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59" r:id="rId4"/>
    <p:sldId id="262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60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18" Type="http://schemas.openxmlformats.org/officeDocument/2006/relationships/image" Target="../media/image2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17" Type="http://schemas.openxmlformats.org/officeDocument/2006/relationships/image" Target="../media/image23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300B212-69C8-4206-BDEE-39D58327AD5D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1F76451-B48B-401A-9183-6BC03E04FF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B56476D-8CFC-41C5-ABAF-9B4C66B0F603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FE8BF-F12E-4CE7-8628-24827A84F533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CBEDC-F0B2-467E-BF22-BF4E858092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57411-FDA5-400E-8904-228488B11A3F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E0AA4-589C-460A-AFB2-D7C5AD48B6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2276B-12A2-4899-B6CC-3B941E67E396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1BE59-C964-463A-9014-DC1C57B2F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506C1-865D-45F6-B08D-373C394B1420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1F139-AAF1-4779-8819-FD60A2434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BD39E-9BF6-47D1-9BF4-650B2E3E88D9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82C38-2897-46F3-A8D8-B737969DA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ABC24-862B-46CD-9130-67AFE6EF3682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99BAB-B1B2-4754-A8A9-9B1323936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C98B8-17F9-409D-B0C3-C050B2664C4B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CED92-B45A-40F3-909F-74976DC13A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F4391-E5A5-4D3C-BB90-33CEFB3C3ECF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B7BC6-4628-4AC4-BDA6-254EA45DB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EDADE-24C5-4B9D-866E-DC8773A9D09B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D50B1-EA9B-46DB-9A1F-D0818FE59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DDDDA-CEEB-4C41-B79F-9B413B47C1E1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B307F-BA72-4AAF-8F0C-21E1F5DE9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7B0FA-4865-47FC-A514-E6B635E19EB3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5AF25-9FDA-45F1-8488-BC1CFF66B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0E5729-F1D0-4758-9CC0-F297CEDA94E8}" type="datetimeFigureOut">
              <a:rPr lang="ru-RU"/>
              <a:pPr>
                <a:defRPr/>
              </a:pPr>
              <a:t>08.07.2011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617CED-AE73-4E41-824D-24AA97E42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slide" Target="slide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28.jpeg"/><Relationship Id="rId18" Type="http://schemas.openxmlformats.org/officeDocument/2006/relationships/image" Target="../media/image30.png"/><Relationship Id="rId26" Type="http://schemas.openxmlformats.org/officeDocument/2006/relationships/image" Target="../media/image32.png"/><Relationship Id="rId39" Type="http://schemas.openxmlformats.org/officeDocument/2006/relationships/image" Target="../media/image39.png"/><Relationship Id="rId3" Type="http://schemas.openxmlformats.org/officeDocument/2006/relationships/audio" Target="file:///H:\&#1084;&#1072;&#1089;&#1090;&#1077;&#1088;-&#1082;&#1083;&#1072;&#1089;&#1089;%20&#1074;&#1089;&#1077;%20&#1086;%20&#1090;&#1088;&#1080;&#1075;&#1075;&#1077;&#1088;&#1072;&#1093;\&#1084;&#1086;&#1080;%20&#1088;&#1072;&#1073;&#1086;&#1090;&#1099;\zadanie2_gruppa2_BahovaAB\Bahova_z2\029.mp3" TargetMode="External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7" Type="http://schemas.openxmlformats.org/officeDocument/2006/relationships/image" Target="../media/image25.jpeg"/><Relationship Id="rId12" Type="http://schemas.openxmlformats.org/officeDocument/2006/relationships/image" Target="../media/image27.png"/><Relationship Id="rId17" Type="http://schemas.openxmlformats.org/officeDocument/2006/relationships/oleObject" Target="../embeddings/oleObject6.bin"/><Relationship Id="rId25" Type="http://schemas.openxmlformats.org/officeDocument/2006/relationships/oleObject" Target="../embeddings/oleObject12.bin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2" Type="http://schemas.openxmlformats.org/officeDocument/2006/relationships/audio" Target="file:///C:\Documents%20and%20Settings\&#1041;&#1072;&#1093;&#1086;&#1074;&#1072;.SAMLAB\&#1056;&#1072;&#1073;&#1086;&#1095;&#1080;&#1081;%20&#1089;&#1090;&#1086;&#1083;\Bahova_z2\029.mp3" TargetMode="External"/><Relationship Id="rId16" Type="http://schemas.openxmlformats.org/officeDocument/2006/relationships/oleObject" Target="../embeddings/oleObject5.bin"/><Relationship Id="rId20" Type="http://schemas.openxmlformats.org/officeDocument/2006/relationships/oleObject" Target="../embeddings/oleObject8.bin"/><Relationship Id="rId29" Type="http://schemas.openxmlformats.org/officeDocument/2006/relationships/oleObject" Target="../embeddings/oleObject15.bin"/><Relationship Id="rId41" Type="http://schemas.openxmlformats.org/officeDocument/2006/relationships/image" Target="../media/image41.png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11" Type="http://schemas.openxmlformats.org/officeDocument/2006/relationships/oleObject" Target="../embeddings/oleObject3.bin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8.bin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" Type="http://schemas.openxmlformats.org/officeDocument/2006/relationships/audio" Target="file:///C:\Documents%20and%20Settings\&#1041;&#1072;&#1093;&#1086;&#1074;&#1072;.SAMLAB\&#1056;&#1072;&#1073;&#1086;&#1095;&#1080;&#1081;%20&#1089;&#1090;&#1086;&#1083;\Bahova_z2\ajs_fear.mp3" TargetMode="External"/><Relationship Id="rId15" Type="http://schemas.openxmlformats.org/officeDocument/2006/relationships/oleObject" Target="../embeddings/oleObject4.bin"/><Relationship Id="rId23" Type="http://schemas.openxmlformats.org/officeDocument/2006/relationships/oleObject" Target="../embeddings/oleObject10.bin"/><Relationship Id="rId28" Type="http://schemas.openxmlformats.org/officeDocument/2006/relationships/oleObject" Target="../embeddings/oleObject14.bin"/><Relationship Id="rId36" Type="http://schemas.openxmlformats.org/officeDocument/2006/relationships/image" Target="../media/image36.png"/><Relationship Id="rId10" Type="http://schemas.openxmlformats.org/officeDocument/2006/relationships/oleObject" Target="../embeddings/oleObject2.bin"/><Relationship Id="rId19" Type="http://schemas.openxmlformats.org/officeDocument/2006/relationships/oleObject" Target="../embeddings/oleObject7.bin"/><Relationship Id="rId31" Type="http://schemas.openxmlformats.org/officeDocument/2006/relationships/oleObject" Target="../embeddings/oleObject17.bin"/><Relationship Id="rId44" Type="http://schemas.openxmlformats.org/officeDocument/2006/relationships/image" Target="../media/image44.png"/><Relationship Id="rId4" Type="http://schemas.openxmlformats.org/officeDocument/2006/relationships/audio" Target="file:///C:\Documents%20and%20Settings\&#1041;&#1072;&#1093;&#1086;&#1074;&#1072;.SAMLAB\&#1056;&#1072;&#1073;&#1086;&#1095;&#1080;&#1081;%20&#1089;&#1090;&#1086;&#1083;\ajs_fear.mp3" TargetMode="External"/><Relationship Id="rId9" Type="http://schemas.openxmlformats.org/officeDocument/2006/relationships/oleObject" Target="../embeddings/oleObject1.bin"/><Relationship Id="rId14" Type="http://schemas.openxmlformats.org/officeDocument/2006/relationships/image" Target="../media/image29.png"/><Relationship Id="rId22" Type="http://schemas.openxmlformats.org/officeDocument/2006/relationships/image" Target="../media/image31.png"/><Relationship Id="rId27" Type="http://schemas.openxmlformats.org/officeDocument/2006/relationships/oleObject" Target="../embeddings/oleObject13.bin"/><Relationship Id="rId30" Type="http://schemas.openxmlformats.org/officeDocument/2006/relationships/oleObject" Target="../embeddings/oleObject16.bin"/><Relationship Id="rId35" Type="http://schemas.openxmlformats.org/officeDocument/2006/relationships/image" Target="../media/image35.png"/><Relationship Id="rId43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mundoharry.blog.uol.com.br/images/filme1.jpg" TargetMode="External"/><Relationship Id="rId13" Type="http://schemas.openxmlformats.org/officeDocument/2006/relationships/hyperlink" Target="http://i.dailymail.co.uk/i/pix/2008/09/11/article-0-010B251C00000578-896_233x423.jpg" TargetMode="External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12" Type="http://schemas.openxmlformats.org/officeDocument/2006/relationships/image" Target="../media/image5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dlm1.meta.ua/pic/0/24/146/CbuynwHOSw.jpg" TargetMode="External"/><Relationship Id="rId11" Type="http://schemas.openxmlformats.org/officeDocument/2006/relationships/hyperlink" Target="http://s44.radikal.ru/i104/0908/b3/aec12c6f0343.png" TargetMode="External"/><Relationship Id="rId5" Type="http://schemas.openxmlformats.org/officeDocument/2006/relationships/image" Target="../media/image49.png"/><Relationship Id="rId10" Type="http://schemas.openxmlformats.org/officeDocument/2006/relationships/hyperlink" Target="http://s014.radikal.ru/i327/1101/ed/2733287bbc2d.png" TargetMode="External"/><Relationship Id="rId4" Type="http://schemas.openxmlformats.org/officeDocument/2006/relationships/hyperlink" Target="http://russian.people.com.cn/mediafile/200712/13/F200712131825052298217293.jpg" TargetMode="External"/><Relationship Id="rId9" Type="http://schemas.openxmlformats.org/officeDocument/2006/relationships/image" Target="../media/image28.jpeg"/><Relationship Id="rId14" Type="http://schemas.openxmlformats.org/officeDocument/2006/relationships/hyperlink" Target="http://www.it-n.ru/communities.aspx?cat_no=200752&amp;lib_no=259509&amp;tmpl=lib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571612"/>
            <a:ext cx="4143404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Занятие №</a:t>
            </a:r>
            <a:r>
              <a:rPr lang="en-US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2</a:t>
            </a:r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40000"/>
                  <a:lumOff val="60000"/>
                </a:schemeClr>
              </a:solidFill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Индивидуальная работа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«Квадратные уравнения»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 Black" pitchFamily="34" charset="0"/>
              </a:rPr>
              <a:t>участницы мастер-класса «Всё о триггерах»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Баховой</a:t>
            </a: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Альфуси</a:t>
            </a:r>
            <a:r>
              <a:rPr lang="ru-RU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Борисовны, г.Нарткала, КБР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Умножение 2">
            <a:hlinkClick r:id="" action="ppaction://hlinkshowjump?jump=endshow"/>
          </p:cNvPr>
          <p:cNvSpPr/>
          <p:nvPr/>
        </p:nvSpPr>
        <p:spPr>
          <a:xfrm>
            <a:off x="8786842" y="0"/>
            <a:ext cx="357158" cy="285728"/>
          </a:xfrm>
          <a:prstGeom prst="mathMultiply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9225" name="Рисунок 3" descr="CbuynwHOSw.jpg"/>
            <p:cNvPicPr>
              <a:picLocks noChangeAspect="1"/>
            </p:cNvPicPr>
            <p:nvPr/>
          </p:nvPicPr>
          <p:blipFill>
            <a:blip r:embed="rId4" cstate="print"/>
            <a:srcRect l="-2"/>
            <a:stretch>
              <a:fillRect/>
            </a:stretch>
          </p:blipFill>
          <p:spPr bwMode="auto">
            <a:xfrm>
              <a:off x="0" y="0"/>
              <a:ext cx="493776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6" name="Рисунок 4" descr="CbuynwHOSw.jpg"/>
            <p:cNvPicPr>
              <a:picLocks noChangeAspect="1"/>
            </p:cNvPicPr>
            <p:nvPr/>
          </p:nvPicPr>
          <p:blipFill>
            <a:blip r:embed="rId4" cstate="print"/>
            <a:srcRect l="63657"/>
            <a:stretch>
              <a:fillRect/>
            </a:stretch>
          </p:blipFill>
          <p:spPr bwMode="auto">
            <a:xfrm>
              <a:off x="4071934" y="0"/>
              <a:ext cx="179452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7" name="Рисунок 5" descr="CbuynwHOSw.jpg"/>
            <p:cNvPicPr>
              <a:picLocks noChangeAspect="1"/>
            </p:cNvPicPr>
            <p:nvPr/>
          </p:nvPicPr>
          <p:blipFill>
            <a:blip r:embed="rId4" cstate="print"/>
            <a:srcRect l="63657"/>
            <a:stretch>
              <a:fillRect/>
            </a:stretch>
          </p:blipFill>
          <p:spPr bwMode="auto">
            <a:xfrm>
              <a:off x="5143504" y="0"/>
              <a:ext cx="179452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8" name="Рисунок 6" descr="CbuynwHOSw.jpg"/>
            <p:cNvPicPr>
              <a:picLocks noChangeAspect="1"/>
            </p:cNvPicPr>
            <p:nvPr/>
          </p:nvPicPr>
          <p:blipFill>
            <a:blip r:embed="rId4" cstate="print"/>
            <a:srcRect l="63657"/>
            <a:stretch>
              <a:fillRect/>
            </a:stretch>
          </p:blipFill>
          <p:spPr bwMode="auto">
            <a:xfrm>
              <a:off x="6357950" y="0"/>
              <a:ext cx="179452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9" name="Рисунок 7" descr="CbuynwHOSw.jpg"/>
            <p:cNvPicPr>
              <a:picLocks noChangeAspect="1"/>
            </p:cNvPicPr>
            <p:nvPr/>
          </p:nvPicPr>
          <p:blipFill>
            <a:blip r:embed="rId4" cstate="print"/>
            <a:srcRect l="63657"/>
            <a:stretch>
              <a:fillRect/>
            </a:stretch>
          </p:blipFill>
          <p:spPr bwMode="auto">
            <a:xfrm>
              <a:off x="7349480" y="0"/>
              <a:ext cx="179452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Умножение 8">
            <a:hlinkClick r:id="" action="ppaction://hlinkshowjump?jump=endshow"/>
          </p:cNvPr>
          <p:cNvSpPr/>
          <p:nvPr/>
        </p:nvSpPr>
        <p:spPr>
          <a:xfrm>
            <a:off x="8786842" y="142852"/>
            <a:ext cx="357158" cy="285728"/>
          </a:xfrm>
          <a:prstGeom prst="mathMultiply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 Narrow" pitchFamily="34" charset="0"/>
            </a:endParaRPr>
          </a:p>
        </p:txBody>
      </p:sp>
      <p:sp>
        <p:nvSpPr>
          <p:cNvPr id="9222" name="TextBox 2"/>
          <p:cNvSpPr txBox="1">
            <a:spLocks noChangeArrowheads="1"/>
          </p:cNvSpPr>
          <p:nvPr/>
        </p:nvSpPr>
        <p:spPr bwMode="auto">
          <a:xfrm>
            <a:off x="1428728" y="285728"/>
            <a:ext cx="79295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Аннотация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3143240" y="1428736"/>
            <a:ext cx="5715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 вместе с Гарри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Поттером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должны найти волшебные монеты. Они заколдованы в статуэтках Сов. Щелчком по Сове, появляется волшебный свиток с заданием. Решив его Вам надо сделать выбор ответа. При верном выборе ответа вы получите волшебную монету. Ваша задача найти все 6 волшебных монет!!!!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9092" y="4929198"/>
            <a:ext cx="4714908" cy="1015663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6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УДАЧИ!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045268">
            <a:off x="2978150" y="2295525"/>
            <a:ext cx="3298825" cy="1935163"/>
          </a:xfrm>
          <a:prstGeom prst="rect">
            <a:avLst/>
          </a:prstGeom>
          <a:solidFill>
            <a:srgbClr val="99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 rot="1013286">
            <a:off x="3165475" y="2616200"/>
            <a:ext cx="29289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Квадратные уравнения</a:t>
            </a:r>
          </a:p>
        </p:txBody>
      </p:sp>
      <p:pic>
        <p:nvPicPr>
          <p:cNvPr id="10244" name="Picture 3" descr="H:\рисунки\harry-potter-piedra-filosofal-promo-5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02" t="16306" b="2170"/>
          <a:stretch>
            <a:fillRect/>
          </a:stretch>
        </p:blipFill>
        <p:spPr bwMode="auto">
          <a:xfrm>
            <a:off x="7786688" y="5429250"/>
            <a:ext cx="135731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3" descr="H:\рисунки\harry-potter-piedra-filosofal-promo-5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306" r="4102" b="2170"/>
          <a:stretch>
            <a:fillRect/>
          </a:stretch>
        </p:blipFill>
        <p:spPr bwMode="auto">
          <a:xfrm>
            <a:off x="0" y="5429250"/>
            <a:ext cx="135731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множение 7">
            <a:hlinkClick r:id="" action="ppaction://hlinkshowjump?jump=endshow"/>
          </p:cNvPr>
          <p:cNvSpPr/>
          <p:nvPr/>
        </p:nvSpPr>
        <p:spPr>
          <a:xfrm>
            <a:off x="8786842" y="0"/>
            <a:ext cx="357158" cy="285728"/>
          </a:xfrm>
          <a:prstGeom prst="mathMultiply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 Narrow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7" y="500063"/>
            <a:ext cx="857256" cy="8572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642938"/>
            <a:ext cx="1000132" cy="8572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643050"/>
            <a:ext cx="1071538" cy="128588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785926"/>
            <a:ext cx="928694" cy="114300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1857364"/>
            <a:ext cx="928694" cy="10001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072313" y="1214438"/>
            <a:ext cx="500062" cy="8572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286625" y="1285875"/>
            <a:ext cx="714375" cy="57150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037" name="Группа 17"/>
          <p:cNvGrpSpPr>
            <a:grpSpLocks/>
          </p:cNvGrpSpPr>
          <p:nvPr/>
        </p:nvGrpSpPr>
        <p:grpSpPr bwMode="auto">
          <a:xfrm>
            <a:off x="9501188" y="1643063"/>
            <a:ext cx="428625" cy="428625"/>
            <a:chOff x="7143768" y="1214422"/>
            <a:chExt cx="428628" cy="428628"/>
          </a:xfrm>
        </p:grpSpPr>
        <p:sp>
          <p:nvSpPr>
            <p:cNvPr id="9" name="Багетная рамка 8"/>
            <p:cNvSpPr/>
            <p:nvPr/>
          </p:nvSpPr>
          <p:spPr>
            <a:xfrm>
              <a:off x="7143768" y="1214422"/>
              <a:ext cx="428628" cy="428628"/>
            </a:xfrm>
            <a:prstGeom prst="bevel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rot="5400000" flipH="1" flipV="1">
              <a:off x="7215205" y="1285859"/>
              <a:ext cx="285752" cy="285752"/>
            </a:xfrm>
            <a:prstGeom prst="line">
              <a:avLst/>
            </a:prstGeom>
            <a:ln w="508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H="1">
              <a:off x="7215205" y="1285859"/>
              <a:ext cx="285752" cy="285752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31"/>
          <p:cNvGrpSpPr>
            <a:grpSpLocks/>
          </p:cNvGrpSpPr>
          <p:nvPr/>
        </p:nvGrpSpPr>
        <p:grpSpPr bwMode="auto">
          <a:xfrm>
            <a:off x="1714480" y="214301"/>
            <a:ext cx="6215063" cy="6500813"/>
            <a:chOff x="2500255" y="1928790"/>
            <a:chExt cx="6215106" cy="6500859"/>
          </a:xfrm>
        </p:grpSpPr>
        <p:pic>
          <p:nvPicPr>
            <p:cNvPr id="1049" name="Рисунок 7" descr="aec12c6f0343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00255" y="1928790"/>
              <a:ext cx="6215106" cy="6500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3357550" y="2928935"/>
              <a:ext cx="4643469" cy="430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200" b="1" dirty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Решите квадратное уравнение:</a:t>
              </a:r>
            </a:p>
          </p:txBody>
        </p:sp>
        <p:graphicFrame>
          <p:nvGraphicFramePr>
            <p:cNvPr id="1026" name="Object 2"/>
            <p:cNvGraphicFramePr>
              <a:graphicFrameLocks noChangeAspect="1"/>
            </p:cNvGraphicFramePr>
            <p:nvPr/>
          </p:nvGraphicFramePr>
          <p:xfrm>
            <a:off x="4519809" y="3286125"/>
            <a:ext cx="1623823" cy="530228"/>
          </p:xfrm>
          <a:graphic>
            <a:graphicData uri="http://schemas.openxmlformats.org/presentationml/2006/ole">
              <p:oleObj spid="_x0000_s1026" name="Equation" r:id="rId9" imgW="622080" imgH="203040" progId="Equation.DSMT4">
                <p:embed/>
              </p:oleObj>
            </a:graphicData>
          </a:graphic>
        </p:graphicFrame>
        <p:sp>
          <p:nvSpPr>
            <p:cNvPr id="24" name="Багетная рамка 23"/>
            <p:cNvSpPr/>
            <p:nvPr/>
          </p:nvSpPr>
          <p:spPr>
            <a:xfrm>
              <a:off x="4643434" y="4071943"/>
              <a:ext cx="285752" cy="285752"/>
            </a:xfrm>
            <a:prstGeom prst="bevel">
              <a:avLst/>
            </a:prstGeom>
            <a:solidFill>
              <a:srgbClr val="00B05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Багетная рамка 24"/>
            <p:cNvSpPr/>
            <p:nvPr/>
          </p:nvSpPr>
          <p:spPr>
            <a:xfrm>
              <a:off x="4643434" y="4500571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Багетная рамка 25"/>
            <p:cNvSpPr/>
            <p:nvPr/>
          </p:nvSpPr>
          <p:spPr>
            <a:xfrm>
              <a:off x="4643434" y="4929199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1027" name="Object 3"/>
            <p:cNvGraphicFramePr>
              <a:graphicFrameLocks noChangeAspect="1"/>
            </p:cNvGraphicFramePr>
            <p:nvPr/>
          </p:nvGraphicFramePr>
          <p:xfrm>
            <a:off x="5214938" y="3965183"/>
            <a:ext cx="530228" cy="463950"/>
          </p:xfrm>
          <a:graphic>
            <a:graphicData uri="http://schemas.openxmlformats.org/presentationml/2006/ole">
              <p:oleObj spid="_x0000_s1027" name="Equation" r:id="rId10" imgW="203040" imgH="177480" progId="Equation.DSMT4">
                <p:embed/>
              </p:oleObj>
            </a:graphicData>
          </a:graphic>
        </p:graphicFrame>
        <p:graphicFrame>
          <p:nvGraphicFramePr>
            <p:cNvPr id="1028" name="Object 4"/>
            <p:cNvGraphicFramePr>
              <a:graphicFrameLocks noChangeAspect="1"/>
            </p:cNvGraphicFramePr>
            <p:nvPr/>
          </p:nvGraphicFramePr>
          <p:xfrm>
            <a:off x="5256213" y="4429133"/>
            <a:ext cx="458790" cy="401441"/>
          </p:xfrm>
          <a:graphic>
            <a:graphicData uri="http://schemas.openxmlformats.org/presentationml/2006/ole">
              <p:oleObj spid="_x0000_s1028" name="Equation" r:id="rId11" imgW="203040" imgH="177480" progId="Equation.DSMT4">
                <p:embed/>
              </p:oleObj>
            </a:graphicData>
          </a:graphic>
        </p:graphicFrame>
        <p:sp>
          <p:nvSpPr>
            <p:cNvPr id="1054" name="TextBox 29"/>
            <p:cNvSpPr txBox="1">
              <a:spLocks noChangeArrowheads="1"/>
            </p:cNvSpPr>
            <p:nvPr/>
          </p:nvSpPr>
          <p:spPr bwMode="auto">
            <a:xfrm>
              <a:off x="5214938" y="4824723"/>
              <a:ext cx="228601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i="1">
                  <a:latin typeface="Times New Roman" pitchFamily="18" charset="0"/>
                  <a:cs typeface="Times New Roman" pitchFamily="18" charset="0"/>
                </a:rPr>
                <a:t>корней нет</a:t>
              </a: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3857620" y="2357430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857620" y="2786055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857620" y="3214680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9" name="029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642938" y="3571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Умножение 58">
            <a:hlinkClick r:id="" action="ppaction://hlinkshowjump?jump=endshow"/>
          </p:cNvPr>
          <p:cNvSpPr/>
          <p:nvPr/>
        </p:nvSpPr>
        <p:spPr>
          <a:xfrm>
            <a:off x="8786842" y="0"/>
            <a:ext cx="357158" cy="285728"/>
          </a:xfrm>
          <a:prstGeom prst="mathMultiply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 Narrow" pitchFamily="34" charset="0"/>
            </a:endParaRPr>
          </a:p>
        </p:txBody>
      </p:sp>
      <p:pic>
        <p:nvPicPr>
          <p:cNvPr id="32" name="Рисунок 31" descr="монета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24" r="7352"/>
          <a:stretch>
            <a:fillRect/>
          </a:stretch>
        </p:blipFill>
        <p:spPr bwMode="auto">
          <a:xfrm>
            <a:off x="1214414" y="714356"/>
            <a:ext cx="73938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029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/>
          <a:stretch>
            <a:fillRect/>
          </a:stretch>
        </p:blipFill>
        <p:spPr>
          <a:xfrm>
            <a:off x="-714412" y="3357562"/>
            <a:ext cx="304800" cy="304800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7572396" y="1571612"/>
            <a:ext cx="1000132" cy="114300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41" name="Группа 31"/>
          <p:cNvGrpSpPr>
            <a:grpSpLocks/>
          </p:cNvGrpSpPr>
          <p:nvPr/>
        </p:nvGrpSpPr>
        <p:grpSpPr bwMode="auto">
          <a:xfrm>
            <a:off x="1714523" y="214336"/>
            <a:ext cx="6215063" cy="6500812"/>
            <a:chOff x="2500298" y="571480"/>
            <a:chExt cx="6215106" cy="6500858"/>
          </a:xfrm>
        </p:grpSpPr>
        <p:pic>
          <p:nvPicPr>
            <p:cNvPr id="42" name="Рисунок 7" descr="aec12c6f0343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00298" y="571480"/>
              <a:ext cx="6215106" cy="6500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TextBox 42"/>
            <p:cNvSpPr txBox="1"/>
            <p:nvPr/>
          </p:nvSpPr>
          <p:spPr>
            <a:xfrm>
              <a:off x="3286116" y="1714488"/>
              <a:ext cx="4643469" cy="430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200" b="1" dirty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Решите квадратное уравнение:</a:t>
              </a:r>
            </a:p>
          </p:txBody>
        </p:sp>
        <p:graphicFrame>
          <p:nvGraphicFramePr>
            <p:cNvPr id="44" name="Object 2"/>
            <p:cNvGraphicFramePr>
              <a:graphicFrameLocks noChangeAspect="1"/>
            </p:cNvGraphicFramePr>
            <p:nvPr/>
          </p:nvGraphicFramePr>
          <p:xfrm>
            <a:off x="4332286" y="2071678"/>
            <a:ext cx="1855801" cy="530229"/>
          </p:xfrm>
          <a:graphic>
            <a:graphicData uri="http://schemas.openxmlformats.org/presentationml/2006/ole">
              <p:oleObj spid="_x0000_s1029" name="Equation" r:id="rId15" imgW="711000" imgH="203040" progId="Equation.DSMT4">
                <p:embed/>
              </p:oleObj>
            </a:graphicData>
          </a:graphic>
        </p:graphicFrame>
        <p:sp>
          <p:nvSpPr>
            <p:cNvPr id="45" name="Багетная рамка 44"/>
            <p:cNvSpPr/>
            <p:nvPr/>
          </p:nvSpPr>
          <p:spPr>
            <a:xfrm>
              <a:off x="4572000" y="2857496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Багетная рамка 45"/>
            <p:cNvSpPr/>
            <p:nvPr/>
          </p:nvSpPr>
          <p:spPr>
            <a:xfrm>
              <a:off x="4572000" y="3286124"/>
              <a:ext cx="285752" cy="285752"/>
            </a:xfrm>
            <a:prstGeom prst="bevel">
              <a:avLst/>
            </a:prstGeom>
            <a:solidFill>
              <a:srgbClr val="00B05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7" name="Багетная рамка 46"/>
            <p:cNvSpPr/>
            <p:nvPr/>
          </p:nvSpPr>
          <p:spPr>
            <a:xfrm>
              <a:off x="4572000" y="3714752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48" name="Object 3"/>
            <p:cNvGraphicFramePr>
              <a:graphicFrameLocks noChangeAspect="1"/>
            </p:cNvGraphicFramePr>
            <p:nvPr/>
          </p:nvGraphicFramePr>
          <p:xfrm>
            <a:off x="5072084" y="3690530"/>
            <a:ext cx="566745" cy="452853"/>
          </p:xfrm>
          <a:graphic>
            <a:graphicData uri="http://schemas.openxmlformats.org/presentationml/2006/ole">
              <p:oleObj spid="_x0000_s1030" name="Equation" r:id="rId16" imgW="253800" imgH="203040" progId="Equation.DSMT4">
                <p:embed/>
              </p:oleObj>
            </a:graphicData>
          </a:graphic>
        </p:graphicFrame>
        <p:graphicFrame>
          <p:nvGraphicFramePr>
            <p:cNvPr id="49" name="Object 4"/>
            <p:cNvGraphicFramePr>
              <a:graphicFrameLocks noChangeAspect="1"/>
            </p:cNvGraphicFramePr>
            <p:nvPr/>
          </p:nvGraphicFramePr>
          <p:xfrm>
            <a:off x="5041923" y="3300861"/>
            <a:ext cx="673109" cy="413891"/>
          </p:xfrm>
          <a:graphic>
            <a:graphicData uri="http://schemas.openxmlformats.org/presentationml/2006/ole">
              <p:oleObj spid="_x0000_s1031" name="Equation" r:id="rId17" imgW="330120" imgH="203040" progId="Equation.DSMT4">
                <p:embed/>
              </p:oleObj>
            </a:graphicData>
          </a:graphic>
        </p:graphicFrame>
        <p:sp>
          <p:nvSpPr>
            <p:cNvPr id="50" name="TextBox 29"/>
            <p:cNvSpPr txBox="1">
              <a:spLocks noChangeArrowheads="1"/>
            </p:cNvSpPr>
            <p:nvPr/>
          </p:nvSpPr>
          <p:spPr bwMode="auto">
            <a:xfrm>
              <a:off x="5000645" y="2753017"/>
              <a:ext cx="228601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i="1">
                  <a:latin typeface="Times New Roman" pitchFamily="18" charset="0"/>
                  <a:cs typeface="Times New Roman" pitchFamily="18" charset="0"/>
                </a:rPr>
                <a:t>корней нет</a:t>
              </a:r>
            </a:p>
          </p:txBody>
        </p:sp>
      </p:grpSp>
      <p:sp>
        <p:nvSpPr>
          <p:cNvPr id="51" name="Прямоугольник 50"/>
          <p:cNvSpPr/>
          <p:nvPr/>
        </p:nvSpPr>
        <p:spPr>
          <a:xfrm>
            <a:off x="3786207" y="2928980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3786207" y="2500352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786211" y="3357608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6" name="Рисунок 55" descr="монета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24" r="7352"/>
          <a:stretch>
            <a:fillRect/>
          </a:stretch>
        </p:blipFill>
        <p:spPr bwMode="auto">
          <a:xfrm>
            <a:off x="2285984" y="714356"/>
            <a:ext cx="73938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029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8"/>
          <a:stretch>
            <a:fillRect/>
          </a:stretch>
        </p:blipFill>
        <p:spPr>
          <a:xfrm>
            <a:off x="-785850" y="3143248"/>
            <a:ext cx="304800" cy="304800"/>
          </a:xfrm>
          <a:prstGeom prst="rect">
            <a:avLst/>
          </a:prstGeom>
        </p:spPr>
      </p:pic>
      <p:grpSp>
        <p:nvGrpSpPr>
          <p:cNvPr id="74" name="Группа 31"/>
          <p:cNvGrpSpPr>
            <a:grpSpLocks/>
          </p:cNvGrpSpPr>
          <p:nvPr/>
        </p:nvGrpSpPr>
        <p:grpSpPr bwMode="auto">
          <a:xfrm>
            <a:off x="1714480" y="214290"/>
            <a:ext cx="6215063" cy="6500812"/>
            <a:chOff x="2500298" y="571480"/>
            <a:chExt cx="6215106" cy="6500858"/>
          </a:xfrm>
        </p:grpSpPr>
        <p:pic>
          <p:nvPicPr>
            <p:cNvPr id="75" name="Рисунок 7" descr="aec12c6f0343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00298" y="571480"/>
              <a:ext cx="6215106" cy="6500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" name="TextBox 75"/>
            <p:cNvSpPr txBox="1"/>
            <p:nvPr/>
          </p:nvSpPr>
          <p:spPr>
            <a:xfrm>
              <a:off x="3286116" y="1714488"/>
              <a:ext cx="4643469" cy="430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200" b="1" dirty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Решите квадратное уравнение:</a:t>
              </a:r>
            </a:p>
          </p:txBody>
        </p:sp>
        <p:graphicFrame>
          <p:nvGraphicFramePr>
            <p:cNvPr id="77" name="Object 2"/>
            <p:cNvGraphicFramePr>
              <a:graphicFrameLocks noChangeAspect="1"/>
            </p:cNvGraphicFramePr>
            <p:nvPr/>
          </p:nvGraphicFramePr>
          <p:xfrm>
            <a:off x="4068777" y="2071678"/>
            <a:ext cx="2384441" cy="530229"/>
          </p:xfrm>
          <a:graphic>
            <a:graphicData uri="http://schemas.openxmlformats.org/presentationml/2006/ole">
              <p:oleObj spid="_x0000_s1035" name="Equation" r:id="rId19" imgW="914400" imgH="203040" progId="Equation.DSMT4">
                <p:embed/>
              </p:oleObj>
            </a:graphicData>
          </a:graphic>
        </p:graphicFrame>
        <p:sp>
          <p:nvSpPr>
            <p:cNvPr id="78" name="Багетная рамка 77"/>
            <p:cNvSpPr/>
            <p:nvPr/>
          </p:nvSpPr>
          <p:spPr>
            <a:xfrm>
              <a:off x="4572000" y="2857496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9" name="Багетная рамка 78"/>
            <p:cNvSpPr/>
            <p:nvPr/>
          </p:nvSpPr>
          <p:spPr>
            <a:xfrm>
              <a:off x="4572000" y="3286124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0" name="Багетная рамка 79"/>
            <p:cNvSpPr/>
            <p:nvPr/>
          </p:nvSpPr>
          <p:spPr>
            <a:xfrm>
              <a:off x="4572000" y="3714752"/>
              <a:ext cx="285752" cy="285752"/>
            </a:xfrm>
            <a:prstGeom prst="bevel">
              <a:avLst/>
            </a:prstGeom>
            <a:solidFill>
              <a:srgbClr val="00B05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81" name="Object 3"/>
            <p:cNvGraphicFramePr>
              <a:graphicFrameLocks noChangeAspect="1"/>
            </p:cNvGraphicFramePr>
            <p:nvPr/>
          </p:nvGraphicFramePr>
          <p:xfrm>
            <a:off x="5143522" y="2714613"/>
            <a:ext cx="738192" cy="452440"/>
          </p:xfrm>
          <a:graphic>
            <a:graphicData uri="http://schemas.openxmlformats.org/presentationml/2006/ole">
              <p:oleObj spid="_x0000_s1036" name="Equation" r:id="rId20" imgW="330120" imgH="203040" progId="Equation.DSMT4">
                <p:embed/>
              </p:oleObj>
            </a:graphicData>
          </a:graphic>
        </p:graphicFrame>
        <p:graphicFrame>
          <p:nvGraphicFramePr>
            <p:cNvPr id="82" name="Object 4"/>
            <p:cNvGraphicFramePr>
              <a:graphicFrameLocks noChangeAspect="1"/>
            </p:cNvGraphicFramePr>
            <p:nvPr/>
          </p:nvGraphicFramePr>
          <p:xfrm>
            <a:off x="5126059" y="3168648"/>
            <a:ext cx="654055" cy="417515"/>
          </p:xfrm>
          <a:graphic>
            <a:graphicData uri="http://schemas.openxmlformats.org/presentationml/2006/ole">
              <p:oleObj spid="_x0000_s1037" name="Equation" r:id="rId21" imgW="317160" imgH="203040" progId="Equation.DSMT4">
                <p:embed/>
              </p:oleObj>
            </a:graphicData>
          </a:graphic>
        </p:graphicFrame>
        <p:sp>
          <p:nvSpPr>
            <p:cNvPr id="83" name="TextBox 29"/>
            <p:cNvSpPr txBox="1">
              <a:spLocks noChangeArrowheads="1"/>
            </p:cNvSpPr>
            <p:nvPr/>
          </p:nvSpPr>
          <p:spPr bwMode="auto">
            <a:xfrm>
              <a:off x="5143522" y="3571875"/>
              <a:ext cx="228601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i="1">
                  <a:latin typeface="Times New Roman" pitchFamily="18" charset="0"/>
                  <a:cs typeface="Times New Roman" pitchFamily="18" charset="0"/>
                </a:rPr>
                <a:t>-6; 1</a:t>
              </a:r>
              <a:endParaRPr lang="ru-RU" sz="2400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4" name="Прямоугольник 83"/>
          <p:cNvSpPr/>
          <p:nvPr/>
        </p:nvSpPr>
        <p:spPr>
          <a:xfrm>
            <a:off x="3786164" y="3357540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3786168" y="2928915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3786168" y="2500290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7" name="Рисунок 86" descr="монета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24" r="7352"/>
          <a:stretch>
            <a:fillRect/>
          </a:stretch>
        </p:blipFill>
        <p:spPr bwMode="auto">
          <a:xfrm>
            <a:off x="-214346" y="2357430"/>
            <a:ext cx="73938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029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2"/>
          <a:stretch>
            <a:fillRect/>
          </a:stretch>
        </p:blipFill>
        <p:spPr>
          <a:xfrm>
            <a:off x="-1143040" y="3929066"/>
            <a:ext cx="304800" cy="304800"/>
          </a:xfrm>
          <a:prstGeom prst="rect">
            <a:avLst/>
          </a:prstGeom>
        </p:spPr>
      </p:pic>
      <p:grpSp>
        <p:nvGrpSpPr>
          <p:cNvPr id="89" name="Группа 31"/>
          <p:cNvGrpSpPr>
            <a:grpSpLocks/>
          </p:cNvGrpSpPr>
          <p:nvPr/>
        </p:nvGrpSpPr>
        <p:grpSpPr bwMode="auto">
          <a:xfrm>
            <a:off x="1714480" y="214290"/>
            <a:ext cx="6215063" cy="6500812"/>
            <a:chOff x="2500298" y="571480"/>
            <a:chExt cx="6215106" cy="6500858"/>
          </a:xfrm>
        </p:grpSpPr>
        <p:pic>
          <p:nvPicPr>
            <p:cNvPr id="90" name="Рисунок 7" descr="aec12c6f0343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00298" y="571480"/>
              <a:ext cx="6215106" cy="6500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" name="TextBox 90"/>
            <p:cNvSpPr txBox="1"/>
            <p:nvPr/>
          </p:nvSpPr>
          <p:spPr>
            <a:xfrm>
              <a:off x="3286116" y="1714488"/>
              <a:ext cx="4643469" cy="430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200" b="1" dirty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Решите квадратное уравнение:</a:t>
              </a:r>
            </a:p>
          </p:txBody>
        </p:sp>
        <p:graphicFrame>
          <p:nvGraphicFramePr>
            <p:cNvPr id="92" name="Object 2"/>
            <p:cNvGraphicFramePr>
              <a:graphicFrameLocks noChangeAspect="1"/>
            </p:cNvGraphicFramePr>
            <p:nvPr/>
          </p:nvGraphicFramePr>
          <p:xfrm>
            <a:off x="4365642" y="2071678"/>
            <a:ext cx="1789124" cy="530229"/>
          </p:xfrm>
          <a:graphic>
            <a:graphicData uri="http://schemas.openxmlformats.org/presentationml/2006/ole">
              <p:oleObj spid="_x0000_s1038" name="Equation" r:id="rId23" imgW="685800" imgH="203040" progId="Equation.DSMT4">
                <p:embed/>
              </p:oleObj>
            </a:graphicData>
          </a:graphic>
        </p:graphicFrame>
        <p:sp>
          <p:nvSpPr>
            <p:cNvPr id="93" name="Багетная рамка 92"/>
            <p:cNvSpPr/>
            <p:nvPr/>
          </p:nvSpPr>
          <p:spPr>
            <a:xfrm>
              <a:off x="4572000" y="2857496"/>
              <a:ext cx="285752" cy="285752"/>
            </a:xfrm>
            <a:prstGeom prst="bevel">
              <a:avLst/>
            </a:prstGeom>
            <a:solidFill>
              <a:srgbClr val="00B05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4" name="Багетная рамка 93"/>
            <p:cNvSpPr/>
            <p:nvPr/>
          </p:nvSpPr>
          <p:spPr>
            <a:xfrm>
              <a:off x="4572000" y="3286124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5" name="Багетная рамка 94"/>
            <p:cNvSpPr/>
            <p:nvPr/>
          </p:nvSpPr>
          <p:spPr>
            <a:xfrm>
              <a:off x="4572000" y="3714752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96" name="Object 3"/>
            <p:cNvGraphicFramePr>
              <a:graphicFrameLocks noChangeAspect="1"/>
            </p:cNvGraphicFramePr>
            <p:nvPr/>
          </p:nvGraphicFramePr>
          <p:xfrm>
            <a:off x="5072084" y="3643314"/>
            <a:ext cx="454028" cy="396878"/>
          </p:xfrm>
          <a:graphic>
            <a:graphicData uri="http://schemas.openxmlformats.org/presentationml/2006/ole">
              <p:oleObj spid="_x0000_s1039" name="Equation" r:id="rId24" imgW="203040" imgH="177480" progId="Equation.DSMT4">
                <p:embed/>
              </p:oleObj>
            </a:graphicData>
          </a:graphic>
        </p:graphicFrame>
        <p:graphicFrame>
          <p:nvGraphicFramePr>
            <p:cNvPr id="97" name="Object 4"/>
            <p:cNvGraphicFramePr>
              <a:graphicFrameLocks noChangeAspect="1"/>
            </p:cNvGraphicFramePr>
            <p:nvPr/>
          </p:nvGraphicFramePr>
          <p:xfrm>
            <a:off x="5048272" y="3143244"/>
            <a:ext cx="809636" cy="470420"/>
          </p:xfrm>
          <a:graphic>
            <a:graphicData uri="http://schemas.openxmlformats.org/presentationml/2006/ole">
              <p:oleObj spid="_x0000_s1040" name="Equation" r:id="rId25" imgW="393480" imgH="228600" progId="Equation.DSMT4">
                <p:embed/>
              </p:oleObj>
            </a:graphicData>
          </a:graphic>
        </p:graphicFrame>
        <p:sp>
          <p:nvSpPr>
            <p:cNvPr id="98" name="TextBox 29"/>
            <p:cNvSpPr txBox="1">
              <a:spLocks noChangeArrowheads="1"/>
            </p:cNvSpPr>
            <p:nvPr/>
          </p:nvSpPr>
          <p:spPr bwMode="auto">
            <a:xfrm>
              <a:off x="5000645" y="2753017"/>
              <a:ext cx="228601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i="1">
                  <a:latin typeface="Times New Roman" pitchFamily="18" charset="0"/>
                  <a:cs typeface="Times New Roman" pitchFamily="18" charset="0"/>
                </a:rPr>
                <a:t>корней нет</a:t>
              </a:r>
            </a:p>
          </p:txBody>
        </p:sp>
      </p:grpSp>
      <p:sp>
        <p:nvSpPr>
          <p:cNvPr id="99" name="Прямоугольник 98"/>
          <p:cNvSpPr/>
          <p:nvPr/>
        </p:nvSpPr>
        <p:spPr>
          <a:xfrm>
            <a:off x="3786211" y="2500290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3786211" y="2928915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1" name="Прямоугольник 100"/>
          <p:cNvSpPr/>
          <p:nvPr/>
        </p:nvSpPr>
        <p:spPr>
          <a:xfrm>
            <a:off x="3786211" y="3357540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" name="Рисунок 101" descr="монета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24" r="7352"/>
          <a:stretch>
            <a:fillRect/>
          </a:stretch>
        </p:blipFill>
        <p:spPr bwMode="auto">
          <a:xfrm>
            <a:off x="1214414" y="2357430"/>
            <a:ext cx="73938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" name="029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6"/>
          <a:stretch>
            <a:fillRect/>
          </a:stretch>
        </p:blipFill>
        <p:spPr>
          <a:xfrm>
            <a:off x="-928726" y="3571876"/>
            <a:ext cx="304800" cy="304800"/>
          </a:xfrm>
          <a:prstGeom prst="rect">
            <a:avLst/>
          </a:prstGeom>
        </p:spPr>
      </p:pic>
      <p:grpSp>
        <p:nvGrpSpPr>
          <p:cNvPr id="104" name="Группа 31"/>
          <p:cNvGrpSpPr>
            <a:grpSpLocks/>
          </p:cNvGrpSpPr>
          <p:nvPr/>
        </p:nvGrpSpPr>
        <p:grpSpPr bwMode="auto">
          <a:xfrm>
            <a:off x="1714480" y="214290"/>
            <a:ext cx="6215063" cy="6500812"/>
            <a:chOff x="2500298" y="571480"/>
            <a:chExt cx="6215106" cy="6500858"/>
          </a:xfrm>
        </p:grpSpPr>
        <p:pic>
          <p:nvPicPr>
            <p:cNvPr id="105" name="Рисунок 7" descr="aec12c6f0343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00298" y="571480"/>
              <a:ext cx="6215106" cy="6500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6" name="TextBox 105"/>
            <p:cNvSpPr txBox="1"/>
            <p:nvPr/>
          </p:nvSpPr>
          <p:spPr>
            <a:xfrm>
              <a:off x="3286116" y="1714488"/>
              <a:ext cx="4643469" cy="4302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200" b="1" dirty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Решите квадратное уравнение:</a:t>
              </a:r>
            </a:p>
          </p:txBody>
        </p:sp>
        <p:graphicFrame>
          <p:nvGraphicFramePr>
            <p:cNvPr id="107" name="Object 2"/>
            <p:cNvGraphicFramePr>
              <a:graphicFrameLocks noChangeAspect="1"/>
            </p:cNvGraphicFramePr>
            <p:nvPr/>
          </p:nvGraphicFramePr>
          <p:xfrm>
            <a:off x="4002101" y="2071678"/>
            <a:ext cx="2517792" cy="530229"/>
          </p:xfrm>
          <a:graphic>
            <a:graphicData uri="http://schemas.openxmlformats.org/presentationml/2006/ole">
              <p:oleObj spid="_x0000_s1041" name="Equation" r:id="rId27" imgW="965160" imgH="203040" progId="Equation.DSMT4">
                <p:embed/>
              </p:oleObj>
            </a:graphicData>
          </a:graphic>
        </p:graphicFrame>
        <p:sp>
          <p:nvSpPr>
            <p:cNvPr id="108" name="Багетная рамка 107"/>
            <p:cNvSpPr/>
            <p:nvPr/>
          </p:nvSpPr>
          <p:spPr>
            <a:xfrm>
              <a:off x="4572000" y="2857496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9" name="Багетная рамка 108"/>
            <p:cNvSpPr/>
            <p:nvPr/>
          </p:nvSpPr>
          <p:spPr>
            <a:xfrm>
              <a:off x="4572000" y="3286124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0" name="Багетная рамка 109"/>
            <p:cNvSpPr/>
            <p:nvPr/>
          </p:nvSpPr>
          <p:spPr>
            <a:xfrm>
              <a:off x="4572000" y="3714752"/>
              <a:ext cx="285752" cy="285752"/>
            </a:xfrm>
            <a:prstGeom prst="bevel">
              <a:avLst/>
            </a:prstGeom>
            <a:solidFill>
              <a:srgbClr val="00B05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111" name="Object 3"/>
            <p:cNvGraphicFramePr>
              <a:graphicFrameLocks noChangeAspect="1"/>
            </p:cNvGraphicFramePr>
            <p:nvPr/>
          </p:nvGraphicFramePr>
          <p:xfrm>
            <a:off x="5143522" y="3500437"/>
            <a:ext cx="861520" cy="739783"/>
          </p:xfrm>
          <a:graphic>
            <a:graphicData uri="http://schemas.openxmlformats.org/presentationml/2006/ole">
              <p:oleObj spid="_x0000_s1042" name="Equation" r:id="rId28" imgW="457200" imgH="393480" progId="Equation.DSMT4">
                <p:embed/>
              </p:oleObj>
            </a:graphicData>
          </a:graphic>
        </p:graphicFrame>
        <p:graphicFrame>
          <p:nvGraphicFramePr>
            <p:cNvPr id="112" name="Object 4"/>
            <p:cNvGraphicFramePr>
              <a:graphicFrameLocks noChangeAspect="1"/>
            </p:cNvGraphicFramePr>
            <p:nvPr/>
          </p:nvGraphicFramePr>
          <p:xfrm>
            <a:off x="5126059" y="3168648"/>
            <a:ext cx="654055" cy="417515"/>
          </p:xfrm>
          <a:graphic>
            <a:graphicData uri="http://schemas.openxmlformats.org/presentationml/2006/ole">
              <p:oleObj spid="_x0000_s1043" name="Equation" r:id="rId29" imgW="317160" imgH="203040" progId="Equation.DSMT4">
                <p:embed/>
              </p:oleObj>
            </a:graphicData>
          </a:graphic>
        </p:graphicFrame>
        <p:sp>
          <p:nvSpPr>
            <p:cNvPr id="113" name="TextBox 29"/>
            <p:cNvSpPr txBox="1">
              <a:spLocks noChangeArrowheads="1"/>
            </p:cNvSpPr>
            <p:nvPr/>
          </p:nvSpPr>
          <p:spPr bwMode="auto">
            <a:xfrm>
              <a:off x="5000645" y="2753017"/>
              <a:ext cx="228601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i="1">
                  <a:latin typeface="Times New Roman" pitchFamily="18" charset="0"/>
                  <a:cs typeface="Times New Roman" pitchFamily="18" charset="0"/>
                </a:rPr>
                <a:t>корней нет</a:t>
              </a:r>
            </a:p>
          </p:txBody>
        </p:sp>
      </p:grpSp>
      <p:sp>
        <p:nvSpPr>
          <p:cNvPr id="114" name="Прямоугольник 113"/>
          <p:cNvSpPr/>
          <p:nvPr/>
        </p:nvSpPr>
        <p:spPr>
          <a:xfrm>
            <a:off x="3786164" y="3357540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5" name="Прямоугольник 114"/>
          <p:cNvSpPr/>
          <p:nvPr/>
        </p:nvSpPr>
        <p:spPr>
          <a:xfrm>
            <a:off x="3786168" y="2500290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6" name="Прямоугольник 115"/>
          <p:cNvSpPr/>
          <p:nvPr/>
        </p:nvSpPr>
        <p:spPr>
          <a:xfrm>
            <a:off x="3786168" y="2928915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7" name="Рисунок 116" descr="монета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24" r="7352"/>
          <a:stretch>
            <a:fillRect/>
          </a:stretch>
        </p:blipFill>
        <p:spPr bwMode="auto">
          <a:xfrm>
            <a:off x="2571736" y="2357430"/>
            <a:ext cx="73938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" name="029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6"/>
          <a:stretch>
            <a:fillRect/>
          </a:stretch>
        </p:blipFill>
        <p:spPr>
          <a:xfrm>
            <a:off x="-785850" y="4000504"/>
            <a:ext cx="304800" cy="304800"/>
          </a:xfrm>
          <a:prstGeom prst="rect">
            <a:avLst/>
          </a:prstGeom>
        </p:spPr>
      </p:pic>
      <p:grpSp>
        <p:nvGrpSpPr>
          <p:cNvPr id="144" name="Группа 31"/>
          <p:cNvGrpSpPr>
            <a:grpSpLocks/>
          </p:cNvGrpSpPr>
          <p:nvPr/>
        </p:nvGrpSpPr>
        <p:grpSpPr bwMode="auto">
          <a:xfrm>
            <a:off x="1714480" y="214290"/>
            <a:ext cx="6215063" cy="6500812"/>
            <a:chOff x="2500298" y="571480"/>
            <a:chExt cx="6215106" cy="6500858"/>
          </a:xfrm>
        </p:grpSpPr>
        <p:pic>
          <p:nvPicPr>
            <p:cNvPr id="145" name="Рисунок 7" descr="aec12c6f0343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00298" y="571480"/>
              <a:ext cx="6215106" cy="6500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6" name="TextBox 145"/>
            <p:cNvSpPr txBox="1"/>
            <p:nvPr/>
          </p:nvSpPr>
          <p:spPr>
            <a:xfrm>
              <a:off x="3500430" y="1643050"/>
              <a:ext cx="4643470" cy="7080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000" b="1" dirty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При каких значениях </a:t>
              </a:r>
              <a:r>
                <a:rPr lang="ru-RU" sz="2000" dirty="0">
                  <a:solidFill>
                    <a:srgbClr val="993300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r>
                <a:rPr lang="ru-RU" sz="2000" b="1" dirty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уравнение имеет единственный корень? </a:t>
              </a:r>
            </a:p>
          </p:txBody>
        </p:sp>
        <p:graphicFrame>
          <p:nvGraphicFramePr>
            <p:cNvPr id="147" name="Object 2"/>
            <p:cNvGraphicFramePr>
              <a:graphicFrameLocks noChangeAspect="1"/>
            </p:cNvGraphicFramePr>
            <p:nvPr/>
          </p:nvGraphicFramePr>
          <p:xfrm>
            <a:off x="4154502" y="2214554"/>
            <a:ext cx="2352691" cy="530229"/>
          </p:xfrm>
          <a:graphic>
            <a:graphicData uri="http://schemas.openxmlformats.org/presentationml/2006/ole">
              <p:oleObj spid="_x0000_s1050" name="Equation" r:id="rId30" imgW="901440" imgH="203040" progId="Equation.DSMT4">
                <p:embed/>
              </p:oleObj>
            </a:graphicData>
          </a:graphic>
        </p:graphicFrame>
        <p:sp>
          <p:nvSpPr>
            <p:cNvPr id="148" name="Багетная рамка 147"/>
            <p:cNvSpPr/>
            <p:nvPr/>
          </p:nvSpPr>
          <p:spPr>
            <a:xfrm>
              <a:off x="4572000" y="2857496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9" name="Багетная рамка 148"/>
            <p:cNvSpPr/>
            <p:nvPr/>
          </p:nvSpPr>
          <p:spPr>
            <a:xfrm>
              <a:off x="4572000" y="3286124"/>
              <a:ext cx="285752" cy="285752"/>
            </a:xfrm>
            <a:prstGeom prst="bevel">
              <a:avLst/>
            </a:prstGeom>
            <a:solidFill>
              <a:srgbClr val="00B05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0" name="Багетная рамка 149"/>
            <p:cNvSpPr/>
            <p:nvPr/>
          </p:nvSpPr>
          <p:spPr>
            <a:xfrm>
              <a:off x="4572000" y="3714752"/>
              <a:ext cx="285752" cy="285752"/>
            </a:xfrm>
            <a:prstGeom prst="bevel">
              <a:avLst/>
            </a:prstGeom>
            <a:solidFill>
              <a:srgbClr val="FF0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151" name="Object 3"/>
            <p:cNvGraphicFramePr>
              <a:graphicFrameLocks noChangeAspect="1"/>
            </p:cNvGraphicFramePr>
            <p:nvPr/>
          </p:nvGraphicFramePr>
          <p:xfrm>
            <a:off x="5045102" y="3703639"/>
            <a:ext cx="812806" cy="333377"/>
          </p:xfrm>
          <a:graphic>
            <a:graphicData uri="http://schemas.openxmlformats.org/presentationml/2006/ole">
              <p:oleObj spid="_x0000_s1051" name="Equation" r:id="rId31" imgW="431640" imgH="177480" progId="Equation.DSMT4">
                <p:embed/>
              </p:oleObj>
            </a:graphicData>
          </a:graphic>
        </p:graphicFrame>
        <p:graphicFrame>
          <p:nvGraphicFramePr>
            <p:cNvPr id="152" name="Object 4"/>
            <p:cNvGraphicFramePr>
              <a:graphicFrameLocks noChangeAspect="1"/>
            </p:cNvGraphicFramePr>
            <p:nvPr/>
          </p:nvGraphicFramePr>
          <p:xfrm>
            <a:off x="5008583" y="3194049"/>
            <a:ext cx="889006" cy="366715"/>
          </p:xfrm>
          <a:graphic>
            <a:graphicData uri="http://schemas.openxmlformats.org/presentationml/2006/ole">
              <p:oleObj spid="_x0000_s1052" name="Equation" r:id="rId32" imgW="431640" imgH="177480" progId="Equation.DSMT4">
                <p:embed/>
              </p:oleObj>
            </a:graphicData>
          </a:graphic>
        </p:graphicFrame>
        <p:sp>
          <p:nvSpPr>
            <p:cNvPr id="153" name="TextBox 29"/>
            <p:cNvSpPr txBox="1">
              <a:spLocks noChangeArrowheads="1"/>
            </p:cNvSpPr>
            <p:nvPr/>
          </p:nvSpPr>
          <p:spPr bwMode="auto">
            <a:xfrm>
              <a:off x="5000645" y="2753017"/>
              <a:ext cx="228601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i="1">
                  <a:latin typeface="Times New Roman" pitchFamily="18" charset="0"/>
                  <a:cs typeface="Times New Roman" pitchFamily="18" charset="0"/>
                </a:rPr>
                <a:t>с = 9</a:t>
              </a:r>
            </a:p>
          </p:txBody>
        </p:sp>
      </p:grpSp>
      <p:sp>
        <p:nvSpPr>
          <p:cNvPr id="154" name="Прямоугольник 153"/>
          <p:cNvSpPr/>
          <p:nvPr/>
        </p:nvSpPr>
        <p:spPr>
          <a:xfrm>
            <a:off x="3786164" y="2928912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5" name="Прямоугольник 154"/>
          <p:cNvSpPr/>
          <p:nvPr/>
        </p:nvSpPr>
        <p:spPr>
          <a:xfrm>
            <a:off x="3786168" y="2500290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3786168" y="3357540"/>
            <a:ext cx="285750" cy="28575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7" name="Рисунок 156" descr="монета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24" r="7352"/>
          <a:stretch>
            <a:fillRect/>
          </a:stretch>
        </p:blipFill>
        <p:spPr bwMode="auto">
          <a:xfrm>
            <a:off x="8215338" y="2500306"/>
            <a:ext cx="73938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" name="029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3"/>
          <a:stretch>
            <a:fillRect/>
          </a:stretch>
        </p:blipFill>
        <p:spPr>
          <a:xfrm>
            <a:off x="-1214478" y="4572008"/>
            <a:ext cx="304800" cy="304800"/>
          </a:xfrm>
          <a:prstGeom prst="rect">
            <a:avLst/>
          </a:prstGeom>
        </p:spPr>
      </p:pic>
      <p:pic>
        <p:nvPicPr>
          <p:cNvPr id="159" name="ajs_fear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34"/>
          <a:stretch>
            <a:fillRect/>
          </a:stretch>
        </p:blipFill>
        <p:spPr>
          <a:xfrm>
            <a:off x="9572660" y="2285992"/>
            <a:ext cx="304800" cy="304800"/>
          </a:xfrm>
          <a:prstGeom prst="rect">
            <a:avLst/>
          </a:prstGeom>
        </p:spPr>
      </p:pic>
      <p:pic>
        <p:nvPicPr>
          <p:cNvPr id="160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35"/>
          <a:stretch>
            <a:fillRect/>
          </a:stretch>
        </p:blipFill>
        <p:spPr>
          <a:xfrm>
            <a:off x="9715536" y="2428868"/>
            <a:ext cx="304800" cy="304800"/>
          </a:xfrm>
          <a:prstGeom prst="rect">
            <a:avLst/>
          </a:prstGeom>
        </p:spPr>
      </p:pic>
      <p:pic>
        <p:nvPicPr>
          <p:cNvPr id="161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36"/>
          <a:stretch>
            <a:fillRect/>
          </a:stretch>
        </p:blipFill>
        <p:spPr>
          <a:xfrm>
            <a:off x="9715536" y="2857496"/>
            <a:ext cx="304800" cy="304800"/>
          </a:xfrm>
          <a:prstGeom prst="rect">
            <a:avLst/>
          </a:prstGeom>
        </p:spPr>
      </p:pic>
      <p:pic>
        <p:nvPicPr>
          <p:cNvPr id="162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37"/>
          <a:stretch>
            <a:fillRect/>
          </a:stretch>
        </p:blipFill>
        <p:spPr>
          <a:xfrm>
            <a:off x="9572660" y="3214686"/>
            <a:ext cx="304800" cy="304800"/>
          </a:xfrm>
          <a:prstGeom prst="rect">
            <a:avLst/>
          </a:prstGeom>
        </p:spPr>
      </p:pic>
      <p:pic>
        <p:nvPicPr>
          <p:cNvPr id="163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38"/>
          <a:stretch>
            <a:fillRect/>
          </a:stretch>
        </p:blipFill>
        <p:spPr>
          <a:xfrm>
            <a:off x="9858412" y="3143248"/>
            <a:ext cx="304800" cy="304800"/>
          </a:xfrm>
          <a:prstGeom prst="rect">
            <a:avLst/>
          </a:prstGeom>
        </p:spPr>
      </p:pic>
      <p:pic>
        <p:nvPicPr>
          <p:cNvPr id="164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39"/>
          <a:stretch>
            <a:fillRect/>
          </a:stretch>
        </p:blipFill>
        <p:spPr>
          <a:xfrm>
            <a:off x="9644098" y="3429000"/>
            <a:ext cx="304800" cy="304800"/>
          </a:xfrm>
          <a:prstGeom prst="rect">
            <a:avLst/>
          </a:prstGeom>
        </p:spPr>
      </p:pic>
      <p:pic>
        <p:nvPicPr>
          <p:cNvPr id="165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40"/>
          <a:stretch>
            <a:fillRect/>
          </a:stretch>
        </p:blipFill>
        <p:spPr>
          <a:xfrm>
            <a:off x="9501222" y="3786190"/>
            <a:ext cx="304800" cy="304800"/>
          </a:xfrm>
          <a:prstGeom prst="rect">
            <a:avLst/>
          </a:prstGeom>
        </p:spPr>
      </p:pic>
      <p:pic>
        <p:nvPicPr>
          <p:cNvPr id="166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41"/>
          <a:stretch>
            <a:fillRect/>
          </a:stretch>
        </p:blipFill>
        <p:spPr>
          <a:xfrm>
            <a:off x="9929850" y="3643314"/>
            <a:ext cx="304800" cy="304800"/>
          </a:xfrm>
          <a:prstGeom prst="rect">
            <a:avLst/>
          </a:prstGeom>
        </p:spPr>
      </p:pic>
      <p:pic>
        <p:nvPicPr>
          <p:cNvPr id="167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42"/>
          <a:stretch>
            <a:fillRect/>
          </a:stretch>
        </p:blipFill>
        <p:spPr>
          <a:xfrm>
            <a:off x="9929850" y="3429000"/>
            <a:ext cx="304800" cy="304800"/>
          </a:xfrm>
          <a:prstGeom prst="rect">
            <a:avLst/>
          </a:prstGeom>
        </p:spPr>
      </p:pic>
      <p:pic>
        <p:nvPicPr>
          <p:cNvPr id="168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43"/>
          <a:stretch>
            <a:fillRect/>
          </a:stretch>
        </p:blipFill>
        <p:spPr>
          <a:xfrm>
            <a:off x="9644098" y="4286256"/>
            <a:ext cx="304800" cy="304800"/>
          </a:xfrm>
          <a:prstGeom prst="rect">
            <a:avLst/>
          </a:prstGeom>
        </p:spPr>
      </p:pic>
      <p:pic>
        <p:nvPicPr>
          <p:cNvPr id="169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44"/>
          <a:stretch>
            <a:fillRect/>
          </a:stretch>
        </p:blipFill>
        <p:spPr>
          <a:xfrm>
            <a:off x="10001288" y="4000504"/>
            <a:ext cx="304800" cy="304800"/>
          </a:xfrm>
          <a:prstGeom prst="rect">
            <a:avLst/>
          </a:prstGeom>
        </p:spPr>
      </p:pic>
      <p:pic>
        <p:nvPicPr>
          <p:cNvPr id="170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45"/>
          <a:stretch>
            <a:fillRect/>
          </a:stretch>
        </p:blipFill>
        <p:spPr>
          <a:xfrm>
            <a:off x="10001288" y="2714620"/>
            <a:ext cx="304800" cy="304800"/>
          </a:xfrm>
          <a:prstGeom prst="rect">
            <a:avLst/>
          </a:prstGeom>
        </p:spPr>
      </p:pic>
      <p:pic>
        <p:nvPicPr>
          <p:cNvPr id="171" name="ajs_fear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46"/>
          <a:stretch>
            <a:fillRect/>
          </a:stretch>
        </p:blipFill>
        <p:spPr>
          <a:xfrm>
            <a:off x="10144164" y="328612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57 -0.00254 C -0.04566 0.00602 -0.05017 0.01249 -0.05243 0.02105 C -0.05555 0.03261 -0.05625 0.04602 -0.06128 0.05643 C -0.06319 0.06985 -0.06822 0.08095 -0.07135 0.09343 C -0.07083 0.10084 -0.07239 0.10962 -0.06892 0.1154 C -0.06475 0.12257 -0.05677 0.12442 -0.05121 0.12905 C -0.04496 0.13437 -0.03906 0.14269 -0.03211 0.1457 C -0.0302 0.15333 -0.02638 0.16073 -0.02326 0.16767 C -0.0217 0.17114 -0.01822 0.17785 -0.01822 0.17808 C -0.01875 0.1901 -0.01857 0.20259 -0.01961 0.21485 C -0.01979 0.21693 -0.02135 0.21809 -0.02204 0.21994 C -0.02378 0.22479 -0.03246 0.24746 -0.03593 0.25208 C -0.03732 0.25393 -0.03923 0.25417 -0.04097 0.25532 C -0.04305 0.26295 -0.04652 0.2692 -0.05 0.27567 C -0.05121 0.27799 -0.05364 0.28238 -0.05364 0.28261 C -0.05833 0.30481 -0.05156 0.27521 -0.05746 0.29417 C -0.06423 0.31614 -0.05816 0.30319 -0.06388 0.31453 C -0.06631 0.32771 -0.0651 0.3587 -0.05885 0.3735 C -0.05451 0.38368 -0.04878 0.39108 -0.04357 0.40033 C -0.03993 0.41582 -0.03385 0.42923 -0.02708 0.44265 C -0.02465 0.45282 -0.0276 0.44265 -0.02204 0.45444 C -0.01909 0.46092 -0.01736 0.46809 -0.01441 0.47456 C -0.01354 0.47919 -0.01284 0.48358 -0.01197 0.48821 C -0.01163 0.49052 -0.01076 0.49491 -0.01076 0.49515 C -0.0125 0.51943 -0.01006 0.53122 -0.02204 0.54718 C -0.02413 0.5562 -0.02951 0.56152 -0.0335 0.56915 C -0.03611 0.57933 -0.04166 0.5902 -0.04739 0.59783 C -0.04861 0.60824 -0.05156 0.6124 -0.05503 0.62142 C -0.05833 0.63969 -0.06006 0.66143 -0.05 0.6753 C -0.04652 0.6864 -0.03958 0.69242 -0.03472 0.70236 C -0.02881 0.71439 -0.02361 0.72271 -0.01701 0.73428 C -0.01302 0.74121 -0.00642 0.74075 -0.00173 0.74607 C 0.00625 0.75509 -0.00017 0.75139 0.00834 0.75463 C 0.01025 0.75625 0.01337 0.75948 0.01598 0.75948 C 0.01667 0.75948 0.01511 0.75833 0.01459 0.75787 " pathEditMode="relative" rAng="0" ptsTypes="ffffffffffffffffffffffffffffffffffA">
                                      <p:cBhvr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38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8006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5618" fill="hold"/>
                                        <p:tgtEl>
                                          <p:spTgt spid="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"/>
                            </p:stCondLst>
                            <p:childTnLst>
                              <p:par>
                                <p:cTn id="7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5618" fill="hold"/>
                                        <p:tgtEl>
                                          <p:spTgt spid="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5618" fill="hold"/>
                                        <p:tgtEl>
                                          <p:spTgt spid="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57 -0.00254 C -0.04566 0.00602 -0.05017 0.01249 -0.05243 0.02105 C -0.05555 0.03261 -0.05625 0.04602 -0.06128 0.05643 C -0.06319 0.06985 -0.06822 0.08095 -0.07135 0.09343 C -0.07083 0.10084 -0.07239 0.10962 -0.06892 0.1154 C -0.06475 0.12257 -0.05677 0.12442 -0.05121 0.12905 C -0.04496 0.13437 -0.03906 0.14269 -0.03211 0.1457 C -0.0302 0.15333 -0.02638 0.16073 -0.02326 0.16767 C -0.0217 0.17114 -0.01822 0.17785 -0.01822 0.17808 C -0.01875 0.1901 -0.01857 0.20259 -0.01961 0.21485 C -0.01979 0.21693 -0.02135 0.21809 -0.02204 0.21994 C -0.02378 0.22479 -0.03246 0.24746 -0.03593 0.25208 C -0.03732 0.25393 -0.03923 0.25417 -0.04097 0.25532 C -0.04305 0.26295 -0.04652 0.2692 -0.05 0.27567 C -0.05121 0.27799 -0.05364 0.28238 -0.05364 0.28261 C -0.05833 0.30481 -0.05156 0.27521 -0.05746 0.29417 C -0.06423 0.31614 -0.05816 0.30319 -0.06388 0.31453 C -0.06631 0.32771 -0.0651 0.3587 -0.05885 0.3735 C -0.05451 0.38368 -0.04878 0.39108 -0.04357 0.40033 C -0.03993 0.41582 -0.03385 0.42923 -0.02708 0.44265 C -0.02465 0.45282 -0.0276 0.44265 -0.02204 0.45444 C -0.01909 0.46092 -0.01736 0.46809 -0.01441 0.47456 C -0.01354 0.47919 -0.01284 0.48358 -0.01197 0.48821 C -0.01163 0.49052 -0.01076 0.49491 -0.01076 0.49515 C -0.0125 0.51943 -0.01006 0.53122 -0.02204 0.54718 C -0.02413 0.5562 -0.02951 0.56152 -0.0335 0.56915 C -0.03611 0.57933 -0.04166 0.5902 -0.04739 0.59783 C -0.04861 0.60824 -0.05156 0.6124 -0.05503 0.62142 C -0.05833 0.63969 -0.06006 0.66143 -0.05 0.6753 C -0.04652 0.6864 -0.03958 0.69242 -0.03472 0.70236 C -0.02881 0.71439 -0.02361 0.72271 -0.01701 0.73428 C -0.01302 0.74121 -0.00642 0.74075 -0.00173 0.74607 C 0.00625 0.75509 -0.00017 0.75139 0.00834 0.75463 C 0.01025 0.75625 0.01337 0.75948 0.01598 0.75948 C 0.01667 0.75948 0.01511 0.75833 0.01459 0.75787 " pathEditMode="relative" rAng="0" ptsTypes="ffffffffffffffffffffffffffffffffffA">
                                      <p:cBhvr>
                                        <p:cTn id="13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381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8006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00"/>
                            </p:stCondLst>
                            <p:childTnLst>
                              <p:par>
                                <p:cTn id="1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5618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>
                <p:cTn id="1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5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8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1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3 0.03955 C 0.00782 0.06406 0.00782 0.08858 0.00868 0.11309 C 0.00868 0.11379 0.01025 0.12812 0.01164 0.13113 C 0.01337 0.13506 0.0158 0.13946 0.0191 0.14108 C 0.02431 0.14362 0.03559 0.14501 0.03559 0.14524 C 0.04237 0.15102 0.05018 0.15356 0.05799 0.1568 C 0.06164 0.16189 0.06233 0.16628 0.06389 0.17276 C 0.06511 0.25278 0.04601 0.28724 0.09532 0.30412 C 0.10695 0.31429 0.1257 0.31476 0.13855 0.31591 C 0.15712 0.321 0.13403 0.31522 0.17136 0.31984 C 0.17969 0.321 0.18837 0.32725 0.19671 0.32979 C 0.20487 0.33534 0.20955 0.33811 0.21771 0.34182 C 0.21945 0.36448 0.21302 0.41027 0.23403 0.41929 C 0.24063 0.42507 0.2474 0.42646 0.25504 0.42923 C 0.26841 0.43432 0.28177 0.43895 0.29532 0.44311 C 0.30955 0.45305 0.34427 0.4549 0.3625 0.45722 C 0.36737 0.4593 0.3724 0.46092 0.37743 0.463 C 0.37882 0.46439 0.38091 0.46485 0.38177 0.46693 C 0.38351 0.47063 0.3849 0.47896 0.3849 0.47919 C 0.38542 0.4896 0.38212 0.50347 0.38785 0.51087 C 0.39271 0.51712 0.40417 0.50671 0.40417 0.51873 " pathEditMode="relative" rAng="0" ptsTypes="ffffffffffffffffffffA">
                                      <p:cBhvr>
                                        <p:cTn id="18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24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0" dur="8006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5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1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4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00"/>
                            </p:stCondLst>
                            <p:childTnLst>
                              <p:par>
                                <p:cTn id="20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8" dur="5618" fill="hold"/>
                                        <p:tgtEl>
                                          <p:spTgt spid="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9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3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6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2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"/>
                            </p:stCondLst>
                            <p:childTnLst>
                              <p:par>
                                <p:cTn id="2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6" dur="5618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audio>
              <p:cMediaNode>
                <p:cTn id="2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2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7" dur="2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0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3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6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000"/>
                            </p:stCondLst>
                            <p:childTnLst>
                              <p:par>
                                <p:cTn id="2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0.03955 C -0.01927 0.06406 -0.01927 0.08858 -0.0184 0.11309 C -0.0184 0.11379 -0.01684 0.12812 -0.01545 0.13113 C -0.01371 0.13506 -0.01128 0.13946 -0.00798 0.14108 C -0.00277 0.14362 0.00851 0.14501 0.00851 0.14524 C 0.01528 0.15102 0.02309 0.15356 0.03091 0.1568 C 0.03455 0.16189 0.03525 0.16628 0.03681 0.17276 C 0.03802 0.25278 0.01893 0.28724 0.06823 0.30412 C 0.07987 0.31429 0.09862 0.31476 0.11146 0.31591 C 0.13004 0.321 0.10695 0.31522 0.14427 0.31984 C 0.15261 0.321 0.16129 0.32725 0.16962 0.32979 C 0.17778 0.33534 0.18247 0.33811 0.19063 0.34182 C 0.19237 0.36448 0.18594 0.41027 0.20695 0.41929 C 0.21355 0.42507 0.22032 0.42646 0.22796 0.42923 C 0.24132 0.43432 0.25469 0.43895 0.26823 0.44311 C 0.28247 0.45305 0.31719 0.4549 0.33542 0.45722 C 0.34028 0.4593 0.34532 0.46092 0.35035 0.463 C 0.35174 0.46439 0.35382 0.46485 0.35469 0.46693 C 0.35643 0.47063 0.35782 0.47896 0.35782 0.47919 C 0.35834 0.4896 0.35504 0.50347 0.36077 0.51087 C 0.36563 0.51712 0.37709 0.50671 0.37709 0.51873 " pathEditMode="relative" rAng="0" ptsTypes="ffffffffffffffffffffA">
                                      <p:cBhvr>
                                        <p:cTn id="26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240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5" dur="8006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0" dur="2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3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6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9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200"/>
                            </p:stCondLst>
                            <p:childTnLst>
                              <p:par>
                                <p:cTn id="28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3" dur="5618" fill="hold"/>
                                        <p:tgtEl>
                                          <p:spTgt spid="1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9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8" dur="2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1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4" dur="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7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00"/>
                            </p:stCondLst>
                            <p:childTnLst>
                              <p:par>
                                <p:cTn id="30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1" dur="5618" fill="hold"/>
                                        <p:tgtEl>
                                          <p:spTgt spid="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audio>
              <p:cMediaNode>
                <p:cTn id="30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>
                      <p:stCondLst>
                        <p:cond delay="0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2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2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5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8" dur="2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1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39 0.03954 C -0.02587 0.06406 -0.02587 0.08857 -0.025 0.11309 C -0.025 0.11378 -0.02344 0.12812 -0.02205 0.13113 C -0.02031 0.13506 -0.01788 0.13945 -0.01458 0.14107 C -0.00937 0.14362 0.00191 0.145 0.00191 0.14523 C 0.00868 0.15102 0.01649 0.15356 0.02431 0.1568 C 0.02795 0.16189 0.02865 0.16628 0.03021 0.17275 C 0.03143 0.25277 0.01233 0.28723 0.06163 0.30411 C 0.07327 0.31429 0.09202 0.31475 0.10486 0.31591 C 0.12344 0.321 0.10035 0.31522 0.13768 0.31984 C 0.14601 0.321 0.15469 0.32724 0.16302 0.32979 C 0.17118 0.33534 0.17587 0.33811 0.18403 0.34181 C 0.18577 0.36448 0.17934 0.41027 0.20035 0.41929 C 0.20695 0.42507 0.21372 0.42645 0.22136 0.42923 C 0.23472 0.43432 0.24809 0.43894 0.26163 0.44311 C 0.27587 0.45305 0.31059 0.4549 0.32882 0.45721 C 0.33368 0.45929 0.33872 0.46091 0.34375 0.463 C 0.34514 0.46438 0.34722 0.46485 0.34809 0.46693 C 0.34983 0.47063 0.35122 0.47895 0.35122 0.47918 C 0.35174 0.48959 0.34844 0.50347 0.35417 0.51087 C 0.35903 0.51711 0.37049 0.5067 0.37049 0.51873 " pathEditMode="relative" rAng="0" ptsTypes="ffffffffffffffffffffA">
                                      <p:cBhvr>
                                        <p:cTn id="33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240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0" dur="8006" fill="hold"/>
                                        <p:tgtEl>
                                          <p:spTgt spid="1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341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2" fill="hold">
                      <p:stCondLst>
                        <p:cond delay="0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5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8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1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4" dur="1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00"/>
                            </p:stCondLst>
                            <p:childTnLst>
                              <p:par>
                                <p:cTn id="35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8" dur="5618" fill="hold"/>
                                        <p:tgtEl>
                                          <p:spTgt spid="1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3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6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9" dur="2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2" dur="2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200"/>
                            </p:stCondLst>
                            <p:childTnLst>
                              <p:par>
                                <p:cTn id="37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6" dur="5618" fill="hold"/>
                                        <p:tgtEl>
                                          <p:spTgt spid="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audio>
              <p:cMediaNode>
                <p:cTn id="3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8"/>
                </p:tgtEl>
              </p:cMediaNode>
            </p:audio>
            <p:seq concurrent="1" nextAc="seek">
              <p:cTn id="37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9" fill="hold">
                      <p:stCondLst>
                        <p:cond delay="0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2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93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4" fill="hold">
                      <p:stCondLst>
                        <p:cond delay="0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7" dur="2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0" dur="2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3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6" dur="2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1000"/>
                            </p:stCondLst>
                            <p:childTnLst>
                              <p:par>
                                <p:cTn id="4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0.02452 C -0.01754 0.03307 -0.02083 0.0451 -0.02448 0.0562 C -0.02656 0.06291 -0.02656 0.06707 -0.03056 0.07216 C -0.03299 0.0828 -0.03646 0.09274 -0.04097 0.10199 C -0.0467 0.12674 -0.04097 0.15426 -0.03802 0.17947 C -0.03872 0.20375 -0.03403 0.22896 -0.04688 0.24723 C -0.04931 0.25602 -0.05504 0.26712 -0.05886 0.27498 C -0.05972 0.27683 -0.05972 0.27914 -0.06042 0.28099 C -0.06215 0.28515 -0.06632 0.29279 -0.06632 0.29302 C -0.06684 0.30019 -0.06719 0.30759 -0.06788 0.31476 C -0.06858 0.32193 -0.06979 0.32031 -0.07222 0.32678 C -0.07587 0.3365 -0.07951 0.34737 -0.0842 0.35639 C -0.08646 0.38344 -0.08472 0.37812 -0.10208 0.38437 C -0.11094 0.392 -0.11163 0.40796 -0.12153 0.41212 C -0.12083 0.42947 -0.12396 0.4482 -0.11858 0.46392 C -0.11563 0.47248 -0.10156 0.48774 -0.10504 0.49769 " pathEditMode="relative" rAng="0" ptsTypes="fffffffffffffffA">
                                      <p:cBhvr>
                                        <p:cTn id="413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237"/>
                                    </p:animMotion>
                                  </p:childTnLst>
                                </p:cTn>
                              </p:par>
                              <p:par>
                                <p:cTn id="4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5" dur="8006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0" dur="2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3" dur="2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6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9" dur="2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200"/>
                            </p:stCondLst>
                            <p:childTnLst>
                              <p:par>
                                <p:cTn id="4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3" dur="5618" fill="hold"/>
                                        <p:tgtEl>
                                          <p:spTgt spid="1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>
                      <p:stCondLst>
                        <p:cond delay="0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9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8" dur="2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1" dur="2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4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7" dur="2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200"/>
                            </p:stCondLst>
                            <p:childTnLst>
                              <p:par>
                                <p:cTn id="4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1" dur="5618" fill="hold"/>
                                        <p:tgtEl>
                                          <p:spTgt spid="1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  <p:audio>
              <p:cMediaNode>
                <p:cTn id="4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8"/>
                </p:tgtEl>
              </p:cMediaNode>
            </p:audio>
            <p:audio>
              <p:cMediaNode>
                <p:cTn id="4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9"/>
                </p:tgtEl>
              </p:cMediaNode>
            </p:audio>
            <p:audio>
              <p:cMediaNode>
                <p:cTn id="4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0"/>
                </p:tgtEl>
              </p:cMediaNode>
            </p:audio>
            <p:audio>
              <p:cMediaNode>
                <p:cTn id="4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1"/>
                </p:tgtEl>
              </p:cMediaNode>
            </p:audio>
            <p:audio>
              <p:cMediaNode>
                <p:cTn id="4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"/>
                </p:tgtEl>
              </p:cMediaNode>
            </p:audio>
            <p:audio>
              <p:cMediaNode>
                <p:cTn id="45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"/>
                </p:tgtEl>
              </p:cMediaNode>
            </p:audio>
            <p:audio>
              <p:cMediaNode>
                <p:cTn id="4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"/>
                </p:tgtEl>
              </p:cMediaNode>
            </p:audio>
            <p:audio>
              <p:cMediaNode>
                <p:cTn id="4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5"/>
                </p:tgtEl>
              </p:cMediaNode>
            </p:audio>
            <p:audio>
              <p:cMediaNode>
                <p:cTn id="4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6"/>
                </p:tgtEl>
              </p:cMediaNode>
            </p:audio>
            <p:audio>
              <p:cMediaNode>
                <p:cTn id="4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7"/>
                </p:tgtEl>
              </p:cMediaNode>
            </p:audio>
            <p:audio>
              <p:cMediaNode>
                <p:cTn id="4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8"/>
                </p:tgtEl>
              </p:cMediaNode>
            </p:audio>
            <p:audio>
              <p:cMediaNode>
                <p:cTn id="4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9"/>
                </p:tgtEl>
              </p:cMediaNode>
            </p:audio>
            <p:audio>
              <p:cMediaNode>
                <p:cTn id="4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0"/>
                </p:tgtEl>
              </p:cMediaNode>
            </p:audio>
            <p:audio>
              <p:cMediaNode>
                <p:cTn id="4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1"/>
                </p:tgtEl>
              </p:cMediaNode>
            </p:audio>
          </p:childTnLst>
        </p:cTn>
      </p:par>
    </p:tnLst>
    <p:bldLst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84" grpId="0" animBg="1"/>
      <p:bldP spid="84" grpId="1" animBg="1"/>
      <p:bldP spid="84" grpId="2" animBg="1"/>
      <p:bldP spid="84" grpId="3" animBg="1"/>
      <p:bldP spid="85" grpId="0" animBg="1"/>
      <p:bldP spid="85" grpId="1" animBg="1"/>
      <p:bldP spid="85" grpId="2" animBg="1"/>
      <p:bldP spid="85" grpId="3" animBg="1"/>
      <p:bldP spid="86" grpId="0" animBg="1"/>
      <p:bldP spid="86" grpId="1" animBg="1"/>
      <p:bldP spid="86" grpId="2" animBg="1"/>
      <p:bldP spid="86" grpId="3" animBg="1"/>
      <p:bldP spid="99" grpId="0" animBg="1"/>
      <p:bldP spid="99" grpId="1" animBg="1"/>
      <p:bldP spid="99" grpId="2" animBg="1"/>
      <p:bldP spid="99" grpId="3" animBg="1"/>
      <p:bldP spid="100" grpId="0" animBg="1"/>
      <p:bldP spid="100" grpId="1" animBg="1"/>
      <p:bldP spid="100" grpId="2" animBg="1"/>
      <p:bldP spid="100" grpId="3" animBg="1"/>
      <p:bldP spid="101" grpId="0" animBg="1"/>
      <p:bldP spid="101" grpId="1" animBg="1"/>
      <p:bldP spid="101" grpId="2" animBg="1"/>
      <p:bldP spid="101" grpId="3" animBg="1"/>
      <p:bldP spid="114" grpId="0" animBg="1"/>
      <p:bldP spid="114" grpId="1" animBg="1"/>
      <p:bldP spid="114" grpId="2" animBg="1"/>
      <p:bldP spid="114" grpId="3" animBg="1"/>
      <p:bldP spid="115" grpId="0" animBg="1"/>
      <p:bldP spid="115" grpId="1" animBg="1"/>
      <p:bldP spid="115" grpId="2" animBg="1"/>
      <p:bldP spid="115" grpId="3" animBg="1"/>
      <p:bldP spid="116" grpId="0" animBg="1"/>
      <p:bldP spid="116" grpId="1" animBg="1"/>
      <p:bldP spid="116" grpId="2" animBg="1"/>
      <p:bldP spid="116" grpId="3" animBg="1"/>
      <p:bldP spid="154" grpId="0" animBg="1"/>
      <p:bldP spid="154" grpId="1" animBg="1"/>
      <p:bldP spid="154" grpId="2" animBg="1"/>
      <p:bldP spid="154" grpId="3" animBg="1"/>
      <p:bldP spid="155" grpId="0" animBg="1"/>
      <p:bldP spid="155" grpId="1" animBg="1"/>
      <p:bldP spid="155" grpId="2" animBg="1"/>
      <p:bldP spid="155" grpId="3" animBg="1"/>
      <p:bldP spid="156" grpId="0" animBg="1"/>
      <p:bldP spid="156" grpId="1" animBg="1"/>
      <p:bldP spid="156" grpId="2" animBg="1"/>
      <p:bldP spid="156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2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3" y="214313"/>
            <a:ext cx="8715375" cy="64293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642938" y="285750"/>
            <a:ext cx="7929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>
                <a:solidFill>
                  <a:schemeClr val="tx2"/>
                </a:solidFill>
                <a:latin typeface="Arial Black" pitchFamily="34" charset="0"/>
              </a:rPr>
              <a:t>Список </a:t>
            </a:r>
            <a:r>
              <a:rPr lang="ru-RU">
                <a:solidFill>
                  <a:schemeClr val="tx2"/>
                </a:solidFill>
                <a:latin typeface="Arial Black" pitchFamily="34" charset="0"/>
              </a:rPr>
              <a:t>использованных ресурсов:</a:t>
            </a:r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714375"/>
            <a:ext cx="1071562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Прямоугольник 5"/>
          <p:cNvSpPr>
            <a:spLocks noChangeArrowheads="1"/>
          </p:cNvSpPr>
          <p:nvPr/>
        </p:nvSpPr>
        <p:spPr bwMode="auto">
          <a:xfrm>
            <a:off x="1500188" y="714375"/>
            <a:ext cx="72866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n>
                  <a:solidFill>
                    <a:srgbClr val="993300"/>
                  </a:solidFill>
                </a:ln>
                <a:solidFill>
                  <a:srgbClr val="993300"/>
                </a:solidFill>
                <a:hlinkClick r:id="rId4"/>
              </a:rPr>
              <a:t>http://russian.people.com.cn/mediafile/200712/13/F200712131825052298217293.jpg</a:t>
            </a:r>
            <a:endParaRPr lang="ru-RU" dirty="0">
              <a:ln>
                <a:solidFill>
                  <a:srgbClr val="993300"/>
                </a:solidFill>
              </a:ln>
              <a:solidFill>
                <a:srgbClr val="993300"/>
              </a:solidFill>
            </a:endParaRPr>
          </a:p>
          <a:p>
            <a:endParaRPr lang="ru-RU" dirty="0"/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3" y="1571625"/>
            <a:ext cx="839787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Прямоугольник 7"/>
          <p:cNvSpPr>
            <a:spLocks noChangeArrowheads="1"/>
          </p:cNvSpPr>
          <p:nvPr/>
        </p:nvSpPr>
        <p:spPr bwMode="auto">
          <a:xfrm>
            <a:off x="1500188" y="1571625"/>
            <a:ext cx="7072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n>
                  <a:solidFill>
                    <a:srgbClr val="993300"/>
                  </a:solidFill>
                </a:ln>
                <a:solidFill>
                  <a:srgbClr val="993300"/>
                </a:solidFill>
                <a:hlinkClick r:id="rId6"/>
              </a:rPr>
              <a:t>http://dlm1.meta.ua/pic/0/24/146/CbuynwHOSw.jpg</a:t>
            </a:r>
            <a:endParaRPr lang="ru-RU" dirty="0">
              <a:ln>
                <a:solidFill>
                  <a:srgbClr val="993300"/>
                </a:solidFill>
              </a:ln>
              <a:solidFill>
                <a:srgbClr val="993300"/>
              </a:solidFill>
            </a:endParaRPr>
          </a:p>
          <a:p>
            <a:endParaRPr lang="ru-RU" dirty="0"/>
          </a:p>
        </p:txBody>
      </p:sp>
      <p:pic>
        <p:nvPicPr>
          <p:cNvPr id="11272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8" y="2786063"/>
            <a:ext cx="11779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Прямоугольник 9"/>
          <p:cNvSpPr>
            <a:spLocks noChangeArrowheads="1"/>
          </p:cNvSpPr>
          <p:nvPr/>
        </p:nvSpPr>
        <p:spPr bwMode="auto">
          <a:xfrm>
            <a:off x="1571625" y="2714625"/>
            <a:ext cx="6643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n>
                  <a:solidFill>
                    <a:srgbClr val="993300"/>
                  </a:solidFill>
                </a:ln>
                <a:solidFill>
                  <a:srgbClr val="993300"/>
                </a:solidFill>
                <a:hlinkClick r:id="rId8"/>
              </a:rPr>
              <a:t>http://mundoharry.blog.uol.com.br/images/filme1.jpg</a:t>
            </a:r>
            <a:endParaRPr lang="ru-RU" dirty="0">
              <a:ln>
                <a:solidFill>
                  <a:srgbClr val="993300"/>
                </a:solidFill>
              </a:ln>
              <a:solidFill>
                <a:srgbClr val="993300"/>
              </a:solidFill>
            </a:endParaRPr>
          </a:p>
          <a:p>
            <a:endParaRPr lang="ru-RU" dirty="0"/>
          </a:p>
        </p:txBody>
      </p:sp>
      <p:pic>
        <p:nvPicPr>
          <p:cNvPr id="11274" name="Picture 8" descr="H:\мастер-класс все о триггерах\мои работы\zadanie2_gruppa2_BahovaAB\монет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625" y="3714750"/>
            <a:ext cx="9525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Прямоугольник 11"/>
          <p:cNvSpPr>
            <a:spLocks noChangeArrowheads="1"/>
          </p:cNvSpPr>
          <p:nvPr/>
        </p:nvSpPr>
        <p:spPr bwMode="auto">
          <a:xfrm>
            <a:off x="1643063" y="3643313"/>
            <a:ext cx="7000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n>
                  <a:solidFill>
                    <a:srgbClr val="993300"/>
                  </a:solidFill>
                </a:ln>
                <a:solidFill>
                  <a:srgbClr val="993300"/>
                </a:solidFill>
                <a:hlinkClick r:id="rId10"/>
              </a:rPr>
              <a:t>http://s014.radikal.ru/i327/1101/ed/2733287bbc2d.png</a:t>
            </a:r>
            <a:endParaRPr lang="ru-RU" dirty="0">
              <a:ln>
                <a:solidFill>
                  <a:srgbClr val="993300"/>
                </a:solidFill>
              </a:ln>
              <a:solidFill>
                <a:srgbClr val="993300"/>
              </a:solidFill>
            </a:endParaRPr>
          </a:p>
          <a:p>
            <a:endParaRPr lang="ru-RU" dirty="0"/>
          </a:p>
        </p:txBody>
      </p:sp>
      <p:sp>
        <p:nvSpPr>
          <p:cNvPr id="11276" name="Прямоугольник 12"/>
          <p:cNvSpPr>
            <a:spLocks noChangeArrowheads="1"/>
          </p:cNvSpPr>
          <p:nvPr/>
        </p:nvSpPr>
        <p:spPr bwMode="auto">
          <a:xfrm>
            <a:off x="1643063" y="4357688"/>
            <a:ext cx="6500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n>
                  <a:solidFill>
                    <a:srgbClr val="993300"/>
                  </a:solidFill>
                </a:ln>
                <a:solidFill>
                  <a:srgbClr val="993300"/>
                </a:solidFill>
                <a:hlinkClick r:id="rId11"/>
              </a:rPr>
              <a:t>http://s44.radikal.ru/i104/0908/b3/aec12c6f0343.png</a:t>
            </a:r>
            <a:endParaRPr lang="ru-RU" dirty="0">
              <a:ln>
                <a:solidFill>
                  <a:srgbClr val="993300"/>
                </a:solidFill>
              </a:ln>
              <a:solidFill>
                <a:srgbClr val="993300"/>
              </a:solidFill>
            </a:endParaRPr>
          </a:p>
          <a:p>
            <a:endParaRPr lang="ru-RU" dirty="0">
              <a:ln>
                <a:solidFill>
                  <a:srgbClr val="993300"/>
                </a:solidFill>
              </a:ln>
              <a:solidFill>
                <a:srgbClr val="993300"/>
              </a:solidFill>
            </a:endParaRPr>
          </a:p>
        </p:txBody>
      </p:sp>
      <p:sp>
        <p:nvSpPr>
          <p:cNvPr id="11277" name="TextBox 13"/>
          <p:cNvSpPr txBox="1">
            <a:spLocks noChangeArrowheads="1"/>
          </p:cNvSpPr>
          <p:nvPr/>
        </p:nvSpPr>
        <p:spPr bwMode="auto">
          <a:xfrm>
            <a:off x="357188" y="4500563"/>
            <a:ext cx="1428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свиток</a:t>
            </a: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8786842" y="0"/>
            <a:ext cx="357158" cy="285728"/>
          </a:xfrm>
          <a:prstGeom prst="mathMultiply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 Narrow" pitchFamily="34" charset="0"/>
            </a:endParaRPr>
          </a:p>
        </p:txBody>
      </p:sp>
      <p:pic>
        <p:nvPicPr>
          <p:cNvPr id="11281" name="Picture 3" descr="H:\рисунки\harry-potter-piedra-filosofal-promo-5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306" r="4102" b="2170"/>
          <a:stretch>
            <a:fillRect/>
          </a:stretch>
        </p:blipFill>
        <p:spPr bwMode="auto">
          <a:xfrm>
            <a:off x="500063" y="4857750"/>
            <a:ext cx="857250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2" name="Прямоугольник 15"/>
          <p:cNvSpPr>
            <a:spLocks noChangeArrowheads="1"/>
          </p:cNvSpPr>
          <p:nvPr/>
        </p:nvSpPr>
        <p:spPr bwMode="auto">
          <a:xfrm>
            <a:off x="1643063" y="4786313"/>
            <a:ext cx="6715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n>
                  <a:solidFill>
                    <a:srgbClr val="993300"/>
                  </a:solidFill>
                </a:ln>
                <a:solidFill>
                  <a:srgbClr val="993300"/>
                </a:solidFill>
                <a:hlinkClick r:id="rId13"/>
              </a:rPr>
              <a:t>http://i.dailymail.co.uk/i/pix/2008/09/11/article-0-010B251C00000578-896_233x423.jpg</a:t>
            </a:r>
            <a:endParaRPr lang="ru-RU" dirty="0">
              <a:ln>
                <a:solidFill>
                  <a:srgbClr val="993300"/>
                </a:solidFill>
              </a:ln>
              <a:solidFill>
                <a:srgbClr val="993300"/>
              </a:solidFill>
            </a:endParaRPr>
          </a:p>
          <a:p>
            <a:endParaRPr lang="ru-RU" dirty="0">
              <a:ln>
                <a:solidFill>
                  <a:srgbClr val="993300"/>
                </a:solidFill>
              </a:ln>
            </a:endParaRPr>
          </a:p>
        </p:txBody>
      </p:sp>
      <p:sp>
        <p:nvSpPr>
          <p:cNvPr id="11283" name="Прямоугольник 16"/>
          <p:cNvSpPr>
            <a:spLocks noChangeArrowheads="1"/>
          </p:cNvSpPr>
          <p:nvPr/>
        </p:nvSpPr>
        <p:spPr bwMode="auto">
          <a:xfrm>
            <a:off x="428625" y="5786438"/>
            <a:ext cx="8501063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Лекция №2 мастер-класса  «Всё о триггерах» - руководитель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Маричева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С.А. </a:t>
            </a:r>
            <a:r>
              <a:rPr lang="en-US" dirty="0">
                <a:ln>
                  <a:solidFill>
                    <a:srgbClr val="993300"/>
                  </a:solidFill>
                </a:ln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http://www.it-n.ru/communities.aspx?cat_no=200752&amp;lib_no=259509&amp;tmpl=lib</a:t>
            </a:r>
            <a:endParaRPr lang="ru-RU" dirty="0">
              <a:ln>
                <a:solidFill>
                  <a:srgbClr val="993300"/>
                </a:solidFill>
              </a:ln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Times New Roman" pitchFamily="18" charset="0"/>
            <a:cs typeface="Times New Roman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164</Words>
  <Application>Microsoft Office PowerPoint</Application>
  <PresentationFormat>Экран (4:3)</PresentationFormat>
  <Paragraphs>31</Paragraphs>
  <Slides>5</Slides>
  <Notes>1</Notes>
  <HiddenSlides>0</HiddenSlides>
  <MMClips>20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Тема Office</vt:lpstr>
      <vt:lpstr>Equation</vt:lpstr>
      <vt:lpstr>Слайд 1</vt:lpstr>
      <vt:lpstr>Слайд 2</vt:lpstr>
      <vt:lpstr>Слайд 3</vt:lpstr>
      <vt:lpstr>Слайд 4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Bahova</cp:lastModifiedBy>
  <cp:revision>59</cp:revision>
  <dcterms:created xsi:type="dcterms:W3CDTF">2010-12-26T08:31:03Z</dcterms:created>
  <dcterms:modified xsi:type="dcterms:W3CDTF">2011-07-08T09:29:41Z</dcterms:modified>
</cp:coreProperties>
</file>