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80" r:id="rId3"/>
    <p:sldId id="281" r:id="rId4"/>
    <p:sldId id="282" r:id="rId5"/>
    <p:sldId id="283" r:id="rId6"/>
    <p:sldId id="278" r:id="rId7"/>
    <p:sldId id="279" r:id="rId8"/>
    <p:sldId id="284" r:id="rId9"/>
    <p:sldId id="285" r:id="rId10"/>
    <p:sldId id="258" r:id="rId11"/>
    <p:sldId id="259" r:id="rId12"/>
    <p:sldId id="260" r:id="rId13"/>
    <p:sldId id="261" r:id="rId14"/>
    <p:sldId id="262" r:id="rId15"/>
    <p:sldId id="256" r:id="rId16"/>
    <p:sldId id="264" r:id="rId17"/>
    <p:sldId id="265" r:id="rId18"/>
    <p:sldId id="266" r:id="rId19"/>
    <p:sldId id="267" r:id="rId20"/>
    <p:sldId id="268" r:id="rId21"/>
    <p:sldId id="269" r:id="rId22"/>
    <p:sldId id="275" r:id="rId23"/>
    <p:sldId id="263" r:id="rId24"/>
    <p:sldId id="274" r:id="rId25"/>
    <p:sldId id="277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157" autoAdjust="0"/>
  </p:normalViewPr>
  <p:slideViewPr>
    <p:cSldViewPr>
      <p:cViewPr varScale="1">
        <p:scale>
          <a:sx n="45" d="100"/>
          <a:sy n="45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42427-3E26-4978-82CE-11424ABABE4D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D21B-6A98-481B-A041-D806226CA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D21B-6A98-481B-A041-D806226CAB2B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8748-A3A0-4745-A4FD-310AC930DAD5}" type="datetimeFigureOut">
              <a:rPr lang="ru-RU" smtClean="0"/>
              <a:pPr/>
              <a:t>03.09.2010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EA39E-7AEC-4E51-BFAB-207620D0BB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5.xml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7.bin"/><Relationship Id="rId12" Type="http://schemas.openxmlformats.org/officeDocument/2006/relationships/slide" Target="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slide" Target="slide13.xml"/><Relationship Id="rId5" Type="http://schemas.openxmlformats.org/officeDocument/2006/relationships/oleObject" Target="../embeddings/oleObject25.bin"/><Relationship Id="rId10" Type="http://schemas.openxmlformats.org/officeDocument/2006/relationships/slide" Target="slide12.xml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3.emf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slide" Target="slide10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3.emf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slide" Target="slide10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slide" Target="slide10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23.emf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slide" Target="slide10.x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3.xml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9.bin"/><Relationship Id="rId12" Type="http://schemas.openxmlformats.org/officeDocument/2006/relationships/slide" Target="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11" Type="http://schemas.openxmlformats.org/officeDocument/2006/relationships/slide" Target="slide19.xml"/><Relationship Id="rId5" Type="http://schemas.openxmlformats.org/officeDocument/2006/relationships/oleObject" Target="../embeddings/oleObject37.bin"/><Relationship Id="rId10" Type="http://schemas.openxmlformats.org/officeDocument/2006/relationships/slide" Target="slide18.xml"/><Relationship Id="rId4" Type="http://schemas.openxmlformats.org/officeDocument/2006/relationships/oleObject" Target="../embeddings/oleObject36.bin"/><Relationship Id="rId9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23.emf"/><Relationship Id="rId7" Type="http://schemas.openxmlformats.org/officeDocument/2006/relationships/slide" Target="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emf"/><Relationship Id="rId5" Type="http://schemas.openxmlformats.org/officeDocument/2006/relationships/image" Target="../media/image22.emf"/><Relationship Id="rId4" Type="http://schemas.openxmlformats.org/officeDocument/2006/relationships/image" Target="../media/image38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image" Target="../media/image23.emf"/><Relationship Id="rId7" Type="http://schemas.openxmlformats.org/officeDocument/2006/relationships/image" Target="../media/image4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1.bin"/><Relationship Id="rId5" Type="http://schemas.openxmlformats.org/officeDocument/2006/relationships/slide" Target="slide16.xml"/><Relationship Id="rId4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image" Target="../media/image23.emf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2.bin"/><Relationship Id="rId5" Type="http://schemas.openxmlformats.org/officeDocument/2006/relationships/slide" Target="slide16.x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image" Target="../media/image23.emf"/><Relationship Id="rId7" Type="http://schemas.openxmlformats.org/officeDocument/2006/relationships/image" Target="../media/image4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3.bin"/><Relationship Id="rId5" Type="http://schemas.openxmlformats.org/officeDocument/2006/relationships/slide" Target="slide21.xml"/><Relationship Id="rId4" Type="http://schemas.openxmlformats.org/officeDocument/2006/relationships/image" Target="../media/image22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slide" Target="slide22.xml"/><Relationship Id="rId5" Type="http://schemas.openxmlformats.org/officeDocument/2006/relationships/image" Target="../media/image22.emf"/><Relationship Id="rId10" Type="http://schemas.openxmlformats.org/officeDocument/2006/relationships/slide" Target="slide23.xml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7" Type="http://schemas.openxmlformats.org/officeDocument/2006/relationships/image" Target="../media/image53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emf"/><Relationship Id="rId5" Type="http://schemas.openxmlformats.org/officeDocument/2006/relationships/image" Target="../media/image22.emf"/><Relationship Id="rId4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5.xml"/><Relationship Id="rId3" Type="http://schemas.openxmlformats.org/officeDocument/2006/relationships/image" Target="../media/image1.jpeg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3.bin"/><Relationship Id="rId5" Type="http://schemas.openxmlformats.org/officeDocument/2006/relationships/image" Target="../media/image22.e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3" Type="http://schemas.openxmlformats.org/officeDocument/2006/relationships/image" Target="../media/image50.emf"/><Relationship Id="rId7" Type="http://schemas.openxmlformats.org/officeDocument/2006/relationships/image" Target="../media/image6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image" Target="../media/image22.emf"/><Relationship Id="rId4" Type="http://schemas.openxmlformats.org/officeDocument/2006/relationships/image" Target="../media/image60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045" y="1761716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008000"/>
                </a:solidFill>
              </a:rPr>
              <a:t>Графики функций, </a:t>
            </a:r>
            <a:br>
              <a:rPr lang="ru-RU" b="1" i="1" dirty="0" smtClean="0">
                <a:solidFill>
                  <a:srgbClr val="008000"/>
                </a:solidFill>
              </a:rPr>
            </a:br>
            <a:r>
              <a:rPr lang="ru-RU" b="1" i="1" dirty="0" smtClean="0">
                <a:solidFill>
                  <a:srgbClr val="008000"/>
                </a:solidFill>
              </a:rPr>
              <a:t>связанных с модулем</a:t>
            </a:r>
            <a:endParaRPr lang="ru-RU" b="1" i="1" dirty="0">
              <a:solidFill>
                <a:srgbClr val="008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8000"/>
                </a:solidFill>
              </a:rPr>
              <a:t>практика, часть 2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592933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Слайды 2-9 заимствованы из </a:t>
            </a:r>
            <a:r>
              <a:rPr lang="ru-RU" smtClean="0"/>
              <a:t>работы Савченко Е.В.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213" y="398206"/>
            <a:ext cx="8583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№1.79   Постройте график функции:</a:t>
            </a:r>
          </a:p>
          <a:p>
            <a:endParaRPr lang="ru-RU" sz="2400" dirty="0" smtClean="0"/>
          </a:p>
          <a:p>
            <a:pPr marL="457200" indent="-457200">
              <a:buFont typeface="+mj-lt"/>
              <a:buAutoNum type="alphaLcParenR"/>
            </a:pPr>
            <a:endParaRPr lang="ru-RU" sz="2400" dirty="0"/>
          </a:p>
        </p:txBody>
      </p:sp>
      <p:grpSp>
        <p:nvGrpSpPr>
          <p:cNvPr id="5" name="Группа 6"/>
          <p:cNvGrpSpPr/>
          <p:nvPr/>
        </p:nvGrpSpPr>
        <p:grpSpPr>
          <a:xfrm>
            <a:off x="486697" y="997435"/>
            <a:ext cx="7182463" cy="653974"/>
            <a:chOff x="486698" y="997435"/>
            <a:chExt cx="6695767" cy="653974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/>
          </p:nvGraphicFramePr>
          <p:xfrm>
            <a:off x="1076633" y="997435"/>
            <a:ext cx="1694388" cy="653974"/>
          </p:xfrm>
          <a:graphic>
            <a:graphicData uri="http://schemas.openxmlformats.org/presentationml/2006/ole">
              <p:oleObj spid="_x0000_s1026" name="Формула" r:id="rId4" imgW="723600" imgH="279360" progId="Equation.3">
                <p:embed/>
              </p:oleObj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486698" y="1135625"/>
              <a:ext cx="6695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а)  </a:t>
              </a:r>
              <a:endParaRPr lang="ru-RU" sz="2400" dirty="0"/>
            </a:p>
          </p:txBody>
        </p:sp>
      </p:grpSp>
      <p:grpSp>
        <p:nvGrpSpPr>
          <p:cNvPr id="6" name="Группа 9"/>
          <p:cNvGrpSpPr/>
          <p:nvPr/>
        </p:nvGrpSpPr>
        <p:grpSpPr>
          <a:xfrm>
            <a:off x="530941" y="1901825"/>
            <a:ext cx="5235678" cy="925513"/>
            <a:chOff x="530941" y="1901825"/>
            <a:chExt cx="5235678" cy="925513"/>
          </a:xfrm>
        </p:grpSpPr>
        <p:sp>
          <p:nvSpPr>
            <p:cNvPr id="8" name="TextBox 7"/>
            <p:cNvSpPr txBox="1"/>
            <p:nvPr/>
          </p:nvSpPr>
          <p:spPr>
            <a:xfrm>
              <a:off x="530941" y="2182762"/>
              <a:ext cx="5235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б)  </a:t>
              </a:r>
              <a:endParaRPr lang="ru-RU" sz="2400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1082675" y="1901825"/>
            <a:ext cx="1938338" cy="925513"/>
          </p:xfrm>
          <a:graphic>
            <a:graphicData uri="http://schemas.openxmlformats.org/presentationml/2006/ole">
              <p:oleObj spid="_x0000_s1027" name="Формула" r:id="rId5" imgW="647640" imgH="431640" progId="Equation.3">
                <p:embed/>
              </p:oleObj>
            </a:graphicData>
          </a:graphic>
        </p:graphicFrame>
      </p:grpSp>
      <p:grpSp>
        <p:nvGrpSpPr>
          <p:cNvPr id="7" name="Группа 12"/>
          <p:cNvGrpSpPr/>
          <p:nvPr/>
        </p:nvGrpSpPr>
        <p:grpSpPr>
          <a:xfrm>
            <a:off x="545690" y="3215148"/>
            <a:ext cx="7610168" cy="606323"/>
            <a:chOff x="545690" y="3215148"/>
            <a:chExt cx="7610168" cy="606323"/>
          </a:xfrm>
        </p:grpSpPr>
        <p:sp>
          <p:nvSpPr>
            <p:cNvPr id="11" name="TextBox 10"/>
            <p:cNvSpPr txBox="1"/>
            <p:nvPr/>
          </p:nvSpPr>
          <p:spPr>
            <a:xfrm>
              <a:off x="545690" y="3259394"/>
              <a:ext cx="7610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в)  </a:t>
              </a:r>
              <a:endParaRPr lang="ru-RU" sz="2400" dirty="0"/>
            </a:p>
          </p:txBody>
        </p:sp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1275120" y="3215148"/>
            <a:ext cx="1728021" cy="606323"/>
          </p:xfrm>
          <a:graphic>
            <a:graphicData uri="http://schemas.openxmlformats.org/presentationml/2006/ole">
              <p:oleObj spid="_x0000_s1028" name="Формула" r:id="rId6" imgW="723600" imgH="253800" progId="Equation.3">
                <p:embed/>
              </p:oleObj>
            </a:graphicData>
          </a:graphic>
        </p:graphicFrame>
      </p:grpSp>
      <p:grpSp>
        <p:nvGrpSpPr>
          <p:cNvPr id="10" name="Группа 15"/>
          <p:cNvGrpSpPr/>
          <p:nvPr/>
        </p:nvGrpSpPr>
        <p:grpSpPr>
          <a:xfrm>
            <a:off x="693174" y="4262285"/>
            <a:ext cx="5235678" cy="662449"/>
            <a:chOff x="693174" y="4262285"/>
            <a:chExt cx="5235678" cy="662449"/>
          </a:xfrm>
        </p:grpSpPr>
        <p:sp>
          <p:nvSpPr>
            <p:cNvPr id="14" name="TextBox 13"/>
            <p:cNvSpPr txBox="1"/>
            <p:nvPr/>
          </p:nvSpPr>
          <p:spPr>
            <a:xfrm>
              <a:off x="693174" y="4424516"/>
              <a:ext cx="5235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г)       </a:t>
              </a:r>
              <a:endParaRPr lang="ru-RU" sz="2400" dirty="0"/>
            </a:p>
          </p:txBody>
        </p:sp>
        <p:graphicFrame>
          <p:nvGraphicFramePr>
            <p:cNvPr id="15" name="Объект 14"/>
            <p:cNvGraphicFramePr>
              <a:graphicFrameLocks noChangeAspect="1"/>
            </p:cNvGraphicFramePr>
            <p:nvPr/>
          </p:nvGraphicFramePr>
          <p:xfrm>
            <a:off x="1338416" y="4262285"/>
            <a:ext cx="1626010" cy="662449"/>
          </p:xfrm>
          <a:graphic>
            <a:graphicData uri="http://schemas.openxmlformats.org/presentationml/2006/ole">
              <p:oleObj spid="_x0000_s1029" name="Формула" r:id="rId7" imgW="685800" imgH="279360" progId="Equation.3">
                <p:embed/>
              </p:oleObj>
            </a:graphicData>
          </a:graphic>
        </p:graphicFrame>
      </p:grpSp>
      <p:pic>
        <p:nvPicPr>
          <p:cNvPr id="17" name="Рисунок 16" descr="Рисунок4.em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11613" y="973074"/>
            <a:ext cx="554725" cy="531262"/>
          </a:xfrm>
          <a:prstGeom prst="rect">
            <a:avLst/>
          </a:prstGeom>
        </p:spPr>
      </p:pic>
      <p:pic>
        <p:nvPicPr>
          <p:cNvPr id="18" name="Рисунок 17" descr="Рисунок4.emf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55857" y="2064454"/>
            <a:ext cx="554725" cy="560757"/>
          </a:xfrm>
          <a:prstGeom prst="rect">
            <a:avLst/>
          </a:prstGeom>
        </p:spPr>
      </p:pic>
      <p:pic>
        <p:nvPicPr>
          <p:cNvPr id="19" name="Рисунок 18" descr="Рисунок4.emf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60773" y="3116506"/>
            <a:ext cx="554725" cy="560757"/>
          </a:xfrm>
          <a:prstGeom prst="rect">
            <a:avLst/>
          </a:prstGeom>
        </p:spPr>
      </p:pic>
      <p:pic>
        <p:nvPicPr>
          <p:cNvPr id="20" name="Рисунок 19" descr="Рисунок4.emf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90269" y="4281628"/>
            <a:ext cx="554725" cy="560757"/>
          </a:xfrm>
          <a:prstGeom prst="rect">
            <a:avLst/>
          </a:prstGeom>
        </p:spPr>
      </p:pic>
      <p:sp>
        <p:nvSpPr>
          <p:cNvPr id="21" name="Стрелка вправо 20">
            <a:hlinkClick r:id="rId13" action="ppaction://hlinksldjump"/>
          </p:cNvPr>
          <p:cNvSpPr/>
          <p:nvPr/>
        </p:nvSpPr>
        <p:spPr>
          <a:xfrm>
            <a:off x="8001024" y="5857892"/>
            <a:ext cx="714380" cy="500066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85720" y="0"/>
          <a:ext cx="1817548" cy="653974"/>
        </p:xfrm>
        <a:graphic>
          <a:graphicData uri="http://schemas.openxmlformats.org/presentationml/2006/ole">
            <p:oleObj spid="_x0000_s2050" name="Формула" r:id="rId4" imgW="723600" imgH="279360" progId="Equation.3">
              <p:embed/>
            </p:oleObj>
          </a:graphicData>
        </a:graphic>
      </p:graphicFrame>
      <p:pic>
        <p:nvPicPr>
          <p:cNvPr id="3" name="Рисунок 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358214" y="214290"/>
            <a:ext cx="554725" cy="531262"/>
          </a:xfrm>
          <a:prstGeom prst="rect">
            <a:avLst/>
          </a:prstGeom>
        </p:spPr>
      </p:pic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>
            <a:off x="8143900" y="6000768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/>
          <a:srcRect l="33143" t="9689" r="29143"/>
          <a:stretch>
            <a:fillRect/>
          </a:stretch>
        </p:blipFill>
        <p:spPr bwMode="auto">
          <a:xfrm>
            <a:off x="2214546" y="500042"/>
            <a:ext cx="4857784" cy="466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/>
          <a:srcRect l="33526" t="-3936" r="26589"/>
          <a:stretch>
            <a:fillRect/>
          </a:stretch>
        </p:blipFill>
        <p:spPr bwMode="auto">
          <a:xfrm>
            <a:off x="2214546" y="-428652"/>
            <a:ext cx="5214974" cy="398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85720" y="214290"/>
          <a:ext cx="1938338" cy="925513"/>
        </p:xfrm>
        <a:graphic>
          <a:graphicData uri="http://schemas.openxmlformats.org/presentationml/2006/ole">
            <p:oleObj spid="_x0000_s3074" name="Формула" r:id="rId4" imgW="647640" imgH="431640" progId="Equation.3">
              <p:embed/>
            </p:oleObj>
          </a:graphicData>
        </a:graphic>
      </p:graphicFrame>
      <p:pic>
        <p:nvPicPr>
          <p:cNvPr id="3" name="Рисунок 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>
            <a:off x="8072462" y="6000768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/>
          <a:srcRect l="19357" t="2173" r="19371" b="5434"/>
          <a:stretch>
            <a:fillRect/>
          </a:stretch>
        </p:blipFill>
        <p:spPr bwMode="auto">
          <a:xfrm>
            <a:off x="571472" y="0"/>
            <a:ext cx="757242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/>
          <a:srcRect l="17919" t="21597" r="22543"/>
          <a:stretch>
            <a:fillRect/>
          </a:stretch>
        </p:blipFill>
        <p:spPr bwMode="auto">
          <a:xfrm>
            <a:off x="357158" y="642918"/>
            <a:ext cx="7572428" cy="285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2.5E-6 0.06297 " pathEditMode="relative" ptsTypes="AA">
                                      <p:cBhvr>
                                        <p:cTn id="1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85720" y="285728"/>
          <a:ext cx="1728021" cy="606323"/>
        </p:xfrm>
        <a:graphic>
          <a:graphicData uri="http://schemas.openxmlformats.org/presentationml/2006/ole">
            <p:oleObj spid="_x0000_s4098" name="Формула" r:id="rId4" imgW="723600" imgH="253800" progId="Equation.3">
              <p:embed/>
            </p:oleObj>
          </a:graphicData>
        </a:graphic>
      </p:graphicFrame>
      <p:pic>
        <p:nvPicPr>
          <p:cNvPr id="3" name="Рисунок 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358214" y="214290"/>
            <a:ext cx="554725" cy="531262"/>
          </a:xfrm>
          <a:prstGeom prst="rect">
            <a:avLst/>
          </a:prstGeom>
        </p:spPr>
      </p:pic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>
            <a:off x="8143900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940710" y="2064774"/>
            <a:ext cx="3539613" cy="1312607"/>
          </a:xfrm>
          <a:custGeom>
            <a:avLst/>
            <a:gdLst>
              <a:gd name="connsiteX0" fmla="*/ 0 w 3539613"/>
              <a:gd name="connsiteY0" fmla="*/ 1312607 h 1312607"/>
              <a:gd name="connsiteX1" fmla="*/ 147484 w 3539613"/>
              <a:gd name="connsiteY1" fmla="*/ 1091381 h 1312607"/>
              <a:gd name="connsiteX2" fmla="*/ 457200 w 3539613"/>
              <a:gd name="connsiteY2" fmla="*/ 899652 h 1312607"/>
              <a:gd name="connsiteX3" fmla="*/ 1283109 w 3539613"/>
              <a:gd name="connsiteY3" fmla="*/ 501445 h 1312607"/>
              <a:gd name="connsiteX4" fmla="*/ 3539613 w 3539613"/>
              <a:gd name="connsiteY4" fmla="*/ 0 h 131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9613" h="1312607">
                <a:moveTo>
                  <a:pt x="0" y="1312607"/>
                </a:moveTo>
                <a:cubicBezTo>
                  <a:pt x="35642" y="1236407"/>
                  <a:pt x="71284" y="1160207"/>
                  <a:pt x="147484" y="1091381"/>
                </a:cubicBezTo>
                <a:cubicBezTo>
                  <a:pt x="223684" y="1022555"/>
                  <a:pt x="267929" y="997975"/>
                  <a:pt x="457200" y="899652"/>
                </a:cubicBezTo>
                <a:cubicBezTo>
                  <a:pt x="646471" y="801329"/>
                  <a:pt x="769374" y="651387"/>
                  <a:pt x="1283109" y="501445"/>
                </a:cubicBezTo>
                <a:cubicBezTo>
                  <a:pt x="1796844" y="351503"/>
                  <a:pt x="2668228" y="175751"/>
                  <a:pt x="3539613" y="0"/>
                </a:cubicBezTo>
              </a:path>
            </a:pathLst>
          </a:cu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4645742" y="3347884"/>
            <a:ext cx="309716" cy="3170903"/>
          </a:xfrm>
          <a:custGeom>
            <a:avLst/>
            <a:gdLst>
              <a:gd name="connsiteX0" fmla="*/ 44245 w 309716"/>
              <a:gd name="connsiteY0" fmla="*/ 3170903 h 3170903"/>
              <a:gd name="connsiteX1" fmla="*/ 44245 w 309716"/>
              <a:gd name="connsiteY1" fmla="*/ 825910 h 3170903"/>
              <a:gd name="connsiteX2" fmla="*/ 309716 w 309716"/>
              <a:gd name="connsiteY2" fmla="*/ 0 h 317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3170903">
                <a:moveTo>
                  <a:pt x="44245" y="3170903"/>
                </a:moveTo>
                <a:cubicBezTo>
                  <a:pt x="22122" y="2262648"/>
                  <a:pt x="0" y="1354394"/>
                  <a:pt x="44245" y="825910"/>
                </a:cubicBezTo>
                <a:cubicBezTo>
                  <a:pt x="88490" y="297426"/>
                  <a:pt x="309716" y="0"/>
                  <a:pt x="309716" y="0"/>
                </a:cubicBezTo>
              </a:path>
            </a:pathLst>
          </a:cu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flipV="1">
            <a:off x="4643438" y="214290"/>
            <a:ext cx="309716" cy="3170903"/>
          </a:xfrm>
          <a:custGeom>
            <a:avLst/>
            <a:gdLst>
              <a:gd name="connsiteX0" fmla="*/ 44245 w 309716"/>
              <a:gd name="connsiteY0" fmla="*/ 3170903 h 3170903"/>
              <a:gd name="connsiteX1" fmla="*/ 44245 w 309716"/>
              <a:gd name="connsiteY1" fmla="*/ 825910 h 3170903"/>
              <a:gd name="connsiteX2" fmla="*/ 309716 w 309716"/>
              <a:gd name="connsiteY2" fmla="*/ 0 h 317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3170903">
                <a:moveTo>
                  <a:pt x="44245" y="3170903"/>
                </a:moveTo>
                <a:cubicBezTo>
                  <a:pt x="22122" y="2262648"/>
                  <a:pt x="0" y="1354394"/>
                  <a:pt x="44245" y="825910"/>
                </a:cubicBezTo>
                <a:cubicBezTo>
                  <a:pt x="88490" y="297426"/>
                  <a:pt x="309716" y="0"/>
                  <a:pt x="309716" y="0"/>
                </a:cubicBezTo>
              </a:path>
            </a:pathLst>
          </a:cu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14282" y="214290"/>
          <a:ext cx="1626010" cy="662449"/>
        </p:xfrm>
        <a:graphic>
          <a:graphicData uri="http://schemas.openxmlformats.org/presentationml/2006/ole">
            <p:oleObj spid="_x0000_s5122" name="Формула" r:id="rId4" imgW="685800" imgH="279360" progId="Equation.3">
              <p:embed/>
            </p:oleObj>
          </a:graphicData>
        </a:graphic>
      </p:graphicFrame>
      <p:pic>
        <p:nvPicPr>
          <p:cNvPr id="3" name="Рисунок 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/>
          <a:srcRect l="22277" t="11524" r="5321"/>
          <a:stretch>
            <a:fillRect/>
          </a:stretch>
        </p:blipFill>
        <p:spPr bwMode="auto">
          <a:xfrm>
            <a:off x="500034" y="285728"/>
            <a:ext cx="7429552" cy="329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/>
          <a:srcRect l="20761" t="4960" r="18672"/>
          <a:stretch>
            <a:fillRect/>
          </a:stretch>
        </p:blipFill>
        <p:spPr bwMode="auto">
          <a:xfrm>
            <a:off x="357158" y="0"/>
            <a:ext cx="6215106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2.5E-6 0.11551 " pathEditMode="relative" ptsTypes="AA">
                                      <p:cBhvr>
                                        <p:cTn id="11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00034" y="500042"/>
            <a:ext cx="8286808" cy="1200329"/>
            <a:chOff x="500034" y="500042"/>
            <a:chExt cx="8286808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500034" y="500042"/>
              <a:ext cx="82868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1.76 (устно) </a:t>
              </a:r>
            </a:p>
            <a:p>
              <a:r>
                <a:rPr lang="ru-RU" sz="2400" dirty="0" smtClean="0"/>
                <a:t>Как построить график функции                   , если дан график функции                      ?  </a:t>
              </a:r>
              <a:endParaRPr lang="ru-RU" sz="2400" dirty="0"/>
            </a:p>
          </p:txBody>
        </p:sp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4643438" y="857232"/>
            <a:ext cx="1186265" cy="484190"/>
          </p:xfrm>
          <a:graphic>
            <a:graphicData uri="http://schemas.openxmlformats.org/presentationml/2006/ole">
              <p:oleObj spid="_x0000_s6146" name="Формула" r:id="rId4" imgW="622080" imgH="253800" progId="Equation.3">
                <p:embed/>
              </p:oleObj>
            </a:graphicData>
          </a:graphic>
        </p:graphicFrame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1857356" y="1214422"/>
            <a:ext cx="1319021" cy="458790"/>
          </p:xfrm>
          <a:graphic>
            <a:graphicData uri="http://schemas.openxmlformats.org/presentationml/2006/ole">
              <p:oleObj spid="_x0000_s6147" name="Формула" r:id="rId5" imgW="583920" imgH="203040" progId="Equation.3">
                <p:embed/>
              </p:oleObj>
            </a:graphicData>
          </a:graphic>
        </p:graphicFrame>
      </p:grpSp>
      <p:grpSp>
        <p:nvGrpSpPr>
          <p:cNvPr id="9" name="Группа 8"/>
          <p:cNvGrpSpPr/>
          <p:nvPr/>
        </p:nvGrpSpPr>
        <p:grpSpPr>
          <a:xfrm>
            <a:off x="142844" y="285728"/>
            <a:ext cx="8643998" cy="1500198"/>
            <a:chOff x="142844" y="285728"/>
            <a:chExt cx="8215370" cy="150019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42844" y="285728"/>
              <a:ext cx="8215370" cy="1500198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400" dirty="0" smtClean="0"/>
            </a:p>
            <a:p>
              <a:r>
                <a:rPr lang="ru-RU" sz="2400" dirty="0" smtClean="0"/>
                <a:t>№1.76    Дан график функции                     .                                                            </a:t>
              </a:r>
            </a:p>
            <a:p>
              <a:endParaRPr lang="ru-RU" sz="2400" dirty="0" smtClean="0"/>
            </a:p>
            <a:p>
              <a:r>
                <a:rPr lang="ru-RU" sz="2400" dirty="0" smtClean="0"/>
                <a:t>Постройте график функции                    . </a:t>
              </a:r>
            </a:p>
            <a:p>
              <a:endParaRPr lang="ru-RU" sz="2400" dirty="0" smtClean="0"/>
            </a:p>
            <a:p>
              <a:r>
                <a:rPr lang="ru-RU" sz="2400" dirty="0" smtClean="0"/>
                <a:t>.  </a:t>
              </a:r>
              <a:endParaRPr lang="ru-RU" sz="2400" dirty="0"/>
            </a:p>
          </p:txBody>
        </p:sp>
        <p:graphicFrame>
          <p:nvGraphicFramePr>
            <p:cNvPr id="6148" name="Object 4"/>
            <p:cNvGraphicFramePr>
              <a:graphicFrameLocks noChangeAspect="1"/>
            </p:cNvGraphicFramePr>
            <p:nvPr/>
          </p:nvGraphicFramePr>
          <p:xfrm>
            <a:off x="4143372" y="285728"/>
            <a:ext cx="1428760" cy="497198"/>
          </p:xfrm>
          <a:graphic>
            <a:graphicData uri="http://schemas.openxmlformats.org/presentationml/2006/ole">
              <p:oleObj spid="_x0000_s6148" name="Формула" r:id="rId6" imgW="583920" imgH="203040" progId="Equation.3">
                <p:embed/>
              </p:oleObj>
            </a:graphicData>
          </a:graphic>
        </p:graphicFrame>
        <p:graphicFrame>
          <p:nvGraphicFramePr>
            <p:cNvPr id="6149" name="Object 5"/>
            <p:cNvGraphicFramePr>
              <a:graphicFrameLocks noChangeAspect="1"/>
            </p:cNvGraphicFramePr>
            <p:nvPr/>
          </p:nvGraphicFramePr>
          <p:xfrm>
            <a:off x="3857620" y="970930"/>
            <a:ext cx="1357322" cy="554382"/>
          </p:xfrm>
          <a:graphic>
            <a:graphicData uri="http://schemas.openxmlformats.org/presentationml/2006/ole">
              <p:oleObj spid="_x0000_s6149" name="Формула" r:id="rId7" imgW="622080" imgH="253800" progId="Equation.3">
                <p:embed/>
              </p:oleObj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285720" y="1928802"/>
            <a:ext cx="8643998" cy="4643470"/>
            <a:chOff x="285720" y="1928802"/>
            <a:chExt cx="8643998" cy="464347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85720" y="1928802"/>
              <a:ext cx="8643998" cy="4643470"/>
            </a:xfrm>
            <a:prstGeom prst="roundRect">
              <a:avLst/>
            </a:prstGeom>
            <a:solidFill>
              <a:srgbClr val="92D050"/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642910" y="4429132"/>
              <a:ext cx="7786742" cy="7143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215338" y="450057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rot="5400000" flipH="1" flipV="1">
              <a:off x="2428860" y="4214818"/>
              <a:ext cx="41434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214810" y="207167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00562" y="442913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1312606" y="2536723"/>
              <a:ext cx="6327059" cy="3212690"/>
            </a:xfrm>
            <a:custGeom>
              <a:avLst/>
              <a:gdLst>
                <a:gd name="connsiteX0" fmla="*/ 0 w 6327059"/>
                <a:gd name="connsiteY0" fmla="*/ 3097161 h 3212690"/>
                <a:gd name="connsiteX1" fmla="*/ 1297859 w 6327059"/>
                <a:gd name="connsiteY1" fmla="*/ 811161 h 3212690"/>
                <a:gd name="connsiteX2" fmla="*/ 2433484 w 6327059"/>
                <a:gd name="connsiteY2" fmla="*/ 2153264 h 3212690"/>
                <a:gd name="connsiteX3" fmla="*/ 3480620 w 6327059"/>
                <a:gd name="connsiteY3" fmla="*/ 3126658 h 3212690"/>
                <a:gd name="connsiteX4" fmla="*/ 4439265 w 6327059"/>
                <a:gd name="connsiteY4" fmla="*/ 2669458 h 3212690"/>
                <a:gd name="connsiteX5" fmla="*/ 6327059 w 6327059"/>
                <a:gd name="connsiteY5" fmla="*/ 0 h 3212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27059" h="3212690">
                  <a:moveTo>
                    <a:pt x="0" y="3097161"/>
                  </a:moveTo>
                  <a:cubicBezTo>
                    <a:pt x="446139" y="2032819"/>
                    <a:pt x="892278" y="968477"/>
                    <a:pt x="1297859" y="811161"/>
                  </a:cubicBezTo>
                  <a:cubicBezTo>
                    <a:pt x="1703440" y="653845"/>
                    <a:pt x="2069691" y="1767348"/>
                    <a:pt x="2433484" y="2153264"/>
                  </a:cubicBezTo>
                  <a:cubicBezTo>
                    <a:pt x="2797277" y="2539180"/>
                    <a:pt x="3146323" y="3040626"/>
                    <a:pt x="3480620" y="3126658"/>
                  </a:cubicBezTo>
                  <a:cubicBezTo>
                    <a:pt x="3814917" y="3212690"/>
                    <a:pt x="3964859" y="3190568"/>
                    <a:pt x="4439265" y="2669458"/>
                  </a:cubicBezTo>
                  <a:cubicBezTo>
                    <a:pt x="4913672" y="2148348"/>
                    <a:pt x="5620365" y="1074174"/>
                    <a:pt x="6327059" y="0"/>
                  </a:cubicBezTo>
                </a:path>
              </a:pathLst>
            </a:cu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85720" y="1928802"/>
            <a:ext cx="8643966" cy="4714908"/>
            <a:chOff x="285720" y="1928802"/>
            <a:chExt cx="8643966" cy="4714908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285720" y="1928802"/>
              <a:ext cx="8643966" cy="4714908"/>
            </a:xfrm>
            <a:prstGeom prst="roundRect">
              <a:avLst/>
            </a:prstGeom>
            <a:solidFill>
              <a:srgbClr val="92D05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>
              <a:off x="571472" y="4643446"/>
              <a:ext cx="800105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rot="5400000" flipH="1" flipV="1">
              <a:off x="2536017" y="4179099"/>
              <a:ext cx="407196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286776" y="457200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86248" y="207167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643438" y="464344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1285852" y="3857628"/>
              <a:ext cx="1643074" cy="1500198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2928926" y="3214686"/>
              <a:ext cx="2214578" cy="214314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143504" y="3214686"/>
              <a:ext cx="1857388" cy="178595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7000892" y="3929066"/>
              <a:ext cx="1285884" cy="1071570"/>
            </a:xfrm>
            <a:prstGeom prst="line">
              <a:avLst/>
            </a:pr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213" y="398206"/>
            <a:ext cx="8583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№1.80   Постройте график функции:</a:t>
            </a:r>
          </a:p>
          <a:p>
            <a:endParaRPr lang="ru-RU" sz="2400" dirty="0" smtClean="0"/>
          </a:p>
          <a:p>
            <a:pPr marL="457200" indent="-457200">
              <a:buFont typeface="+mj-lt"/>
              <a:buAutoNum type="alphaLcParenR"/>
            </a:pPr>
            <a:endParaRPr lang="ru-RU" sz="2400" dirty="0"/>
          </a:p>
        </p:txBody>
      </p:sp>
      <p:grpSp>
        <p:nvGrpSpPr>
          <p:cNvPr id="5" name="Группа 6"/>
          <p:cNvGrpSpPr/>
          <p:nvPr/>
        </p:nvGrpSpPr>
        <p:grpSpPr>
          <a:xfrm>
            <a:off x="486697" y="803275"/>
            <a:ext cx="7182463" cy="1041400"/>
            <a:chOff x="486698" y="803275"/>
            <a:chExt cx="6695767" cy="1041400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/>
          </p:nvGraphicFramePr>
          <p:xfrm>
            <a:off x="1135527" y="803275"/>
            <a:ext cx="1574644" cy="1041400"/>
          </p:xfrm>
          <a:graphic>
            <a:graphicData uri="http://schemas.openxmlformats.org/presentationml/2006/ole">
              <p:oleObj spid="_x0000_s20482" name="Формула" r:id="rId4" imgW="672840" imgH="444240" progId="Equation.3">
                <p:embed/>
              </p:oleObj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486698" y="1135625"/>
              <a:ext cx="6695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а)  </a:t>
              </a:r>
              <a:endParaRPr lang="ru-RU" sz="2400" dirty="0"/>
            </a:p>
          </p:txBody>
        </p:sp>
      </p:grpSp>
      <p:grpSp>
        <p:nvGrpSpPr>
          <p:cNvPr id="6" name="Группа 9"/>
          <p:cNvGrpSpPr/>
          <p:nvPr/>
        </p:nvGrpSpPr>
        <p:grpSpPr>
          <a:xfrm>
            <a:off x="530941" y="1889125"/>
            <a:ext cx="5235678" cy="952500"/>
            <a:chOff x="530941" y="1889125"/>
            <a:chExt cx="5235678" cy="952500"/>
          </a:xfrm>
        </p:grpSpPr>
        <p:sp>
          <p:nvSpPr>
            <p:cNvPr id="8" name="TextBox 7"/>
            <p:cNvSpPr txBox="1"/>
            <p:nvPr/>
          </p:nvSpPr>
          <p:spPr>
            <a:xfrm>
              <a:off x="530941" y="2182762"/>
              <a:ext cx="5235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б)  </a:t>
              </a:r>
              <a:endParaRPr lang="ru-RU" sz="2400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1025525" y="1889125"/>
            <a:ext cx="2052638" cy="952500"/>
          </p:xfrm>
          <a:graphic>
            <a:graphicData uri="http://schemas.openxmlformats.org/presentationml/2006/ole">
              <p:oleObj spid="_x0000_s20483" name="Формула" r:id="rId5" imgW="685800" imgH="444240" progId="Equation.3">
                <p:embed/>
              </p:oleObj>
            </a:graphicData>
          </a:graphic>
        </p:graphicFrame>
      </p:grpSp>
      <p:grpSp>
        <p:nvGrpSpPr>
          <p:cNvPr id="7" name="Группа 12"/>
          <p:cNvGrpSpPr/>
          <p:nvPr/>
        </p:nvGrpSpPr>
        <p:grpSpPr>
          <a:xfrm>
            <a:off x="642910" y="3214686"/>
            <a:ext cx="7610168" cy="606425"/>
            <a:chOff x="545690" y="3214688"/>
            <a:chExt cx="7610168" cy="606425"/>
          </a:xfrm>
        </p:grpSpPr>
        <p:sp>
          <p:nvSpPr>
            <p:cNvPr id="11" name="TextBox 10"/>
            <p:cNvSpPr txBox="1"/>
            <p:nvPr/>
          </p:nvSpPr>
          <p:spPr>
            <a:xfrm>
              <a:off x="545690" y="3259394"/>
              <a:ext cx="7610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в)  </a:t>
              </a:r>
              <a:endParaRPr lang="ru-RU" sz="2400" dirty="0"/>
            </a:p>
          </p:txBody>
        </p:sp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1546225" y="3214688"/>
            <a:ext cx="1184275" cy="606425"/>
          </p:xfrm>
          <a:graphic>
            <a:graphicData uri="http://schemas.openxmlformats.org/presentationml/2006/ole">
              <p:oleObj spid="_x0000_s20484" name="Формула" r:id="rId6" imgW="495000" imgH="253800" progId="Equation.3">
                <p:embed/>
              </p:oleObj>
            </a:graphicData>
          </a:graphic>
        </p:graphicFrame>
      </p:grpSp>
      <p:grpSp>
        <p:nvGrpSpPr>
          <p:cNvPr id="10" name="Группа 15"/>
          <p:cNvGrpSpPr/>
          <p:nvPr/>
        </p:nvGrpSpPr>
        <p:grpSpPr>
          <a:xfrm>
            <a:off x="693174" y="4292600"/>
            <a:ext cx="5235678" cy="601663"/>
            <a:chOff x="693174" y="4292600"/>
            <a:chExt cx="5235678" cy="601663"/>
          </a:xfrm>
        </p:grpSpPr>
        <p:sp>
          <p:nvSpPr>
            <p:cNvPr id="14" name="TextBox 13"/>
            <p:cNvSpPr txBox="1"/>
            <p:nvPr/>
          </p:nvSpPr>
          <p:spPr>
            <a:xfrm>
              <a:off x="693174" y="4424516"/>
              <a:ext cx="5235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г)       </a:t>
              </a:r>
              <a:endParaRPr lang="ru-RU" sz="2400" dirty="0"/>
            </a:p>
          </p:txBody>
        </p:sp>
        <p:graphicFrame>
          <p:nvGraphicFramePr>
            <p:cNvPr id="15" name="Объект 14"/>
            <p:cNvGraphicFramePr>
              <a:graphicFrameLocks noChangeAspect="1"/>
            </p:cNvGraphicFramePr>
            <p:nvPr/>
          </p:nvGraphicFramePr>
          <p:xfrm>
            <a:off x="1563688" y="4292600"/>
            <a:ext cx="1173162" cy="601663"/>
          </p:xfrm>
          <a:graphic>
            <a:graphicData uri="http://schemas.openxmlformats.org/presentationml/2006/ole">
              <p:oleObj spid="_x0000_s20485" name="Формула" r:id="rId7" imgW="495000" imgH="253800" progId="Equation.3">
                <p:embed/>
              </p:oleObj>
            </a:graphicData>
          </a:graphic>
        </p:graphicFrame>
      </p:grpSp>
      <p:pic>
        <p:nvPicPr>
          <p:cNvPr id="17" name="Рисунок 16" descr="Рисунок4.em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11613" y="973074"/>
            <a:ext cx="554725" cy="531262"/>
          </a:xfrm>
          <a:prstGeom prst="rect">
            <a:avLst/>
          </a:prstGeom>
        </p:spPr>
      </p:pic>
      <p:pic>
        <p:nvPicPr>
          <p:cNvPr id="18" name="Рисунок 17" descr="Рисунок4.emf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55857" y="2064454"/>
            <a:ext cx="554725" cy="560757"/>
          </a:xfrm>
          <a:prstGeom prst="rect">
            <a:avLst/>
          </a:prstGeom>
        </p:spPr>
      </p:pic>
      <p:pic>
        <p:nvPicPr>
          <p:cNvPr id="19" name="Рисунок 18" descr="Рисунок4.emf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60773" y="3116506"/>
            <a:ext cx="554725" cy="560757"/>
          </a:xfrm>
          <a:prstGeom prst="rect">
            <a:avLst/>
          </a:prstGeom>
        </p:spPr>
      </p:pic>
      <p:pic>
        <p:nvPicPr>
          <p:cNvPr id="20" name="Рисунок 19" descr="Рисунок4.emf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190269" y="4281628"/>
            <a:ext cx="554725" cy="560757"/>
          </a:xfrm>
          <a:prstGeom prst="rect">
            <a:avLst/>
          </a:prstGeom>
        </p:spPr>
      </p:pic>
      <p:sp>
        <p:nvSpPr>
          <p:cNvPr id="21" name="Стрелка вправо 20">
            <a:hlinkClick r:id="rId13" action="ppaction://hlinksldjump"/>
          </p:cNvPr>
          <p:cNvSpPr/>
          <p:nvPr/>
        </p:nvSpPr>
        <p:spPr>
          <a:xfrm>
            <a:off x="8001024" y="5857892"/>
            <a:ext cx="714380" cy="500066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/>
          <a:srcRect l="18779" t="15217" r="21682" b="-2174"/>
          <a:stretch>
            <a:fillRect/>
          </a:stretch>
        </p:blipFill>
        <p:spPr bwMode="auto">
          <a:xfrm>
            <a:off x="500034" y="857232"/>
            <a:ext cx="735811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6"/>
          <a:srcRect l="18202" t="1062" r="20526"/>
          <a:stretch>
            <a:fillRect/>
          </a:stretch>
        </p:blipFill>
        <p:spPr bwMode="auto">
          <a:xfrm>
            <a:off x="357158" y="142852"/>
            <a:ext cx="7715304" cy="635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трелка влево 4">
            <a:hlinkClick r:id="rId7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42910" y="214290"/>
          <a:ext cx="1689100" cy="1041400"/>
        </p:xfrm>
        <a:graphic>
          <a:graphicData uri="http://schemas.openxmlformats.org/presentationml/2006/ole">
            <p:oleObj spid="_x0000_s21508" name="Формула" r:id="rId8" imgW="672840" imgH="4442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6.66667E-6 L 4.44444E-6 -0.05255 " pathEditMode="relative" ptsTypes="AA">
                                      <p:cBhvr>
                                        <p:cTn id="11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4.e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sp>
        <p:nvSpPr>
          <p:cNvPr id="3" name="Стрелка влево 2">
            <a:hlinkClick r:id="rId5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0"/>
          <a:ext cx="2052638" cy="952500"/>
        </p:xfrm>
        <a:graphic>
          <a:graphicData uri="http://schemas.openxmlformats.org/presentationml/2006/ole">
            <p:oleObj spid="_x0000_s22530" name="Формула" r:id="rId6" imgW="685800" imgH="444240" progId="Equation.3">
              <p:embed/>
            </p:oleObj>
          </a:graphicData>
        </a:graphic>
      </p:graphicFrame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7"/>
          <a:srcRect l="20231" t="7608" r="20809"/>
          <a:stretch>
            <a:fillRect/>
          </a:stretch>
        </p:blipFill>
        <p:spPr bwMode="auto">
          <a:xfrm>
            <a:off x="642910" y="428604"/>
            <a:ext cx="7286676" cy="60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8"/>
          <a:srcRect l="22359" t="24248" r="19653"/>
          <a:stretch>
            <a:fillRect/>
          </a:stretch>
        </p:blipFill>
        <p:spPr bwMode="auto">
          <a:xfrm>
            <a:off x="857224" y="642918"/>
            <a:ext cx="7358114" cy="291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2.59259E-6 L 6.93889E-18 -0.12593 " pathEditMode="relative" ptsTypes="AA">
                                      <p:cBhvr>
                                        <p:cTn id="11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4.e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sp>
        <p:nvSpPr>
          <p:cNvPr id="3" name="Стрелка влево 2">
            <a:hlinkClick r:id="rId5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282" y="214290"/>
          <a:ext cx="1184275" cy="606425"/>
        </p:xfrm>
        <a:graphic>
          <a:graphicData uri="http://schemas.openxmlformats.org/presentationml/2006/ole">
            <p:oleObj spid="_x0000_s23554" name="Формула" r:id="rId6" imgW="495000" imgH="253800" progId="Equation.3">
              <p:embed/>
            </p:oleObj>
          </a:graphicData>
        </a:graphic>
      </p:graphicFrame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7"/>
          <a:srcRect l="28155"/>
          <a:stretch>
            <a:fillRect/>
          </a:stretch>
        </p:blipFill>
        <p:spPr bwMode="auto">
          <a:xfrm>
            <a:off x="714348" y="-214338"/>
            <a:ext cx="642942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8"/>
          <a:srcRect l="45070" t="-1181"/>
          <a:stretch>
            <a:fillRect/>
          </a:stretch>
        </p:blipFill>
        <p:spPr bwMode="auto">
          <a:xfrm>
            <a:off x="2285984" y="-214338"/>
            <a:ext cx="4857784" cy="36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0"/>
          <p:cNvGrpSpPr>
            <a:grpSpLocks/>
          </p:cNvGrpSpPr>
          <p:nvPr/>
        </p:nvGrpSpPr>
        <p:grpSpPr bwMode="auto">
          <a:xfrm>
            <a:off x="3829050" y="736600"/>
            <a:ext cx="4991100" cy="5078413"/>
            <a:chOff x="2412" y="464"/>
            <a:chExt cx="3144" cy="3199"/>
          </a:xfrm>
        </p:grpSpPr>
        <p:sp>
          <p:nvSpPr>
            <p:cNvPr id="8553" name="Freeform 361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172"/>
                </a:cxn>
              </a:cxnLst>
              <a:rect l="0" t="0" r="r" b="b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4" name="Freeform 362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60" y="2"/>
                </a:cxn>
              </a:cxnLst>
              <a:rect l="0" t="0" r="r" b="b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5" name="Freeform 363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88" y="0"/>
                </a:cxn>
              </a:cxnLst>
              <a:rect l="0" t="0" r="r" b="b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6" name="Freeform 364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94" y="0"/>
                </a:cxn>
              </a:cxnLst>
              <a:rect l="0" t="0" r="r" b="b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7" name="Line 365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8" name="Freeform 366"/>
            <p:cNvSpPr>
              <a:spLocks/>
            </p:cNvSpPr>
            <p:nvPr/>
          </p:nvSpPr>
          <p:spPr bwMode="auto">
            <a:xfrm>
              <a:off x="2428" y="2940"/>
              <a:ext cx="309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96" y="0"/>
                </a:cxn>
              </a:cxnLst>
              <a:rect l="0" t="0" r="r" b="b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59" name="Freeform 367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92" y="0"/>
                </a:cxn>
              </a:cxnLst>
              <a:rect l="0" t="0" r="r" b="b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0" name="Freeform 368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00" y="0"/>
                </a:cxn>
              </a:cxnLst>
              <a:rect l="0" t="0" r="r" b="b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1" name="Freeform 369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108" y="0"/>
                </a:cxn>
              </a:cxnLst>
              <a:rect l="0" t="0" r="r" b="b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2" name="Freeform 370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16" y="4"/>
                </a:cxn>
              </a:cxnLst>
              <a:rect l="0" t="0" r="r" b="b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3" name="Freeform 371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052" y="0"/>
                </a:cxn>
              </a:cxnLst>
              <a:rect l="0" t="0" r="r" b="b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4" name="Freeform 372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0" y="0"/>
                </a:cxn>
              </a:cxnLst>
              <a:rect l="0" t="0" r="r" b="b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5" name="Freeform 373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12" y="0"/>
                </a:cxn>
              </a:cxnLst>
              <a:rect l="0" t="0" r="r" b="b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6" name="Freeform 374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8" y="4"/>
                </a:cxn>
              </a:cxnLst>
              <a:rect l="0" t="0" r="r" b="b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7" name="Freeform 375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12" y="0"/>
                </a:cxn>
              </a:cxnLst>
              <a:rect l="0" t="0" r="r" b="b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8" name="Freeform 376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4" y="0"/>
                </a:cxn>
              </a:cxnLst>
              <a:rect l="0" t="0" r="r" b="b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69" name="Freeform 377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092" y="0"/>
                </a:cxn>
              </a:cxnLst>
              <a:rect l="0" t="0" r="r" b="b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0" name="Freeform 378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88" y="12"/>
                </a:cxn>
              </a:cxnLst>
              <a:rect l="0" t="0" r="r" b="b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1" name="Freeform 379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16" y="0"/>
                </a:cxn>
              </a:cxnLst>
              <a:rect l="0" t="0" r="r" b="b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2" name="Freeform 380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36"/>
                </a:cxn>
              </a:cxnLst>
              <a:rect l="0" t="0" r="r" b="b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3" name="Freeform 381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72"/>
                </a:cxn>
              </a:cxnLst>
              <a:rect l="0" t="0" r="r" b="b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4" name="Freeform 382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8"/>
                </a:cxn>
              </a:cxnLst>
              <a:rect l="0" t="0" r="r" b="b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5" name="Freeform 383"/>
            <p:cNvSpPr>
              <a:spLocks/>
            </p:cNvSpPr>
            <p:nvPr/>
          </p:nvSpPr>
          <p:spPr bwMode="auto">
            <a:xfrm>
              <a:off x="4944" y="480"/>
              <a:ext cx="1" cy="3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60"/>
                </a:cxn>
              </a:cxnLst>
              <a:rect l="0" t="0" r="r" b="b"/>
              <a:pathLst>
                <a:path w="1" h="3160">
                  <a:moveTo>
                    <a:pt x="0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6" name="Freeform 384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72"/>
                </a:cxn>
              </a:cxnLst>
              <a:rect l="0" t="0" r="r" b="b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7" name="Freeform 385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3191"/>
                </a:cxn>
              </a:cxnLst>
              <a:rect l="0" t="0" r="r" b="b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8" name="Freeform 386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0"/>
                </a:cxn>
              </a:cxnLst>
              <a:rect l="0" t="0" r="r" b="b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79" name="Freeform 387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2"/>
                </a:cxn>
              </a:cxnLst>
              <a:rect l="0" t="0" r="r" b="b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0" name="Freeform 388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3199"/>
                </a:cxn>
              </a:cxnLst>
              <a:rect l="0" t="0" r="r" b="b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1" name="Freeform 389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72"/>
                </a:cxn>
              </a:cxnLst>
              <a:rect l="0" t="0" r="r" b="b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2" name="Freeform 390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4"/>
                </a:cxn>
              </a:cxnLst>
              <a:rect l="0" t="0" r="r" b="b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3" name="Freeform 391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164"/>
                </a:cxn>
              </a:cxnLst>
              <a:rect l="0" t="0" r="r" b="b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4" name="Freeform 392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4"/>
                </a:cxn>
              </a:cxnLst>
              <a:rect l="0" t="0" r="r" b="b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5" name="Freeform 393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72"/>
                </a:cxn>
              </a:cxnLst>
              <a:rect l="0" t="0" r="r" b="b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86" name="Freeform 394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64"/>
                </a:cxn>
              </a:cxnLst>
              <a:rect l="0" t="0" r="r" b="b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519" name="Line 327"/>
          <p:cNvSpPr>
            <a:spLocks noChangeShapeType="1"/>
          </p:cNvSpPr>
          <p:nvPr/>
        </p:nvSpPr>
        <p:spPr bwMode="auto">
          <a:xfrm>
            <a:off x="3924300" y="3284538"/>
            <a:ext cx="489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20" name="Line 328"/>
          <p:cNvSpPr>
            <a:spLocks noChangeShapeType="1"/>
          </p:cNvSpPr>
          <p:nvPr/>
        </p:nvSpPr>
        <p:spPr bwMode="auto">
          <a:xfrm flipV="1">
            <a:off x="6300788" y="404813"/>
            <a:ext cx="0" cy="540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23" name="Text Box 331"/>
          <p:cNvSpPr txBox="1">
            <a:spLocks noChangeArrowheads="1"/>
          </p:cNvSpPr>
          <p:nvPr/>
        </p:nvSpPr>
        <p:spPr bwMode="auto">
          <a:xfrm>
            <a:off x="6516688" y="3284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524" name="Text Box 332"/>
          <p:cNvSpPr txBox="1">
            <a:spLocks noChangeArrowheads="1"/>
          </p:cNvSpPr>
          <p:nvPr/>
        </p:nvSpPr>
        <p:spPr bwMode="auto">
          <a:xfrm>
            <a:off x="6443663" y="3284538"/>
            <a:ext cx="215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1   2   3  4   5   6   7</a:t>
            </a:r>
          </a:p>
        </p:txBody>
      </p:sp>
      <p:sp>
        <p:nvSpPr>
          <p:cNvPr id="8525" name="Text Box 333"/>
          <p:cNvSpPr txBox="1">
            <a:spLocks noChangeArrowheads="1"/>
          </p:cNvSpPr>
          <p:nvPr/>
        </p:nvSpPr>
        <p:spPr bwMode="auto">
          <a:xfrm>
            <a:off x="3995738" y="3213100"/>
            <a:ext cx="217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-7 -6 -5 -4  -3  -2  -1</a:t>
            </a:r>
          </a:p>
        </p:txBody>
      </p:sp>
      <p:sp>
        <p:nvSpPr>
          <p:cNvPr id="8526" name="Text Box 334"/>
          <p:cNvSpPr txBox="1">
            <a:spLocks noChangeArrowheads="1"/>
          </p:cNvSpPr>
          <p:nvPr/>
        </p:nvSpPr>
        <p:spPr bwMode="auto">
          <a:xfrm>
            <a:off x="6011863" y="1125538"/>
            <a:ext cx="311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7</a:t>
            </a:r>
          </a:p>
          <a:p>
            <a:r>
              <a:rPr lang="ru-RU" b="1"/>
              <a:t>6</a:t>
            </a:r>
          </a:p>
          <a:p>
            <a:r>
              <a:rPr lang="ru-RU" b="1"/>
              <a:t>5</a:t>
            </a:r>
          </a:p>
          <a:p>
            <a:r>
              <a:rPr lang="ru-RU" b="1"/>
              <a:t>4</a:t>
            </a:r>
          </a:p>
          <a:p>
            <a:r>
              <a:rPr lang="ru-RU" b="1"/>
              <a:t>3</a:t>
            </a:r>
          </a:p>
          <a:p>
            <a:r>
              <a:rPr lang="ru-RU" b="1"/>
              <a:t>2</a:t>
            </a:r>
          </a:p>
          <a:p>
            <a:r>
              <a:rPr lang="ru-RU" b="1"/>
              <a:t>1</a:t>
            </a:r>
          </a:p>
        </p:txBody>
      </p:sp>
      <p:sp>
        <p:nvSpPr>
          <p:cNvPr id="8527" name="Text Box 335"/>
          <p:cNvSpPr txBox="1">
            <a:spLocks noChangeArrowheads="1"/>
          </p:cNvSpPr>
          <p:nvPr/>
        </p:nvSpPr>
        <p:spPr bwMode="auto">
          <a:xfrm>
            <a:off x="6011863" y="3357563"/>
            <a:ext cx="3873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-1</a:t>
            </a:r>
          </a:p>
          <a:p>
            <a:r>
              <a:rPr lang="ru-RU" b="1"/>
              <a:t>-2</a:t>
            </a:r>
          </a:p>
          <a:p>
            <a:r>
              <a:rPr lang="ru-RU" b="1"/>
              <a:t>-3</a:t>
            </a:r>
          </a:p>
          <a:p>
            <a:r>
              <a:rPr lang="ru-RU" b="1"/>
              <a:t>-4</a:t>
            </a:r>
          </a:p>
          <a:p>
            <a:r>
              <a:rPr lang="ru-RU" b="1"/>
              <a:t>-5</a:t>
            </a:r>
          </a:p>
          <a:p>
            <a:r>
              <a:rPr lang="ru-RU" b="1"/>
              <a:t>-6</a:t>
            </a:r>
          </a:p>
          <a:p>
            <a:r>
              <a:rPr lang="ru-RU" b="1"/>
              <a:t>-7</a:t>
            </a:r>
          </a:p>
        </p:txBody>
      </p:sp>
      <p:sp>
        <p:nvSpPr>
          <p:cNvPr id="8528" name="Text Box 336"/>
          <p:cNvSpPr txBox="1">
            <a:spLocks noChangeArrowheads="1"/>
          </p:cNvSpPr>
          <p:nvPr/>
        </p:nvSpPr>
        <p:spPr bwMode="auto">
          <a:xfrm>
            <a:off x="250825" y="836613"/>
            <a:ext cx="47672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Функция задана графиком на </a:t>
            </a:r>
            <a:r>
              <a:rPr lang="en-US" b="1"/>
              <a:t>[-4;0) (0;3]</a:t>
            </a:r>
            <a:r>
              <a:rPr lang="ru-RU" b="1"/>
              <a:t>.</a:t>
            </a:r>
          </a:p>
          <a:p>
            <a:r>
              <a:rPr lang="ru-RU" b="1"/>
              <a:t>Укажите</a:t>
            </a:r>
            <a:r>
              <a:rPr lang="en-US" b="1"/>
              <a:t> </a:t>
            </a:r>
            <a:r>
              <a:rPr lang="ru-RU" b="1"/>
              <a:t>область определения</a:t>
            </a:r>
          </a:p>
          <a:p>
            <a:r>
              <a:rPr lang="ru-RU" b="1"/>
              <a:t>этой функции.</a:t>
            </a:r>
          </a:p>
        </p:txBody>
      </p:sp>
      <p:sp>
        <p:nvSpPr>
          <p:cNvPr id="8530" name="Text Box 338"/>
          <p:cNvSpPr txBox="1">
            <a:spLocks noChangeArrowheads="1"/>
          </p:cNvSpPr>
          <p:nvPr/>
        </p:nvSpPr>
        <p:spPr bwMode="auto">
          <a:xfrm>
            <a:off x="1116013" y="1989138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[</a:t>
            </a:r>
            <a:r>
              <a:rPr lang="ru-RU" sz="2400" b="1"/>
              <a:t>0</a:t>
            </a:r>
            <a:r>
              <a:rPr lang="en-US" sz="2400" b="1"/>
              <a:t>; </a:t>
            </a:r>
            <a:r>
              <a:rPr lang="ru-RU" sz="2400" b="1"/>
              <a:t>+    </a:t>
            </a:r>
            <a:r>
              <a:rPr lang="en-US" sz="2400" b="1"/>
              <a:t>)</a:t>
            </a:r>
            <a:endParaRPr lang="ru-RU" sz="2400" b="1"/>
          </a:p>
        </p:txBody>
      </p:sp>
      <p:sp>
        <p:nvSpPr>
          <p:cNvPr id="8531" name="Text Box 339"/>
          <p:cNvSpPr txBox="1">
            <a:spLocks noChangeArrowheads="1"/>
          </p:cNvSpPr>
          <p:nvPr/>
        </p:nvSpPr>
        <p:spPr bwMode="auto">
          <a:xfrm>
            <a:off x="1187450" y="3716338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[</a:t>
            </a:r>
            <a:r>
              <a:rPr lang="ru-RU" sz="2400" b="1"/>
              <a:t>1</a:t>
            </a:r>
            <a:r>
              <a:rPr lang="en-US" sz="2400" b="1"/>
              <a:t>; </a:t>
            </a:r>
            <a:r>
              <a:rPr lang="ru-RU" sz="2400" b="1"/>
              <a:t>+    </a:t>
            </a:r>
            <a:r>
              <a:rPr lang="en-US" sz="2400" b="1"/>
              <a:t>]</a:t>
            </a:r>
            <a:endParaRPr lang="ru-RU" sz="2400" b="1"/>
          </a:p>
        </p:txBody>
      </p:sp>
      <p:sp>
        <p:nvSpPr>
          <p:cNvPr id="8532" name="Text Box 340"/>
          <p:cNvSpPr txBox="1">
            <a:spLocks noChangeArrowheads="1"/>
          </p:cNvSpPr>
          <p:nvPr/>
        </p:nvSpPr>
        <p:spPr bwMode="auto">
          <a:xfrm>
            <a:off x="1258888" y="4581525"/>
            <a:ext cx="101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(-2; 4]</a:t>
            </a:r>
            <a:endParaRPr lang="ru-RU" sz="2400" b="1"/>
          </a:p>
        </p:txBody>
      </p:sp>
      <p:sp>
        <p:nvSpPr>
          <p:cNvPr id="8533" name="AutoShape 3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7813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  <a:endParaRPr lang="ru-RU" sz="2400" b="1"/>
          </a:p>
        </p:txBody>
      </p:sp>
      <p:sp>
        <p:nvSpPr>
          <p:cNvPr id="8537" name="AutoShape 345"/>
          <p:cNvSpPr>
            <a:spLocks noChangeArrowheads="1"/>
          </p:cNvSpPr>
          <p:nvPr/>
        </p:nvSpPr>
        <p:spPr bwMode="auto">
          <a:xfrm>
            <a:off x="3419475" y="1700213"/>
            <a:ext cx="1944688" cy="720725"/>
          </a:xfrm>
          <a:prstGeom prst="wedgeEllipseCallout">
            <a:avLst>
              <a:gd name="adj1" fmla="val -104694"/>
              <a:gd name="adj2" fmla="val 122245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8538" name="AutoShape 34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1989138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8539" name="AutoShape 34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36449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sp>
        <p:nvSpPr>
          <p:cNvPr id="8540" name="AutoShape 3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5085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  <p:sp>
        <p:nvSpPr>
          <p:cNvPr id="8541" name="AutoShape 349"/>
          <p:cNvSpPr>
            <a:spLocks noChangeArrowheads="1"/>
          </p:cNvSpPr>
          <p:nvPr/>
        </p:nvSpPr>
        <p:spPr bwMode="auto">
          <a:xfrm>
            <a:off x="2916238" y="3789363"/>
            <a:ext cx="2232025" cy="647700"/>
          </a:xfrm>
          <a:prstGeom prst="wedgeEllipseCallout">
            <a:avLst>
              <a:gd name="adj1" fmla="val -81648"/>
              <a:gd name="adj2" fmla="val 128185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8542" name="AutoShape 350"/>
          <p:cNvSpPr>
            <a:spLocks noChangeArrowheads="1"/>
          </p:cNvSpPr>
          <p:nvPr/>
        </p:nvSpPr>
        <p:spPr bwMode="auto">
          <a:xfrm>
            <a:off x="3276600" y="2708275"/>
            <a:ext cx="2160588" cy="576263"/>
          </a:xfrm>
          <a:prstGeom prst="wedgeEllipseCallout">
            <a:avLst>
              <a:gd name="adj1" fmla="val -102241"/>
              <a:gd name="adj2" fmla="val 161847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8543" name="AutoShape 351"/>
          <p:cNvSpPr>
            <a:spLocks noChangeArrowheads="1"/>
          </p:cNvSpPr>
          <p:nvPr/>
        </p:nvSpPr>
        <p:spPr bwMode="auto">
          <a:xfrm>
            <a:off x="3203575" y="908050"/>
            <a:ext cx="2160588" cy="576263"/>
          </a:xfrm>
          <a:prstGeom prst="wedgeEllipseCallout">
            <a:avLst>
              <a:gd name="adj1" fmla="val -92028"/>
              <a:gd name="adj2" fmla="val 173139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8544" name="AutoShape 35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79388" y="188913"/>
            <a:ext cx="504825" cy="5032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45" name="AutoShape 3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092825"/>
            <a:ext cx="576263" cy="576263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46" name="Freeform 354"/>
          <p:cNvSpPr>
            <a:spLocks/>
          </p:cNvSpPr>
          <p:nvPr/>
        </p:nvSpPr>
        <p:spPr bwMode="auto">
          <a:xfrm>
            <a:off x="6364288" y="588963"/>
            <a:ext cx="871537" cy="2408237"/>
          </a:xfrm>
          <a:custGeom>
            <a:avLst/>
            <a:gdLst/>
            <a:ahLst/>
            <a:cxnLst>
              <a:cxn ang="0">
                <a:pos x="549" y="1517"/>
              </a:cxn>
              <a:cxn ang="0">
                <a:pos x="186" y="1335"/>
              </a:cxn>
              <a:cxn ang="0">
                <a:pos x="40" y="1017"/>
              </a:cxn>
              <a:cxn ang="0">
                <a:pos x="0" y="0"/>
              </a:cxn>
            </a:cxnLst>
            <a:rect l="0" t="0" r="r" b="b"/>
            <a:pathLst>
              <a:path w="549" h="1517">
                <a:moveTo>
                  <a:pt x="549" y="1517"/>
                </a:moveTo>
                <a:cubicBezTo>
                  <a:pt x="413" y="1467"/>
                  <a:pt x="271" y="1418"/>
                  <a:pt x="186" y="1335"/>
                </a:cubicBezTo>
                <a:cubicBezTo>
                  <a:pt x="101" y="1252"/>
                  <a:pt x="71" y="1239"/>
                  <a:pt x="40" y="1017"/>
                </a:cubicBezTo>
                <a:cubicBezTo>
                  <a:pt x="9" y="795"/>
                  <a:pt x="8" y="212"/>
                  <a:pt x="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oval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47" name="Freeform 355"/>
          <p:cNvSpPr>
            <a:spLocks/>
          </p:cNvSpPr>
          <p:nvPr/>
        </p:nvSpPr>
        <p:spPr bwMode="auto">
          <a:xfrm>
            <a:off x="5043488" y="565150"/>
            <a:ext cx="1189037" cy="2717800"/>
          </a:xfrm>
          <a:custGeom>
            <a:avLst/>
            <a:gdLst/>
            <a:ahLst/>
            <a:cxnLst>
              <a:cxn ang="0">
                <a:pos x="749" y="0"/>
              </a:cxn>
              <a:cxn ang="0">
                <a:pos x="707" y="1032"/>
              </a:cxn>
              <a:cxn ang="0">
                <a:pos x="576" y="1389"/>
              </a:cxn>
              <a:cxn ang="0">
                <a:pos x="375" y="1538"/>
              </a:cxn>
              <a:cxn ang="0">
                <a:pos x="0" y="1712"/>
              </a:cxn>
            </a:cxnLst>
            <a:rect l="0" t="0" r="r" b="b"/>
            <a:pathLst>
              <a:path w="749" h="1712">
                <a:moveTo>
                  <a:pt x="749" y="0"/>
                </a:moveTo>
                <a:cubicBezTo>
                  <a:pt x="742" y="171"/>
                  <a:pt x="736" y="801"/>
                  <a:pt x="707" y="1032"/>
                </a:cubicBezTo>
                <a:cubicBezTo>
                  <a:pt x="678" y="1263"/>
                  <a:pt x="631" y="1305"/>
                  <a:pt x="576" y="1389"/>
                </a:cubicBezTo>
                <a:cubicBezTo>
                  <a:pt x="521" y="1473"/>
                  <a:pt x="471" y="1484"/>
                  <a:pt x="375" y="1538"/>
                </a:cubicBezTo>
                <a:cubicBezTo>
                  <a:pt x="279" y="1592"/>
                  <a:pt x="78" y="1676"/>
                  <a:pt x="0" y="171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8549" name="Picture 3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060575"/>
            <a:ext cx="43338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50" name="Picture 3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789363"/>
            <a:ext cx="4333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587" name="Text Box 395"/>
          <p:cNvSpPr txBox="1">
            <a:spLocks noChangeArrowheads="1"/>
          </p:cNvSpPr>
          <p:nvPr/>
        </p:nvSpPr>
        <p:spPr bwMode="auto">
          <a:xfrm>
            <a:off x="1116013" y="27813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[-</a:t>
            </a:r>
            <a:r>
              <a:rPr lang="ru-RU" sz="2400" b="1"/>
              <a:t>4</a:t>
            </a:r>
            <a:r>
              <a:rPr lang="en-US" sz="2400" b="1"/>
              <a:t>; 0),</a:t>
            </a:r>
            <a:endParaRPr lang="ru-RU" sz="2400" b="1"/>
          </a:p>
        </p:txBody>
      </p:sp>
      <p:sp>
        <p:nvSpPr>
          <p:cNvPr id="8588" name="Text Box 396"/>
          <p:cNvSpPr txBox="1">
            <a:spLocks noChangeArrowheads="1"/>
          </p:cNvSpPr>
          <p:nvPr/>
        </p:nvSpPr>
        <p:spPr bwMode="auto">
          <a:xfrm>
            <a:off x="2195513" y="2781300"/>
            <a:ext cx="91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(</a:t>
            </a:r>
            <a:r>
              <a:rPr lang="ru-RU" sz="2400" b="1"/>
              <a:t>0</a:t>
            </a:r>
            <a:r>
              <a:rPr lang="en-US" sz="2400" b="1"/>
              <a:t>; 3]</a:t>
            </a:r>
            <a:endParaRPr lang="ru-RU" sz="2400" b="1"/>
          </a:p>
        </p:txBody>
      </p:sp>
      <p:grpSp>
        <p:nvGrpSpPr>
          <p:cNvPr id="3" name="Group 399"/>
          <p:cNvGrpSpPr>
            <a:grpSpLocks/>
          </p:cNvGrpSpPr>
          <p:nvPr/>
        </p:nvGrpSpPr>
        <p:grpSpPr bwMode="auto">
          <a:xfrm>
            <a:off x="5054600" y="3259138"/>
            <a:ext cx="2171700" cy="73025"/>
            <a:chOff x="3184" y="2053"/>
            <a:chExt cx="1368" cy="46"/>
          </a:xfrm>
        </p:grpSpPr>
        <p:sp>
          <p:nvSpPr>
            <p:cNvPr id="8535" name="Freeform 343"/>
            <p:cNvSpPr>
              <a:spLocks/>
            </p:cNvSpPr>
            <p:nvPr/>
          </p:nvSpPr>
          <p:spPr bwMode="auto">
            <a:xfrm>
              <a:off x="3184" y="2064"/>
              <a:ext cx="136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68" y="8"/>
                </a:cxn>
              </a:cxnLst>
              <a:rect l="0" t="0" r="r" b="b"/>
              <a:pathLst>
                <a:path w="1368" h="8">
                  <a:moveTo>
                    <a:pt x="0" y="0"/>
                  </a:moveTo>
                  <a:lnTo>
                    <a:pt x="1368" y="8"/>
                  </a:ln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590" name="Oval 398"/>
            <p:cNvSpPr>
              <a:spLocks noChangeArrowheads="1"/>
            </p:cNvSpPr>
            <p:nvPr/>
          </p:nvSpPr>
          <p:spPr bwMode="auto">
            <a:xfrm>
              <a:off x="3947" y="2053"/>
              <a:ext cx="46" cy="4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3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4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3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38"/>
                  </p:tgtEl>
                </p:cond>
              </p:nextCondLst>
            </p:seq>
          </p:childTnLst>
        </p:cTn>
      </p:par>
    </p:tnLst>
    <p:bldLst>
      <p:bldP spid="8537" grpId="0" animBg="1"/>
      <p:bldP spid="8541" grpId="0" animBg="1"/>
      <p:bldP spid="8541" grpId="1" animBg="1"/>
      <p:bldP spid="8542" grpId="0" animBg="1"/>
      <p:bldP spid="8542" grpId="1" animBg="1"/>
      <p:bldP spid="8543" grpId="0" animBg="1"/>
      <p:bldP spid="854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4.e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8286776" y="214290"/>
            <a:ext cx="554725" cy="531262"/>
          </a:xfrm>
          <a:prstGeom prst="rect">
            <a:avLst/>
          </a:prstGeom>
        </p:spPr>
      </p:pic>
      <p:sp>
        <p:nvSpPr>
          <p:cNvPr id="3" name="Стрелка влево 2">
            <a:hlinkClick r:id="rId5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28596" y="214290"/>
          <a:ext cx="1173162" cy="601663"/>
        </p:xfrm>
        <a:graphic>
          <a:graphicData uri="http://schemas.openxmlformats.org/presentationml/2006/ole">
            <p:oleObj spid="_x0000_s24578" name="Формула" r:id="rId6" imgW="495000" imgH="253800" progId="Equation.3">
              <p:embed/>
            </p:oleObj>
          </a:graphicData>
        </a:graphic>
      </p:graphicFrame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7"/>
          <a:srcRect t="2416" r="28250"/>
          <a:stretch>
            <a:fillRect/>
          </a:stretch>
        </p:blipFill>
        <p:spPr bwMode="auto">
          <a:xfrm>
            <a:off x="2035154" y="-500090"/>
            <a:ext cx="5894432" cy="410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8"/>
          <a:srcRect l="16060" t="66604" r="12549"/>
          <a:stretch>
            <a:fillRect/>
          </a:stretch>
        </p:blipFill>
        <p:spPr bwMode="auto">
          <a:xfrm>
            <a:off x="0" y="2214554"/>
            <a:ext cx="8715404" cy="139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213" y="398206"/>
            <a:ext cx="8583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№1.81   Постройте график функции:</a:t>
            </a:r>
          </a:p>
          <a:p>
            <a:endParaRPr lang="ru-RU" sz="2400" dirty="0" smtClean="0"/>
          </a:p>
          <a:p>
            <a:pPr marL="457200" indent="-457200">
              <a:buFont typeface="+mj-lt"/>
              <a:buAutoNum type="alphaLcParenR"/>
            </a:pPr>
            <a:endParaRPr lang="ru-RU" sz="2400" dirty="0"/>
          </a:p>
        </p:txBody>
      </p:sp>
      <p:grpSp>
        <p:nvGrpSpPr>
          <p:cNvPr id="5" name="Группа 6"/>
          <p:cNvGrpSpPr/>
          <p:nvPr/>
        </p:nvGrpSpPr>
        <p:grpSpPr>
          <a:xfrm>
            <a:off x="642910" y="1000108"/>
            <a:ext cx="7182463" cy="595313"/>
            <a:chOff x="20517" y="882649"/>
            <a:chExt cx="6695767" cy="595313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/>
          </p:nvGraphicFramePr>
          <p:xfrm>
            <a:off x="486698" y="882649"/>
            <a:ext cx="2703829" cy="595313"/>
          </p:xfrm>
          <a:graphic>
            <a:graphicData uri="http://schemas.openxmlformats.org/presentationml/2006/ole">
              <p:oleObj spid="_x0000_s25602" name="Формула" r:id="rId4" imgW="1155600" imgH="253800" progId="Equation.3">
                <p:embed/>
              </p:oleObj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20517" y="954087"/>
              <a:ext cx="6695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а)  </a:t>
              </a:r>
              <a:endParaRPr lang="ru-RU" sz="2400" dirty="0"/>
            </a:p>
          </p:txBody>
        </p:sp>
      </p:grpSp>
      <p:pic>
        <p:nvPicPr>
          <p:cNvPr id="18" name="Рисунок 17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858148" y="1928802"/>
            <a:ext cx="554725" cy="560757"/>
          </a:xfrm>
          <a:prstGeom prst="rect">
            <a:avLst/>
          </a:prstGeom>
        </p:spPr>
      </p:pic>
      <p:sp>
        <p:nvSpPr>
          <p:cNvPr id="21" name="Стрелка вправо 20">
            <a:hlinkClick r:id="rId6" action="ppaction://hlinksldjump"/>
          </p:cNvPr>
          <p:cNvSpPr/>
          <p:nvPr/>
        </p:nvSpPr>
        <p:spPr>
          <a:xfrm>
            <a:off x="8001024" y="5214950"/>
            <a:ext cx="714380" cy="500066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1285852" y="1714488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Х=1 – </a:t>
            </a:r>
            <a:r>
              <a:rPr lang="ru-RU" sz="2000" dirty="0" err="1" smtClean="0"/>
              <a:t>подмодульный</a:t>
            </a:r>
            <a:r>
              <a:rPr lang="ru-RU" sz="2000" dirty="0" smtClean="0"/>
              <a:t> корень</a:t>
            </a:r>
            <a:endParaRPr lang="ru-RU" sz="20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285852" y="2143116"/>
            <a:ext cx="5715040" cy="471548"/>
            <a:chOff x="1285852" y="2143116"/>
            <a:chExt cx="5715040" cy="471548"/>
          </a:xfrm>
        </p:grpSpPr>
        <p:sp>
          <p:nvSpPr>
            <p:cNvPr id="27" name="TextBox 26"/>
            <p:cNvSpPr txBox="1"/>
            <p:nvPr/>
          </p:nvSpPr>
          <p:spPr>
            <a:xfrm>
              <a:off x="1285852" y="2214554"/>
              <a:ext cx="5715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Если </a:t>
              </a:r>
              <a:r>
                <a:rPr lang="ru-RU" sz="2000" dirty="0" err="1" smtClean="0"/>
                <a:t>х</a:t>
              </a:r>
              <a:r>
                <a:rPr lang="en-US" sz="2000" dirty="0" smtClean="0"/>
                <a:t>&lt;1</a:t>
              </a:r>
              <a:r>
                <a:rPr lang="ru-RU" sz="2000" dirty="0" smtClean="0"/>
                <a:t>, то </a:t>
              </a:r>
              <a:endParaRPr lang="ru-RU" sz="2000" dirty="0"/>
            </a:p>
          </p:txBody>
        </p:sp>
        <p:graphicFrame>
          <p:nvGraphicFramePr>
            <p:cNvPr id="28" name="Объект 27"/>
            <p:cNvGraphicFramePr>
              <a:graphicFrameLocks noChangeAspect="1"/>
            </p:cNvGraphicFramePr>
            <p:nvPr/>
          </p:nvGraphicFramePr>
          <p:xfrm flipV="1">
            <a:off x="2714612" y="2143116"/>
            <a:ext cx="4086247" cy="428628"/>
          </p:xfrm>
          <a:graphic>
            <a:graphicData uri="http://schemas.openxmlformats.org/presentationml/2006/ole">
              <p:oleObj spid="_x0000_s25606" name="Формула" r:id="rId7" imgW="1981080" imgH="228600" progId="Equation.3">
                <p:embed/>
              </p:oleObj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1357290" y="3714752"/>
            <a:ext cx="5500726" cy="400110"/>
            <a:chOff x="1357290" y="2857496"/>
            <a:chExt cx="5500726" cy="400110"/>
          </a:xfrm>
        </p:grpSpPr>
        <p:sp>
          <p:nvSpPr>
            <p:cNvPr id="30" name="TextBox 29"/>
            <p:cNvSpPr txBox="1"/>
            <p:nvPr/>
          </p:nvSpPr>
          <p:spPr>
            <a:xfrm>
              <a:off x="1357290" y="2857496"/>
              <a:ext cx="55007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Если             , то    </a:t>
              </a:r>
              <a:endParaRPr lang="ru-RU" sz="2000" dirty="0"/>
            </a:p>
          </p:txBody>
        </p: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2071670" y="2857496"/>
            <a:ext cx="587378" cy="328932"/>
          </p:xfrm>
          <a:graphic>
            <a:graphicData uri="http://schemas.openxmlformats.org/presentationml/2006/ole">
              <p:oleObj spid="_x0000_s25607" name="Формула" r:id="rId8" imgW="317160" imgH="177480" progId="Equation.3">
                <p:embed/>
              </p:oleObj>
            </a:graphicData>
          </a:graphic>
        </p:graphicFrame>
        <p:graphicFrame>
          <p:nvGraphicFramePr>
            <p:cNvPr id="32" name="Объект 31"/>
            <p:cNvGraphicFramePr>
              <a:graphicFrameLocks noChangeAspect="1"/>
            </p:cNvGraphicFramePr>
            <p:nvPr/>
          </p:nvGraphicFramePr>
          <p:xfrm>
            <a:off x="3214678" y="2857496"/>
            <a:ext cx="3467117" cy="400052"/>
          </p:xfrm>
          <a:graphic>
            <a:graphicData uri="http://schemas.openxmlformats.org/presentationml/2006/ole">
              <p:oleObj spid="_x0000_s25608" name="Формула" r:id="rId9" imgW="1981080" imgH="228600" progId="Equation.3">
                <p:embed/>
              </p:oleObj>
            </a:graphicData>
          </a:graphic>
        </p:graphicFrame>
      </p:grpSp>
      <p:pic>
        <p:nvPicPr>
          <p:cNvPr id="33" name="Рисунок 3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858148" y="3571876"/>
            <a:ext cx="554725" cy="56075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8429652" y="192880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</a:rPr>
              <a:t>2</a:t>
            </a:r>
            <a:endParaRPr lang="ru-RU" sz="2800" b="1" dirty="0">
              <a:solidFill>
                <a:srgbClr val="008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85852" y="2643182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Построим график этой функции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1357290" y="4214818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Построим график этой функции</a:t>
            </a:r>
            <a:endParaRPr lang="ru-RU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8429652" y="357187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</a:rPr>
              <a:t>1</a:t>
            </a:r>
            <a:endParaRPr lang="ru-RU" sz="2800" b="1" dirty="0">
              <a:solidFill>
                <a:srgbClr val="008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29388" y="6143644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  <a:hlinkClick r:id="rId10" action="ppaction://hlinksldjump"/>
              </a:rPr>
              <a:t>Следующая задача</a:t>
            </a:r>
            <a:endParaRPr lang="ru-RU" sz="2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6" grpId="0"/>
      <p:bldP spid="36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85982" y="500042"/>
            <a:ext cx="12358688" cy="69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 l="26590" t="5172" r="36994"/>
          <a:stretch>
            <a:fillRect/>
          </a:stretch>
        </p:blipFill>
        <p:spPr bwMode="auto">
          <a:xfrm>
            <a:off x="1571604" y="571480"/>
            <a:ext cx="4500594" cy="654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трелка влево 5">
            <a:hlinkClick r:id="rId4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072462" y="928670"/>
            <a:ext cx="554725" cy="531262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1500972" y="3571070"/>
            <a:ext cx="6572272" cy="1588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  <a:prstDash val="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6"/>
          <a:srcRect l="28902" t="3103" r="47398"/>
          <a:stretch>
            <a:fillRect/>
          </a:stretch>
        </p:blipFill>
        <p:spPr bwMode="auto">
          <a:xfrm>
            <a:off x="1857356" y="428604"/>
            <a:ext cx="2928958" cy="669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8715404" y="928670"/>
            <a:ext cx="42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8000"/>
                </a:solidFill>
              </a:rPr>
              <a:t>3</a:t>
            </a:r>
            <a:endParaRPr lang="ru-RU" sz="3200" b="1" dirty="0">
              <a:solidFill>
                <a:srgbClr val="008000"/>
              </a:solidFill>
            </a:endParaRPr>
          </a:p>
        </p:txBody>
      </p:sp>
      <p:pic>
        <p:nvPicPr>
          <p:cNvPr id="13" name="Рисунок 1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072462" y="1714488"/>
            <a:ext cx="554725" cy="531262"/>
          </a:xfrm>
          <a:prstGeom prst="rect">
            <a:avLst/>
          </a:prstGeom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7"/>
          <a:srcRect l="45369" t="-3464" r="24573"/>
          <a:stretch>
            <a:fillRect/>
          </a:stretch>
        </p:blipFill>
        <p:spPr bwMode="auto">
          <a:xfrm>
            <a:off x="4000496" y="1643050"/>
            <a:ext cx="3714776" cy="34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/>
          <a:srcRect l="51727" t="-1329" r="24573"/>
          <a:stretch>
            <a:fillRect/>
          </a:stretch>
        </p:blipFill>
        <p:spPr bwMode="auto">
          <a:xfrm>
            <a:off x="4786314" y="1714488"/>
            <a:ext cx="2928958" cy="33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8715404" y="1714488"/>
            <a:ext cx="42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8000"/>
                </a:solidFill>
              </a:rPr>
              <a:t>2</a:t>
            </a:r>
            <a:endParaRPr lang="ru-RU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357166"/>
            <a:ext cx="501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8000"/>
                </a:solidFill>
              </a:rPr>
              <a:t>№1.81   Постройте график функции:</a:t>
            </a:r>
          </a:p>
        </p:txBody>
      </p:sp>
      <p:grpSp>
        <p:nvGrpSpPr>
          <p:cNvPr id="3" name="Группа 6"/>
          <p:cNvGrpSpPr/>
          <p:nvPr/>
        </p:nvGrpSpPr>
        <p:grpSpPr>
          <a:xfrm>
            <a:off x="785786" y="1142984"/>
            <a:ext cx="7182463" cy="654050"/>
            <a:chOff x="20517" y="873125"/>
            <a:chExt cx="6695767" cy="654050"/>
          </a:xfrm>
        </p:grpSpPr>
        <p:graphicFrame>
          <p:nvGraphicFramePr>
            <p:cNvPr id="4" name="Объект 3"/>
            <p:cNvGraphicFramePr>
              <a:graphicFrameLocks noChangeAspect="1"/>
            </p:cNvGraphicFramePr>
            <p:nvPr/>
          </p:nvGraphicFramePr>
          <p:xfrm>
            <a:off x="486698" y="873125"/>
            <a:ext cx="3505950" cy="654050"/>
          </p:xfrm>
          <a:graphic>
            <a:graphicData uri="http://schemas.openxmlformats.org/presentationml/2006/ole">
              <p:oleObj spid="_x0000_s30722" name="Формула" r:id="rId4" imgW="1498320" imgH="279360" progId="Equation.3">
                <p:embed/>
              </p:oleObj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20517" y="954087"/>
              <a:ext cx="66957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б)  </a:t>
              </a:r>
              <a:endParaRPr lang="ru-RU" sz="2400" dirty="0"/>
            </a:p>
          </p:txBody>
        </p:sp>
      </p:grpSp>
      <p:pic>
        <p:nvPicPr>
          <p:cNvPr id="6" name="Рисунок 5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715272" y="1643050"/>
            <a:ext cx="554725" cy="5607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728" y="171448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</a:rPr>
              <a:t>2 и 1 – </a:t>
            </a:r>
            <a:r>
              <a:rPr lang="ru-RU" sz="2000" b="1" dirty="0" err="1" smtClean="0">
                <a:solidFill>
                  <a:srgbClr val="008000"/>
                </a:solidFill>
              </a:rPr>
              <a:t>подмодульные</a:t>
            </a:r>
            <a:r>
              <a:rPr lang="ru-RU" sz="2000" b="1" dirty="0" smtClean="0">
                <a:solidFill>
                  <a:srgbClr val="008000"/>
                </a:solidFill>
              </a:rPr>
              <a:t> корни</a:t>
            </a:r>
            <a:endParaRPr lang="ru-RU" sz="2000" b="1" dirty="0">
              <a:solidFill>
                <a:srgbClr val="008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428728" y="2571744"/>
            <a:ext cx="5357850" cy="369332"/>
            <a:chOff x="1428728" y="2571744"/>
            <a:chExt cx="5357850" cy="369332"/>
          </a:xfrm>
        </p:grpSpPr>
        <p:cxnSp>
          <p:nvCxnSpPr>
            <p:cNvPr id="9" name="Прямая со стрелкой 8"/>
            <p:cNvCxnSpPr/>
            <p:nvPr/>
          </p:nvCxnSpPr>
          <p:spPr>
            <a:xfrm flipV="1">
              <a:off x="1428728" y="2571744"/>
              <a:ext cx="5286412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29388" y="257174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</p:grpSp>
      <p:cxnSp>
        <p:nvCxnSpPr>
          <p:cNvPr id="12" name="Прямая соединительная линия 11"/>
          <p:cNvCxnSpPr/>
          <p:nvPr/>
        </p:nvCxnSpPr>
        <p:spPr>
          <a:xfrm rot="5400000">
            <a:off x="2786050" y="264318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358480" y="257095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14612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286248" y="26431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7" name="Полилиния 16"/>
          <p:cNvSpPr/>
          <p:nvPr/>
        </p:nvSpPr>
        <p:spPr>
          <a:xfrm>
            <a:off x="4430332" y="1918952"/>
            <a:ext cx="2073499" cy="669702"/>
          </a:xfrm>
          <a:custGeom>
            <a:avLst/>
            <a:gdLst>
              <a:gd name="connsiteX0" fmla="*/ 2073499 w 2073499"/>
              <a:gd name="connsiteY0" fmla="*/ 0 h 669702"/>
              <a:gd name="connsiteX1" fmla="*/ 695460 w 2073499"/>
              <a:gd name="connsiteY1" fmla="*/ 141668 h 669702"/>
              <a:gd name="connsiteX2" fmla="*/ 0 w 2073499"/>
              <a:gd name="connsiteY2" fmla="*/ 669702 h 669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3499" h="669702">
                <a:moveTo>
                  <a:pt x="2073499" y="0"/>
                </a:moveTo>
                <a:cubicBezTo>
                  <a:pt x="1557271" y="15025"/>
                  <a:pt x="1041043" y="30051"/>
                  <a:pt x="695460" y="141668"/>
                </a:cubicBezTo>
                <a:cubicBezTo>
                  <a:pt x="349877" y="253285"/>
                  <a:pt x="174938" y="461493"/>
                  <a:pt x="0" y="6697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2871989" y="2150772"/>
            <a:ext cx="1545465" cy="476518"/>
          </a:xfrm>
          <a:custGeom>
            <a:avLst/>
            <a:gdLst>
              <a:gd name="connsiteX0" fmla="*/ 1545465 w 1545465"/>
              <a:gd name="connsiteY0" fmla="*/ 450760 h 476518"/>
              <a:gd name="connsiteX1" fmla="*/ 1043188 w 1545465"/>
              <a:gd name="connsiteY1" fmla="*/ 90152 h 476518"/>
              <a:gd name="connsiteX2" fmla="*/ 399245 w 1545465"/>
              <a:gd name="connsiteY2" fmla="*/ 64394 h 476518"/>
              <a:gd name="connsiteX3" fmla="*/ 0 w 1545465"/>
              <a:gd name="connsiteY3" fmla="*/ 476518 h 476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5465" h="476518">
                <a:moveTo>
                  <a:pt x="1545465" y="450760"/>
                </a:moveTo>
                <a:cubicBezTo>
                  <a:pt x="1389845" y="302653"/>
                  <a:pt x="1234225" y="154546"/>
                  <a:pt x="1043188" y="90152"/>
                </a:cubicBezTo>
                <a:cubicBezTo>
                  <a:pt x="852151" y="25758"/>
                  <a:pt x="573110" y="0"/>
                  <a:pt x="399245" y="64394"/>
                </a:cubicBezTo>
                <a:cubicBezTo>
                  <a:pt x="225380" y="128788"/>
                  <a:pt x="112690" y="302653"/>
                  <a:pt x="0" y="4765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1159099" y="2114281"/>
            <a:ext cx="1712890" cy="487251"/>
          </a:xfrm>
          <a:custGeom>
            <a:avLst/>
            <a:gdLst>
              <a:gd name="connsiteX0" fmla="*/ 1712890 w 1712890"/>
              <a:gd name="connsiteY0" fmla="*/ 487251 h 487251"/>
              <a:gd name="connsiteX1" fmla="*/ 953036 w 1712890"/>
              <a:gd name="connsiteY1" fmla="*/ 75127 h 487251"/>
              <a:gd name="connsiteX2" fmla="*/ 0 w 1712890"/>
              <a:gd name="connsiteY2" fmla="*/ 36491 h 487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890" h="487251">
                <a:moveTo>
                  <a:pt x="1712890" y="487251"/>
                </a:moveTo>
                <a:cubicBezTo>
                  <a:pt x="1475704" y="318752"/>
                  <a:pt x="1238518" y="150254"/>
                  <a:pt x="953036" y="75127"/>
                </a:cubicBezTo>
                <a:cubicBezTo>
                  <a:pt x="667554" y="0"/>
                  <a:pt x="333777" y="18245"/>
                  <a:pt x="0" y="3649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857224" y="3000372"/>
            <a:ext cx="5929354" cy="431898"/>
            <a:chOff x="1571604" y="3000372"/>
            <a:chExt cx="5929354" cy="431898"/>
          </a:xfrm>
        </p:grpSpPr>
        <p:sp>
          <p:nvSpPr>
            <p:cNvPr id="21" name="TextBox 20"/>
            <p:cNvSpPr txBox="1"/>
            <p:nvPr/>
          </p:nvSpPr>
          <p:spPr>
            <a:xfrm>
              <a:off x="1571604" y="3000372"/>
              <a:ext cx="59293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8000"/>
                  </a:solidFill>
                </a:rPr>
                <a:t>Если             , то    </a:t>
              </a:r>
              <a:endParaRPr lang="ru-RU" sz="2000" b="1" dirty="0">
                <a:solidFill>
                  <a:srgbClr val="008000"/>
                </a:solidFill>
              </a:endParaRPr>
            </a:p>
          </p:txBody>
        </p:sp>
        <p:graphicFrame>
          <p:nvGraphicFramePr>
            <p:cNvPr id="22" name="Объект 21"/>
            <p:cNvGraphicFramePr>
              <a:graphicFrameLocks noChangeAspect="1"/>
            </p:cNvGraphicFramePr>
            <p:nvPr/>
          </p:nvGraphicFramePr>
          <p:xfrm>
            <a:off x="2285984" y="3071810"/>
            <a:ext cx="587378" cy="328932"/>
          </p:xfrm>
          <a:graphic>
            <a:graphicData uri="http://schemas.openxmlformats.org/presentationml/2006/ole">
              <p:oleObj spid="_x0000_s30723" name="Формула" r:id="rId6" imgW="317160" imgH="177480" progId="Equation.3">
                <p:embed/>
              </p:oleObj>
            </a:graphicData>
          </a:graphic>
        </p:graphicFrame>
        <p:graphicFrame>
          <p:nvGraphicFramePr>
            <p:cNvPr id="23" name="Объект 22"/>
            <p:cNvGraphicFramePr>
              <a:graphicFrameLocks noChangeAspect="1"/>
            </p:cNvGraphicFramePr>
            <p:nvPr/>
          </p:nvGraphicFramePr>
          <p:xfrm>
            <a:off x="3428992" y="3000372"/>
            <a:ext cx="3983058" cy="431898"/>
          </p:xfrm>
          <a:graphic>
            <a:graphicData uri="http://schemas.openxmlformats.org/presentationml/2006/ole">
              <p:oleObj spid="_x0000_s30724" name="Формула" r:id="rId7" imgW="2108160" imgH="228600" progId="Equation.3">
                <p:embed/>
              </p:oleObj>
            </a:graphicData>
          </a:graphic>
        </p:graphicFrame>
      </p:grpSp>
      <p:sp>
        <p:nvSpPr>
          <p:cNvPr id="25" name="TextBox 24"/>
          <p:cNvSpPr txBox="1"/>
          <p:nvPr/>
        </p:nvSpPr>
        <p:spPr>
          <a:xfrm>
            <a:off x="8215338" y="171448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</a:rPr>
              <a:t>3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26" name="Стрелка вправо 25">
            <a:hlinkClick r:id="rId8" action="ppaction://hlinksldjump"/>
          </p:cNvPr>
          <p:cNvSpPr/>
          <p:nvPr/>
        </p:nvSpPr>
        <p:spPr>
          <a:xfrm>
            <a:off x="7786710" y="5429264"/>
            <a:ext cx="714380" cy="500066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715272" y="3071810"/>
            <a:ext cx="554725" cy="560757"/>
          </a:xfrm>
          <a:prstGeom prst="rect">
            <a:avLst/>
          </a:prstGeom>
        </p:spPr>
      </p:pic>
      <p:grpSp>
        <p:nvGrpSpPr>
          <p:cNvPr id="31" name="Группа 30"/>
          <p:cNvGrpSpPr/>
          <p:nvPr/>
        </p:nvGrpSpPr>
        <p:grpSpPr>
          <a:xfrm>
            <a:off x="785786" y="3714752"/>
            <a:ext cx="7353343" cy="471548"/>
            <a:chOff x="857224" y="3714752"/>
            <a:chExt cx="7353343" cy="471548"/>
          </a:xfrm>
        </p:grpSpPr>
        <p:sp>
          <p:nvSpPr>
            <p:cNvPr id="28" name="TextBox 27"/>
            <p:cNvSpPr txBox="1"/>
            <p:nvPr/>
          </p:nvSpPr>
          <p:spPr>
            <a:xfrm>
              <a:off x="857224" y="3786190"/>
              <a:ext cx="64294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8000"/>
                  </a:solidFill>
                </a:rPr>
                <a:t>Если                       , то        </a:t>
              </a:r>
              <a:endParaRPr lang="ru-RU" sz="2000" b="1" dirty="0">
                <a:solidFill>
                  <a:srgbClr val="008000"/>
                </a:solidFill>
              </a:endParaRPr>
            </a:p>
          </p:txBody>
        </p:sp>
        <p:graphicFrame>
          <p:nvGraphicFramePr>
            <p:cNvPr id="29" name="Объект 28"/>
            <p:cNvGraphicFramePr>
              <a:graphicFrameLocks noChangeAspect="1"/>
            </p:cNvGraphicFramePr>
            <p:nvPr/>
          </p:nvGraphicFramePr>
          <p:xfrm>
            <a:off x="1643042" y="3786190"/>
            <a:ext cx="1150717" cy="374652"/>
          </p:xfrm>
          <a:graphic>
            <a:graphicData uri="http://schemas.openxmlformats.org/presentationml/2006/ole">
              <p:oleObj spid="_x0000_s30725" name="Формула" r:id="rId9" imgW="545760" imgH="177480" progId="Equation.3">
                <p:embed/>
              </p:oleObj>
            </a:graphicData>
          </a:graphic>
        </p:graphicFrame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3286116" y="3714752"/>
            <a:ext cx="4924451" cy="471490"/>
          </p:xfrm>
          <a:graphic>
            <a:graphicData uri="http://schemas.openxmlformats.org/presentationml/2006/ole">
              <p:oleObj spid="_x0000_s30726" name="Формула" r:id="rId10" imgW="2387520" imgH="228600" progId="Equation.3">
                <p:embed/>
              </p:oleObj>
            </a:graphicData>
          </a:graphic>
        </p:graphicFrame>
      </p:grpSp>
      <p:sp>
        <p:nvSpPr>
          <p:cNvPr id="32" name="TextBox 31"/>
          <p:cNvSpPr txBox="1"/>
          <p:nvPr/>
        </p:nvSpPr>
        <p:spPr>
          <a:xfrm>
            <a:off x="8286776" y="314324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</a:rPr>
              <a:t>1</a:t>
            </a:r>
            <a:endParaRPr lang="ru-RU" sz="2000" b="1" dirty="0">
              <a:solidFill>
                <a:srgbClr val="008000"/>
              </a:solidFill>
            </a:endParaRPr>
          </a:p>
        </p:txBody>
      </p:sp>
      <p:pic>
        <p:nvPicPr>
          <p:cNvPr id="33" name="Рисунок 3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786710" y="4714884"/>
            <a:ext cx="554725" cy="560757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785786" y="4714884"/>
            <a:ext cx="6572296" cy="431898"/>
            <a:chOff x="1000100" y="4714884"/>
            <a:chExt cx="6572296" cy="431898"/>
          </a:xfrm>
        </p:grpSpPr>
        <p:sp>
          <p:nvSpPr>
            <p:cNvPr id="34" name="TextBox 33"/>
            <p:cNvSpPr txBox="1"/>
            <p:nvPr/>
          </p:nvSpPr>
          <p:spPr>
            <a:xfrm>
              <a:off x="1000100" y="4714884"/>
              <a:ext cx="65722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8000"/>
                  </a:solidFill>
                </a:rPr>
                <a:t>Если                , то     </a:t>
              </a:r>
              <a:endParaRPr lang="ru-RU" sz="2000" b="1" dirty="0">
                <a:solidFill>
                  <a:srgbClr val="008000"/>
                </a:solidFill>
              </a:endParaRPr>
            </a:p>
          </p:txBody>
        </p:sp>
        <p:graphicFrame>
          <p:nvGraphicFramePr>
            <p:cNvPr id="35" name="Объект 34"/>
            <p:cNvGraphicFramePr>
              <a:graphicFrameLocks noChangeAspect="1"/>
            </p:cNvGraphicFramePr>
            <p:nvPr/>
          </p:nvGraphicFramePr>
          <p:xfrm>
            <a:off x="1785918" y="4714884"/>
            <a:ext cx="749304" cy="374652"/>
          </p:xfrm>
          <a:graphic>
            <a:graphicData uri="http://schemas.openxmlformats.org/presentationml/2006/ole">
              <p:oleObj spid="_x0000_s30727" name="Формула" r:id="rId11" imgW="355320" imgH="177480" progId="Equation.3">
                <p:embed/>
              </p:oleObj>
            </a:graphicData>
          </a:graphic>
        </p:graphicFrame>
        <p:graphicFrame>
          <p:nvGraphicFramePr>
            <p:cNvPr id="36" name="Объект 35"/>
            <p:cNvGraphicFramePr>
              <a:graphicFrameLocks noChangeAspect="1"/>
            </p:cNvGraphicFramePr>
            <p:nvPr/>
          </p:nvGraphicFramePr>
          <p:xfrm>
            <a:off x="3000364" y="4714884"/>
            <a:ext cx="3983058" cy="431898"/>
          </p:xfrm>
          <a:graphic>
            <a:graphicData uri="http://schemas.openxmlformats.org/presentationml/2006/ole">
              <p:oleObj spid="_x0000_s30728" name="Формула" r:id="rId12" imgW="2108160" imgH="228600" progId="Equation.3">
                <p:embed/>
              </p:oleObj>
            </a:graphicData>
          </a:graphic>
        </p:graphicFrame>
      </p:grpSp>
      <p:sp>
        <p:nvSpPr>
          <p:cNvPr id="38" name="TextBox 37"/>
          <p:cNvSpPr txBox="1"/>
          <p:nvPr/>
        </p:nvSpPr>
        <p:spPr>
          <a:xfrm>
            <a:off x="8358214" y="478632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</a:rPr>
              <a:t>1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980346" y="6178035"/>
            <a:ext cx="2104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008000"/>
                </a:solidFill>
                <a:hlinkClick r:id="rId13" action="ppaction://hlinksldjump"/>
              </a:rPr>
              <a:t>Следующая задача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 animBg="1"/>
      <p:bldP spid="19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714544" y="-47626"/>
            <a:ext cx="12358688" cy="69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/>
          <a:srcRect l="41040" t="5763" r="33526"/>
          <a:stretch>
            <a:fillRect/>
          </a:stretch>
        </p:blipFill>
        <p:spPr bwMode="auto">
          <a:xfrm>
            <a:off x="3143240" y="0"/>
            <a:ext cx="3143272" cy="35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072462" y="928670"/>
            <a:ext cx="554725" cy="531262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rot="5400000">
            <a:off x="2536823" y="2320929"/>
            <a:ext cx="4643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 l="41040" t="5763" r="45087" b="127"/>
          <a:stretch>
            <a:fillRect/>
          </a:stretch>
        </p:blipFill>
        <p:spPr bwMode="auto">
          <a:xfrm>
            <a:off x="3143240" y="0"/>
            <a:ext cx="1714512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572528" y="1000108"/>
            <a:ext cx="428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000"/>
                </a:solidFill>
              </a:rPr>
              <a:t>3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11" name="Стрелка влево 10">
            <a:hlinkClick r:id="rId6" action="ppaction://hlinksldjump"/>
          </p:cNvPr>
          <p:cNvSpPr/>
          <p:nvPr/>
        </p:nvSpPr>
        <p:spPr>
          <a:xfrm>
            <a:off x="8072462" y="6072206"/>
            <a:ext cx="785818" cy="500066"/>
          </a:xfrm>
          <a:prstGeom prst="lef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7"/>
          <a:srcRect l="43931" t="28302" r="28323"/>
          <a:stretch>
            <a:fillRect/>
          </a:stretch>
        </p:blipFill>
        <p:spPr bwMode="auto">
          <a:xfrm>
            <a:off x="3500430" y="2143116"/>
            <a:ext cx="3429024" cy="45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Рисунок 12" descr="Рисунок4.em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072462" y="1714488"/>
            <a:ext cx="554725" cy="531262"/>
          </a:xfrm>
          <a:prstGeom prst="rect">
            <a:avLst/>
          </a:prstGeom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7"/>
          <a:srcRect l="54914" t="29434" r="42196"/>
          <a:stretch>
            <a:fillRect/>
          </a:stretch>
        </p:blipFill>
        <p:spPr bwMode="auto">
          <a:xfrm>
            <a:off x="4857752" y="2214554"/>
            <a:ext cx="357190" cy="44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8"/>
          <a:srcRect l="57804" t="5763"/>
          <a:stretch>
            <a:fillRect/>
          </a:stretch>
        </p:blipFill>
        <p:spPr bwMode="auto">
          <a:xfrm>
            <a:off x="5214942" y="0"/>
            <a:ext cx="5214888" cy="35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44" y="-47626"/>
            <a:ext cx="12358688" cy="69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8"/>
          <p:cNvGrpSpPr>
            <a:grpSpLocks/>
          </p:cNvGrpSpPr>
          <p:nvPr/>
        </p:nvGrpSpPr>
        <p:grpSpPr bwMode="auto">
          <a:xfrm>
            <a:off x="3829050" y="736600"/>
            <a:ext cx="4991100" cy="5078413"/>
            <a:chOff x="2412" y="464"/>
            <a:chExt cx="3144" cy="3199"/>
          </a:xfrm>
        </p:grpSpPr>
        <p:sp>
          <p:nvSpPr>
            <p:cNvPr id="29031" name="Freeform 359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172"/>
                </a:cxn>
              </a:cxnLst>
              <a:rect l="0" t="0" r="r" b="b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2" name="Freeform 360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60" y="2"/>
                </a:cxn>
              </a:cxnLst>
              <a:rect l="0" t="0" r="r" b="b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3" name="Freeform 361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88" y="0"/>
                </a:cxn>
              </a:cxnLst>
              <a:rect l="0" t="0" r="r" b="b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4" name="Freeform 362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94" y="0"/>
                </a:cxn>
              </a:cxnLst>
              <a:rect l="0" t="0" r="r" b="b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5" name="Line 363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6" name="Freeform 364"/>
            <p:cNvSpPr>
              <a:spLocks/>
            </p:cNvSpPr>
            <p:nvPr/>
          </p:nvSpPr>
          <p:spPr bwMode="auto">
            <a:xfrm>
              <a:off x="2428" y="2940"/>
              <a:ext cx="309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96" y="0"/>
                </a:cxn>
              </a:cxnLst>
              <a:rect l="0" t="0" r="r" b="b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7" name="Freeform 365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92" y="0"/>
                </a:cxn>
              </a:cxnLst>
              <a:rect l="0" t="0" r="r" b="b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8" name="Freeform 366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00" y="0"/>
                </a:cxn>
              </a:cxnLst>
              <a:rect l="0" t="0" r="r" b="b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39" name="Freeform 367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108" y="0"/>
                </a:cxn>
              </a:cxnLst>
              <a:rect l="0" t="0" r="r" b="b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0" name="Freeform 368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16" y="4"/>
                </a:cxn>
              </a:cxnLst>
              <a:rect l="0" t="0" r="r" b="b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1" name="Freeform 369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052" y="0"/>
                </a:cxn>
              </a:cxnLst>
              <a:rect l="0" t="0" r="r" b="b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2" name="Freeform 370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0" y="0"/>
                </a:cxn>
              </a:cxnLst>
              <a:rect l="0" t="0" r="r" b="b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3" name="Freeform 371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12" y="0"/>
                </a:cxn>
              </a:cxnLst>
              <a:rect l="0" t="0" r="r" b="b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4" name="Freeform 372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8" y="4"/>
                </a:cxn>
              </a:cxnLst>
              <a:rect l="0" t="0" r="r" b="b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5" name="Freeform 373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112" y="0"/>
                </a:cxn>
              </a:cxnLst>
              <a:rect l="0" t="0" r="r" b="b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6" name="Freeform 374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4" y="0"/>
                </a:cxn>
              </a:cxnLst>
              <a:rect l="0" t="0" r="r" b="b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7" name="Freeform 375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092" y="0"/>
                </a:cxn>
              </a:cxnLst>
              <a:rect l="0" t="0" r="r" b="b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8" name="Freeform 376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88" y="12"/>
                </a:cxn>
              </a:cxnLst>
              <a:rect l="0" t="0" r="r" b="b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49" name="Freeform 377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16" y="0"/>
                </a:cxn>
              </a:cxnLst>
              <a:rect l="0" t="0" r="r" b="b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0" name="Freeform 378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36"/>
                </a:cxn>
              </a:cxnLst>
              <a:rect l="0" t="0" r="r" b="b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1" name="Freeform 379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72"/>
                </a:cxn>
              </a:cxnLst>
              <a:rect l="0" t="0" r="r" b="b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2" name="Freeform 380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8"/>
                </a:cxn>
              </a:cxnLst>
              <a:rect l="0" t="0" r="r" b="b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3" name="Freeform 381"/>
            <p:cNvSpPr>
              <a:spLocks/>
            </p:cNvSpPr>
            <p:nvPr/>
          </p:nvSpPr>
          <p:spPr bwMode="auto">
            <a:xfrm>
              <a:off x="4944" y="480"/>
              <a:ext cx="1" cy="3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60"/>
                </a:cxn>
              </a:cxnLst>
              <a:rect l="0" t="0" r="r" b="b"/>
              <a:pathLst>
                <a:path w="1" h="3160">
                  <a:moveTo>
                    <a:pt x="0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4" name="Freeform 382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72"/>
                </a:cxn>
              </a:cxnLst>
              <a:rect l="0" t="0" r="r" b="b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5" name="Freeform 383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3191"/>
                </a:cxn>
              </a:cxnLst>
              <a:rect l="0" t="0" r="r" b="b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6" name="Freeform 384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0"/>
                </a:cxn>
              </a:cxnLst>
              <a:rect l="0" t="0" r="r" b="b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7" name="Freeform 385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2"/>
                </a:cxn>
              </a:cxnLst>
              <a:rect l="0" t="0" r="r" b="b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8" name="Freeform 386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3199"/>
                </a:cxn>
              </a:cxnLst>
              <a:rect l="0" t="0" r="r" b="b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59" name="Freeform 387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72"/>
                </a:cxn>
              </a:cxnLst>
              <a:rect l="0" t="0" r="r" b="b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60" name="Freeform 388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4"/>
                </a:cxn>
              </a:cxnLst>
              <a:rect l="0" t="0" r="r" b="b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61" name="Freeform 389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164"/>
                </a:cxn>
              </a:cxnLst>
              <a:rect l="0" t="0" r="r" b="b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62" name="Freeform 390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164"/>
                </a:cxn>
              </a:cxnLst>
              <a:rect l="0" t="0" r="r" b="b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63" name="Freeform 391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72"/>
                </a:cxn>
              </a:cxnLst>
              <a:rect l="0" t="0" r="r" b="b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64" name="Freeform 392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64"/>
                </a:cxn>
              </a:cxnLst>
              <a:rect l="0" t="0" r="r" b="b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999" name="Line 327"/>
          <p:cNvSpPr>
            <a:spLocks noChangeShapeType="1"/>
          </p:cNvSpPr>
          <p:nvPr/>
        </p:nvSpPr>
        <p:spPr bwMode="auto">
          <a:xfrm>
            <a:off x="3924300" y="3284538"/>
            <a:ext cx="4897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000" name="Line 328"/>
          <p:cNvSpPr>
            <a:spLocks noChangeShapeType="1"/>
          </p:cNvSpPr>
          <p:nvPr/>
        </p:nvSpPr>
        <p:spPr bwMode="auto">
          <a:xfrm flipV="1">
            <a:off x="6300788" y="765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001" name="Freeform 329"/>
          <p:cNvSpPr>
            <a:spLocks/>
          </p:cNvSpPr>
          <p:nvPr/>
        </p:nvSpPr>
        <p:spPr bwMode="auto">
          <a:xfrm>
            <a:off x="4787900" y="2109788"/>
            <a:ext cx="3051175" cy="1722437"/>
          </a:xfrm>
          <a:custGeom>
            <a:avLst/>
            <a:gdLst/>
            <a:ahLst/>
            <a:cxnLst>
              <a:cxn ang="0">
                <a:pos x="0" y="559"/>
              </a:cxn>
              <a:cxn ang="0">
                <a:pos x="576" y="35"/>
              </a:cxn>
              <a:cxn ang="0">
                <a:pos x="1296" y="772"/>
              </a:cxn>
              <a:cxn ang="0">
                <a:pos x="1633" y="1012"/>
              </a:cxn>
              <a:cxn ang="0">
                <a:pos x="1922" y="1085"/>
              </a:cxn>
            </a:cxnLst>
            <a:rect l="0" t="0" r="r" b="b"/>
            <a:pathLst>
              <a:path w="1922" h="1085">
                <a:moveTo>
                  <a:pt x="0" y="559"/>
                </a:moveTo>
                <a:cubicBezTo>
                  <a:pt x="96" y="472"/>
                  <a:pt x="360" y="0"/>
                  <a:pt x="576" y="35"/>
                </a:cubicBezTo>
                <a:cubicBezTo>
                  <a:pt x="792" y="70"/>
                  <a:pt x="1120" y="609"/>
                  <a:pt x="1296" y="772"/>
                </a:cubicBezTo>
                <a:cubicBezTo>
                  <a:pt x="1472" y="935"/>
                  <a:pt x="1529" y="960"/>
                  <a:pt x="1633" y="1012"/>
                </a:cubicBezTo>
                <a:cubicBezTo>
                  <a:pt x="1737" y="1064"/>
                  <a:pt x="1862" y="1070"/>
                  <a:pt x="1922" y="1085"/>
                </a:cubicBezTo>
              </a:path>
            </a:pathLst>
          </a:custGeom>
          <a:noFill/>
          <a:ln w="28575" cmpd="sng">
            <a:solidFill>
              <a:srgbClr val="0000CC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003" name="Text Box 331"/>
          <p:cNvSpPr txBox="1">
            <a:spLocks noChangeArrowheads="1"/>
          </p:cNvSpPr>
          <p:nvPr/>
        </p:nvSpPr>
        <p:spPr bwMode="auto">
          <a:xfrm>
            <a:off x="6516688" y="32845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9004" name="Text Box 332"/>
          <p:cNvSpPr txBox="1">
            <a:spLocks noChangeArrowheads="1"/>
          </p:cNvSpPr>
          <p:nvPr/>
        </p:nvSpPr>
        <p:spPr bwMode="auto">
          <a:xfrm>
            <a:off x="6443663" y="3284538"/>
            <a:ext cx="215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1   2   3  4   5   6   7</a:t>
            </a:r>
          </a:p>
        </p:txBody>
      </p:sp>
      <p:sp>
        <p:nvSpPr>
          <p:cNvPr id="29005" name="Text Box 333"/>
          <p:cNvSpPr txBox="1">
            <a:spLocks noChangeArrowheads="1"/>
          </p:cNvSpPr>
          <p:nvPr/>
        </p:nvSpPr>
        <p:spPr bwMode="auto">
          <a:xfrm>
            <a:off x="3995738" y="3213100"/>
            <a:ext cx="217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-7 -6 -5 -4  -3  -2  -1</a:t>
            </a:r>
          </a:p>
        </p:txBody>
      </p:sp>
      <p:sp>
        <p:nvSpPr>
          <p:cNvPr id="29006" name="Text Box 334"/>
          <p:cNvSpPr txBox="1">
            <a:spLocks noChangeArrowheads="1"/>
          </p:cNvSpPr>
          <p:nvPr/>
        </p:nvSpPr>
        <p:spPr bwMode="auto">
          <a:xfrm>
            <a:off x="6011863" y="1125538"/>
            <a:ext cx="311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7</a:t>
            </a:r>
          </a:p>
          <a:p>
            <a:r>
              <a:rPr lang="ru-RU" b="1"/>
              <a:t>6</a:t>
            </a:r>
          </a:p>
          <a:p>
            <a:r>
              <a:rPr lang="ru-RU" b="1"/>
              <a:t>5</a:t>
            </a:r>
          </a:p>
          <a:p>
            <a:r>
              <a:rPr lang="ru-RU" b="1"/>
              <a:t>4</a:t>
            </a:r>
          </a:p>
          <a:p>
            <a:r>
              <a:rPr lang="ru-RU" b="1"/>
              <a:t>3</a:t>
            </a:r>
          </a:p>
          <a:p>
            <a:r>
              <a:rPr lang="ru-RU" b="1"/>
              <a:t>2</a:t>
            </a:r>
          </a:p>
          <a:p>
            <a:r>
              <a:rPr lang="ru-RU" b="1"/>
              <a:t>1</a:t>
            </a:r>
          </a:p>
        </p:txBody>
      </p:sp>
      <p:sp>
        <p:nvSpPr>
          <p:cNvPr id="29007" name="Text Box 335"/>
          <p:cNvSpPr txBox="1">
            <a:spLocks noChangeArrowheads="1"/>
          </p:cNvSpPr>
          <p:nvPr/>
        </p:nvSpPr>
        <p:spPr bwMode="auto">
          <a:xfrm>
            <a:off x="6011863" y="3357563"/>
            <a:ext cx="3873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-1</a:t>
            </a:r>
          </a:p>
          <a:p>
            <a:r>
              <a:rPr lang="ru-RU" b="1"/>
              <a:t>-2</a:t>
            </a:r>
          </a:p>
          <a:p>
            <a:r>
              <a:rPr lang="ru-RU" b="1"/>
              <a:t>-3</a:t>
            </a:r>
          </a:p>
          <a:p>
            <a:r>
              <a:rPr lang="ru-RU" b="1"/>
              <a:t>-4</a:t>
            </a:r>
          </a:p>
          <a:p>
            <a:r>
              <a:rPr lang="ru-RU" b="1"/>
              <a:t>-5</a:t>
            </a:r>
          </a:p>
          <a:p>
            <a:r>
              <a:rPr lang="ru-RU" b="1"/>
              <a:t>-6</a:t>
            </a:r>
          </a:p>
          <a:p>
            <a:r>
              <a:rPr lang="ru-RU" b="1"/>
              <a:t>-7</a:t>
            </a:r>
          </a:p>
        </p:txBody>
      </p:sp>
      <p:sp>
        <p:nvSpPr>
          <p:cNvPr id="29008" name="Text Box 336"/>
          <p:cNvSpPr txBox="1">
            <a:spLocks noChangeArrowheads="1"/>
          </p:cNvSpPr>
          <p:nvPr/>
        </p:nvSpPr>
        <p:spPr bwMode="auto">
          <a:xfrm>
            <a:off x="250825" y="836613"/>
            <a:ext cx="4778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Функция задана графиком.</a:t>
            </a:r>
          </a:p>
          <a:p>
            <a:r>
              <a:rPr lang="ru-RU" b="1"/>
              <a:t>Укажите наименьшее значение функции</a:t>
            </a:r>
          </a:p>
        </p:txBody>
      </p:sp>
      <p:sp>
        <p:nvSpPr>
          <p:cNvPr id="29009" name="Text Box 337"/>
          <p:cNvSpPr txBox="1">
            <a:spLocks noChangeArrowheads="1"/>
          </p:cNvSpPr>
          <p:nvPr/>
        </p:nvSpPr>
        <p:spPr bwMode="auto">
          <a:xfrm>
            <a:off x="1187450" y="19891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5</a:t>
            </a:r>
          </a:p>
        </p:txBody>
      </p:sp>
      <p:sp>
        <p:nvSpPr>
          <p:cNvPr id="29010" name="Text Box 338"/>
          <p:cNvSpPr txBox="1">
            <a:spLocks noChangeArrowheads="1"/>
          </p:cNvSpPr>
          <p:nvPr/>
        </p:nvSpPr>
        <p:spPr bwMode="auto">
          <a:xfrm>
            <a:off x="1187450" y="27813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-2</a:t>
            </a:r>
          </a:p>
        </p:txBody>
      </p:sp>
      <p:sp>
        <p:nvSpPr>
          <p:cNvPr id="29011" name="Text Box 339"/>
          <p:cNvSpPr txBox="1">
            <a:spLocks noChangeArrowheads="1"/>
          </p:cNvSpPr>
          <p:nvPr/>
        </p:nvSpPr>
        <p:spPr bwMode="auto">
          <a:xfrm>
            <a:off x="1187450" y="37163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3</a:t>
            </a:r>
          </a:p>
        </p:txBody>
      </p:sp>
      <p:sp>
        <p:nvSpPr>
          <p:cNvPr id="29012" name="Text Box 340"/>
          <p:cNvSpPr txBox="1">
            <a:spLocks noChangeArrowheads="1"/>
          </p:cNvSpPr>
          <p:nvPr/>
        </p:nvSpPr>
        <p:spPr bwMode="auto">
          <a:xfrm>
            <a:off x="1258888" y="458152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/>
              <a:t>-4</a:t>
            </a:r>
          </a:p>
        </p:txBody>
      </p:sp>
      <p:sp>
        <p:nvSpPr>
          <p:cNvPr id="29013" name="AutoShape 3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7813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  <a:endParaRPr lang="ru-RU" sz="2400" b="1"/>
          </a:p>
        </p:txBody>
      </p:sp>
      <p:sp>
        <p:nvSpPr>
          <p:cNvPr id="29017" name="AutoShape 345"/>
          <p:cNvSpPr>
            <a:spLocks noChangeArrowheads="1"/>
          </p:cNvSpPr>
          <p:nvPr/>
        </p:nvSpPr>
        <p:spPr bwMode="auto">
          <a:xfrm>
            <a:off x="2411413" y="1989138"/>
            <a:ext cx="1944687" cy="720725"/>
          </a:xfrm>
          <a:prstGeom prst="wedgeEllipseCallout">
            <a:avLst>
              <a:gd name="adj1" fmla="val -91389"/>
              <a:gd name="adj2" fmla="val 95593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ВЕРНО!</a:t>
            </a:r>
          </a:p>
        </p:txBody>
      </p:sp>
      <p:sp>
        <p:nvSpPr>
          <p:cNvPr id="29018" name="AutoShape 34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1989138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29019" name="AutoShape 34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36449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sp>
        <p:nvSpPr>
          <p:cNvPr id="29020" name="AutoShape 3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508500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  <p:sp>
        <p:nvSpPr>
          <p:cNvPr id="29021" name="AutoShape 349"/>
          <p:cNvSpPr>
            <a:spLocks noChangeArrowheads="1"/>
          </p:cNvSpPr>
          <p:nvPr/>
        </p:nvSpPr>
        <p:spPr bwMode="auto">
          <a:xfrm>
            <a:off x="2339975" y="3716338"/>
            <a:ext cx="2592388" cy="649287"/>
          </a:xfrm>
          <a:prstGeom prst="wedgeEllipseCallout">
            <a:avLst>
              <a:gd name="adj1" fmla="val -75231"/>
              <a:gd name="adj2" fmla="val 12139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29022" name="AutoShape 350"/>
          <p:cNvSpPr>
            <a:spLocks noChangeArrowheads="1"/>
          </p:cNvSpPr>
          <p:nvPr/>
        </p:nvSpPr>
        <p:spPr bwMode="auto">
          <a:xfrm>
            <a:off x="2195513" y="2852738"/>
            <a:ext cx="2736850" cy="576262"/>
          </a:xfrm>
          <a:prstGeom prst="wedgeEllipseCallout">
            <a:avLst>
              <a:gd name="adj1" fmla="val -71519"/>
              <a:gd name="adj2" fmla="val 146144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29023" name="AutoShape 351"/>
          <p:cNvSpPr>
            <a:spLocks noChangeArrowheads="1"/>
          </p:cNvSpPr>
          <p:nvPr/>
        </p:nvSpPr>
        <p:spPr bwMode="auto">
          <a:xfrm>
            <a:off x="2411413" y="908050"/>
            <a:ext cx="2160587" cy="576263"/>
          </a:xfrm>
          <a:prstGeom prst="wedgeEllipseCallout">
            <a:avLst>
              <a:gd name="adj1" fmla="val -92028"/>
              <a:gd name="adj2" fmla="val 173139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29024" name="AutoShape 35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79388" y="188913"/>
            <a:ext cx="504825" cy="5032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025" name="AutoShape 3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092825"/>
            <a:ext cx="576263" cy="576263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396"/>
          <p:cNvGrpSpPr>
            <a:grpSpLocks/>
          </p:cNvGrpSpPr>
          <p:nvPr/>
        </p:nvGrpSpPr>
        <p:grpSpPr bwMode="auto">
          <a:xfrm>
            <a:off x="6311900" y="3802063"/>
            <a:ext cx="1570038" cy="73025"/>
            <a:chOff x="3976" y="2395"/>
            <a:chExt cx="989" cy="46"/>
          </a:xfrm>
        </p:grpSpPr>
        <p:sp>
          <p:nvSpPr>
            <p:cNvPr id="29028" name="Freeform 356"/>
            <p:cNvSpPr>
              <a:spLocks/>
            </p:cNvSpPr>
            <p:nvPr/>
          </p:nvSpPr>
          <p:spPr bwMode="auto">
            <a:xfrm>
              <a:off x="3976" y="2416"/>
              <a:ext cx="968" cy="1"/>
            </a:xfrm>
            <a:custGeom>
              <a:avLst/>
              <a:gdLst/>
              <a:ahLst/>
              <a:cxnLst>
                <a:cxn ang="0">
                  <a:pos x="968" y="0"/>
                </a:cxn>
                <a:cxn ang="0">
                  <a:pos x="0" y="0"/>
                </a:cxn>
              </a:cxnLst>
              <a:rect l="0" t="0" r="r" b="b"/>
              <a:pathLst>
                <a:path w="968" h="1">
                  <a:moveTo>
                    <a:pt x="968" y="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9027" name="Oval 355"/>
            <p:cNvSpPr>
              <a:spLocks noChangeArrowheads="1"/>
            </p:cNvSpPr>
            <p:nvPr/>
          </p:nvSpPr>
          <p:spPr bwMode="auto">
            <a:xfrm>
              <a:off x="4919" y="2395"/>
              <a:ext cx="46" cy="4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0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90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9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0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18"/>
                  </p:tgtEl>
                </p:cond>
              </p:nextCondLst>
            </p:seq>
          </p:childTnLst>
        </p:cTn>
      </p:par>
    </p:tnLst>
    <p:bldLst>
      <p:bldP spid="29017" grpId="0" animBg="1"/>
      <p:bldP spid="29021" grpId="0" animBg="1"/>
      <p:bldP spid="29021" grpId="1" animBg="1"/>
      <p:bldP spid="29022" grpId="0" animBg="1"/>
      <p:bldP spid="29022" grpId="1" animBg="1"/>
      <p:bldP spid="29023" grpId="0" animBg="1"/>
      <p:bldP spid="290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88"/>
          <p:cNvGrpSpPr>
            <a:grpSpLocks/>
          </p:cNvGrpSpPr>
          <p:nvPr/>
        </p:nvGrpSpPr>
        <p:grpSpPr bwMode="auto">
          <a:xfrm>
            <a:off x="4932363" y="692150"/>
            <a:ext cx="2663825" cy="2519363"/>
            <a:chOff x="748" y="2160"/>
            <a:chExt cx="1678" cy="1587"/>
          </a:xfrm>
        </p:grpSpPr>
        <p:grpSp>
          <p:nvGrpSpPr>
            <p:cNvPr id="3" name="Group 2289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2530" name="Line 229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1" name="Line 2291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2" name="Line 2292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3" name="Line 2293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4" name="Line 2294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5" name="Line 2295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6" name="Line 2296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7" name="Line 2297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8" name="Line 2298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39" name="Line 2299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0" name="Line 2300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1" name="Line 2301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2" name="Line 2302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3" name="Line 2303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4" name="Line 2304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5" name="Line 2305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6" name="Line 2306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7" name="Line 2307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8" name="Line 2308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49" name="Line 2309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50" name="Line 2310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51" name="Line 2311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52" name="Line 2312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238"/>
          <p:cNvGrpSpPr>
            <a:grpSpLocks/>
          </p:cNvGrpSpPr>
          <p:nvPr/>
        </p:nvGrpSpPr>
        <p:grpSpPr bwMode="auto">
          <a:xfrm>
            <a:off x="1258888" y="620713"/>
            <a:ext cx="2663825" cy="2519362"/>
            <a:chOff x="748" y="2160"/>
            <a:chExt cx="1678" cy="1587"/>
          </a:xfrm>
        </p:grpSpPr>
        <p:grpSp>
          <p:nvGrpSpPr>
            <p:cNvPr id="5" name="Group 2239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2480" name="Line 224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1" name="Line 2241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2" name="Line 2242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3" name="Line 2243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4" name="Line 2244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5" name="Line 2245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6" name="Line 2246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7" name="Line 2247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8" name="Line 2248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89" name="Line 2249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0" name="Line 2250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1" name="Line 2251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2" name="Line 2252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3" name="Line 2253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4" name="Line 2254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5" name="Line 2255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6" name="Line 2256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7" name="Line 2257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8" name="Line 2258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99" name="Line 2259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0" name="Line 2260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01" name="Line 2261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2" name="Line 2262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263"/>
          <p:cNvGrpSpPr>
            <a:grpSpLocks/>
          </p:cNvGrpSpPr>
          <p:nvPr/>
        </p:nvGrpSpPr>
        <p:grpSpPr bwMode="auto">
          <a:xfrm>
            <a:off x="5003800" y="3500438"/>
            <a:ext cx="2663825" cy="2519362"/>
            <a:chOff x="748" y="2160"/>
            <a:chExt cx="1678" cy="1587"/>
          </a:xfrm>
        </p:grpSpPr>
        <p:grpSp>
          <p:nvGrpSpPr>
            <p:cNvPr id="7" name="Group 2264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2505" name="Line 2265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6" name="Line 2266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7" name="Line 2267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8" name="Line 2268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9" name="Line 2269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0" name="Line 2270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1" name="Line 2271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2" name="Line 2272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3" name="Line 2273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4" name="Line 2274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5" name="Line 2275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6" name="Line 2276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7" name="Line 2277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8" name="Line 2278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9" name="Line 2279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0" name="Line 2280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1" name="Line 2281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2" name="Line 2282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3" name="Line 2283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4" name="Line 2284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5" name="Line 2285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526" name="Line 2286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27" name="Line 2287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550" name="Text Box 334"/>
          <p:cNvSpPr txBox="1">
            <a:spLocks noChangeArrowheads="1"/>
          </p:cNvSpPr>
          <p:nvPr/>
        </p:nvSpPr>
        <p:spPr bwMode="auto">
          <a:xfrm>
            <a:off x="1187450" y="260350"/>
            <a:ext cx="3978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Укажите график четной функции.</a:t>
            </a:r>
          </a:p>
        </p:txBody>
      </p:sp>
      <p:sp>
        <p:nvSpPr>
          <p:cNvPr id="9555" name="AutoShape 3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458152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  <p:sp>
        <p:nvSpPr>
          <p:cNvPr id="9558" name="AutoShape 34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956550" y="1916113"/>
            <a:ext cx="360363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9559" name="AutoShape 3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868863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sp>
        <p:nvSpPr>
          <p:cNvPr id="9560" name="AutoShape 3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20605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9564" name="AutoShape 34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79388" y="188913"/>
            <a:ext cx="504825" cy="5032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565" name="AutoShape 3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092825"/>
            <a:ext cx="576263" cy="576263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57" name="Line 2041"/>
          <p:cNvSpPr>
            <a:spLocks noChangeShapeType="1"/>
          </p:cNvSpPr>
          <p:nvPr/>
        </p:nvSpPr>
        <p:spPr bwMode="auto">
          <a:xfrm>
            <a:off x="1187450" y="3573463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58" name="Line 2042"/>
          <p:cNvSpPr>
            <a:spLocks noChangeShapeType="1"/>
          </p:cNvSpPr>
          <p:nvPr/>
        </p:nvSpPr>
        <p:spPr bwMode="auto">
          <a:xfrm>
            <a:off x="1187450" y="5948363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59" name="Line 2043"/>
          <p:cNvSpPr>
            <a:spLocks noChangeShapeType="1"/>
          </p:cNvSpPr>
          <p:nvPr/>
        </p:nvSpPr>
        <p:spPr bwMode="auto">
          <a:xfrm>
            <a:off x="1187450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0" name="Line 2044"/>
          <p:cNvSpPr>
            <a:spLocks noChangeShapeType="1"/>
          </p:cNvSpPr>
          <p:nvPr/>
        </p:nvSpPr>
        <p:spPr bwMode="auto">
          <a:xfrm>
            <a:off x="3779838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1" name="Line 2045"/>
          <p:cNvSpPr>
            <a:spLocks noChangeShapeType="1"/>
          </p:cNvSpPr>
          <p:nvPr/>
        </p:nvSpPr>
        <p:spPr bwMode="auto">
          <a:xfrm>
            <a:off x="1187450" y="3836988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2" name="Line 2046"/>
          <p:cNvSpPr>
            <a:spLocks noChangeShapeType="1"/>
          </p:cNvSpPr>
          <p:nvPr/>
        </p:nvSpPr>
        <p:spPr bwMode="auto">
          <a:xfrm>
            <a:off x="1447800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63" name="Line 2047"/>
          <p:cNvSpPr>
            <a:spLocks noChangeShapeType="1"/>
          </p:cNvSpPr>
          <p:nvPr/>
        </p:nvSpPr>
        <p:spPr bwMode="auto">
          <a:xfrm>
            <a:off x="1706563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88" name="Line 2048"/>
          <p:cNvSpPr>
            <a:spLocks noChangeShapeType="1"/>
          </p:cNvSpPr>
          <p:nvPr/>
        </p:nvSpPr>
        <p:spPr bwMode="auto">
          <a:xfrm>
            <a:off x="1965325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89" name="Line 2049"/>
          <p:cNvSpPr>
            <a:spLocks noChangeShapeType="1"/>
          </p:cNvSpPr>
          <p:nvPr/>
        </p:nvSpPr>
        <p:spPr bwMode="auto">
          <a:xfrm>
            <a:off x="2224088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0" name="Line 2050"/>
          <p:cNvSpPr>
            <a:spLocks noChangeShapeType="1"/>
          </p:cNvSpPr>
          <p:nvPr/>
        </p:nvSpPr>
        <p:spPr bwMode="auto">
          <a:xfrm>
            <a:off x="2484438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1" name="Line 2051"/>
          <p:cNvSpPr>
            <a:spLocks noChangeShapeType="1"/>
          </p:cNvSpPr>
          <p:nvPr/>
        </p:nvSpPr>
        <p:spPr bwMode="auto">
          <a:xfrm>
            <a:off x="2743200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2" name="Line 2052"/>
          <p:cNvSpPr>
            <a:spLocks noChangeShapeType="1"/>
          </p:cNvSpPr>
          <p:nvPr/>
        </p:nvSpPr>
        <p:spPr bwMode="auto">
          <a:xfrm>
            <a:off x="3003550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3" name="Line 2053"/>
          <p:cNvSpPr>
            <a:spLocks noChangeShapeType="1"/>
          </p:cNvSpPr>
          <p:nvPr/>
        </p:nvSpPr>
        <p:spPr bwMode="auto">
          <a:xfrm>
            <a:off x="3260725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4" name="Line 2054"/>
          <p:cNvSpPr>
            <a:spLocks noChangeShapeType="1"/>
          </p:cNvSpPr>
          <p:nvPr/>
        </p:nvSpPr>
        <p:spPr bwMode="auto">
          <a:xfrm>
            <a:off x="3521075" y="3573463"/>
            <a:ext cx="0" cy="23749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5" name="Line 2055"/>
          <p:cNvSpPr>
            <a:spLocks noChangeShapeType="1"/>
          </p:cNvSpPr>
          <p:nvPr/>
        </p:nvSpPr>
        <p:spPr bwMode="auto">
          <a:xfrm>
            <a:off x="1187450" y="4100513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6" name="Line 2056"/>
          <p:cNvSpPr>
            <a:spLocks noChangeShapeType="1"/>
          </p:cNvSpPr>
          <p:nvPr/>
        </p:nvSpPr>
        <p:spPr bwMode="auto">
          <a:xfrm>
            <a:off x="1187450" y="4364038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Line 2057"/>
          <p:cNvSpPr>
            <a:spLocks noChangeShapeType="1"/>
          </p:cNvSpPr>
          <p:nvPr/>
        </p:nvSpPr>
        <p:spPr bwMode="auto">
          <a:xfrm>
            <a:off x="1187450" y="4629150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8" name="Line 2058"/>
          <p:cNvSpPr>
            <a:spLocks noChangeShapeType="1"/>
          </p:cNvSpPr>
          <p:nvPr/>
        </p:nvSpPr>
        <p:spPr bwMode="auto">
          <a:xfrm>
            <a:off x="1187450" y="4892675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9" name="Line 2059"/>
          <p:cNvSpPr>
            <a:spLocks noChangeShapeType="1"/>
          </p:cNvSpPr>
          <p:nvPr/>
        </p:nvSpPr>
        <p:spPr bwMode="auto">
          <a:xfrm>
            <a:off x="1187450" y="5157788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0" name="Line 2060"/>
          <p:cNvSpPr>
            <a:spLocks noChangeShapeType="1"/>
          </p:cNvSpPr>
          <p:nvPr/>
        </p:nvSpPr>
        <p:spPr bwMode="auto">
          <a:xfrm>
            <a:off x="1187450" y="5421313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1" name="Line 2061"/>
          <p:cNvSpPr>
            <a:spLocks noChangeShapeType="1"/>
          </p:cNvSpPr>
          <p:nvPr/>
        </p:nvSpPr>
        <p:spPr bwMode="auto">
          <a:xfrm>
            <a:off x="1187450" y="5684838"/>
            <a:ext cx="25923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2" name="Line 2062"/>
          <p:cNvSpPr>
            <a:spLocks noChangeShapeType="1"/>
          </p:cNvSpPr>
          <p:nvPr/>
        </p:nvSpPr>
        <p:spPr bwMode="auto">
          <a:xfrm>
            <a:off x="1187450" y="5157788"/>
            <a:ext cx="2663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03" name="Line 2063"/>
          <p:cNvSpPr>
            <a:spLocks noChangeShapeType="1"/>
          </p:cNvSpPr>
          <p:nvPr/>
        </p:nvSpPr>
        <p:spPr bwMode="auto">
          <a:xfrm flipV="1">
            <a:off x="2484438" y="3429000"/>
            <a:ext cx="0" cy="2519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19" name="Freeform 2179"/>
          <p:cNvSpPr>
            <a:spLocks/>
          </p:cNvSpPr>
          <p:nvPr/>
        </p:nvSpPr>
        <p:spPr bwMode="auto">
          <a:xfrm>
            <a:off x="5508625" y="1052513"/>
            <a:ext cx="892175" cy="1990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3" y="836"/>
              </a:cxn>
              <a:cxn ang="0">
                <a:pos x="562" y="1254"/>
              </a:cxn>
            </a:cxnLst>
            <a:rect l="0" t="0" r="r" b="b"/>
            <a:pathLst>
              <a:path w="562" h="1254">
                <a:moveTo>
                  <a:pt x="0" y="0"/>
                </a:moveTo>
                <a:lnTo>
                  <a:pt x="373" y="836"/>
                </a:lnTo>
                <a:lnTo>
                  <a:pt x="562" y="125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0" name="Freeform 2180"/>
          <p:cNvSpPr>
            <a:spLocks/>
          </p:cNvSpPr>
          <p:nvPr/>
        </p:nvSpPr>
        <p:spPr bwMode="auto">
          <a:xfrm>
            <a:off x="6400800" y="2630488"/>
            <a:ext cx="538163" cy="376237"/>
          </a:xfrm>
          <a:custGeom>
            <a:avLst/>
            <a:gdLst/>
            <a:ahLst/>
            <a:cxnLst>
              <a:cxn ang="0">
                <a:pos x="0" y="237"/>
              </a:cxn>
              <a:cxn ang="0">
                <a:pos x="158" y="0"/>
              </a:cxn>
              <a:cxn ang="0">
                <a:pos x="339" y="237"/>
              </a:cxn>
            </a:cxnLst>
            <a:rect l="0" t="0" r="r" b="b"/>
            <a:pathLst>
              <a:path w="339" h="237">
                <a:moveTo>
                  <a:pt x="0" y="237"/>
                </a:moveTo>
                <a:cubicBezTo>
                  <a:pt x="26" y="198"/>
                  <a:pt x="102" y="0"/>
                  <a:pt x="158" y="0"/>
                </a:cubicBezTo>
                <a:cubicBezTo>
                  <a:pt x="214" y="0"/>
                  <a:pt x="301" y="188"/>
                  <a:pt x="339" y="23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2" name="Line 2182"/>
          <p:cNvSpPr>
            <a:spLocks noChangeShapeType="1"/>
          </p:cNvSpPr>
          <p:nvPr/>
        </p:nvSpPr>
        <p:spPr bwMode="auto">
          <a:xfrm flipV="1">
            <a:off x="6948488" y="1052513"/>
            <a:ext cx="576262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5" name="Line 2185"/>
          <p:cNvSpPr>
            <a:spLocks noChangeShapeType="1"/>
          </p:cNvSpPr>
          <p:nvPr/>
        </p:nvSpPr>
        <p:spPr bwMode="auto">
          <a:xfrm>
            <a:off x="5508625" y="3860800"/>
            <a:ext cx="287338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6" name="Line 2186"/>
          <p:cNvSpPr>
            <a:spLocks noChangeShapeType="1"/>
          </p:cNvSpPr>
          <p:nvPr/>
        </p:nvSpPr>
        <p:spPr bwMode="auto">
          <a:xfrm flipV="1">
            <a:off x="6804025" y="3860800"/>
            <a:ext cx="28892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7" name="Freeform 2187"/>
          <p:cNvSpPr>
            <a:spLocks/>
          </p:cNvSpPr>
          <p:nvPr/>
        </p:nvSpPr>
        <p:spPr bwMode="auto">
          <a:xfrm>
            <a:off x="1187450" y="4365625"/>
            <a:ext cx="2736850" cy="1584325"/>
          </a:xfrm>
          <a:custGeom>
            <a:avLst/>
            <a:gdLst/>
            <a:ahLst/>
            <a:cxnLst>
              <a:cxn ang="0">
                <a:pos x="0" y="998"/>
              </a:cxn>
              <a:cxn ang="0">
                <a:pos x="635" y="680"/>
              </a:cxn>
              <a:cxn ang="0">
                <a:pos x="817" y="499"/>
              </a:cxn>
              <a:cxn ang="0">
                <a:pos x="998" y="317"/>
              </a:cxn>
              <a:cxn ang="0">
                <a:pos x="1724" y="0"/>
              </a:cxn>
            </a:cxnLst>
            <a:rect l="0" t="0" r="r" b="b"/>
            <a:pathLst>
              <a:path w="1724" h="998">
                <a:moveTo>
                  <a:pt x="0" y="998"/>
                </a:moveTo>
                <a:cubicBezTo>
                  <a:pt x="249" y="880"/>
                  <a:pt x="499" y="763"/>
                  <a:pt x="635" y="680"/>
                </a:cubicBezTo>
                <a:cubicBezTo>
                  <a:pt x="771" y="597"/>
                  <a:pt x="757" y="559"/>
                  <a:pt x="817" y="499"/>
                </a:cubicBezTo>
                <a:cubicBezTo>
                  <a:pt x="877" y="439"/>
                  <a:pt x="847" y="400"/>
                  <a:pt x="998" y="317"/>
                </a:cubicBezTo>
                <a:cubicBezTo>
                  <a:pt x="1149" y="234"/>
                  <a:pt x="1436" y="117"/>
                  <a:pt x="172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8" name="Freeform 2188"/>
          <p:cNvSpPr>
            <a:spLocks/>
          </p:cNvSpPr>
          <p:nvPr/>
        </p:nvSpPr>
        <p:spPr bwMode="auto">
          <a:xfrm>
            <a:off x="5795963" y="4432300"/>
            <a:ext cx="1008062" cy="796925"/>
          </a:xfrm>
          <a:custGeom>
            <a:avLst/>
            <a:gdLst/>
            <a:ahLst/>
            <a:cxnLst>
              <a:cxn ang="0">
                <a:pos x="0" y="502"/>
              </a:cxn>
              <a:cxn ang="0">
                <a:pos x="136" y="184"/>
              </a:cxn>
              <a:cxn ang="0">
                <a:pos x="318" y="3"/>
              </a:cxn>
              <a:cxn ang="0">
                <a:pos x="484" y="167"/>
              </a:cxn>
              <a:cxn ang="0">
                <a:pos x="635" y="502"/>
              </a:cxn>
            </a:cxnLst>
            <a:rect l="0" t="0" r="r" b="b"/>
            <a:pathLst>
              <a:path w="635" h="502">
                <a:moveTo>
                  <a:pt x="0" y="502"/>
                </a:moveTo>
                <a:cubicBezTo>
                  <a:pt x="41" y="384"/>
                  <a:pt x="83" y="267"/>
                  <a:pt x="136" y="184"/>
                </a:cubicBezTo>
                <a:cubicBezTo>
                  <a:pt x="189" y="101"/>
                  <a:pt x="260" y="6"/>
                  <a:pt x="318" y="3"/>
                </a:cubicBezTo>
                <a:cubicBezTo>
                  <a:pt x="376" y="0"/>
                  <a:pt x="431" y="84"/>
                  <a:pt x="484" y="167"/>
                </a:cubicBezTo>
                <a:cubicBezTo>
                  <a:pt x="537" y="250"/>
                  <a:pt x="604" y="432"/>
                  <a:pt x="635" y="50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29" name="Freeform 2189"/>
          <p:cNvSpPr>
            <a:spLocks/>
          </p:cNvSpPr>
          <p:nvPr/>
        </p:nvSpPr>
        <p:spPr bwMode="auto">
          <a:xfrm>
            <a:off x="1763713" y="765175"/>
            <a:ext cx="1512887" cy="1873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816"/>
              </a:cxn>
              <a:cxn ang="0">
                <a:pos x="499" y="1179"/>
              </a:cxn>
              <a:cxn ang="0">
                <a:pos x="791" y="820"/>
              </a:cxn>
              <a:cxn ang="0">
                <a:pos x="953" y="317"/>
              </a:cxn>
            </a:cxnLst>
            <a:rect l="0" t="0" r="r" b="b"/>
            <a:pathLst>
              <a:path w="953" h="1180">
                <a:moveTo>
                  <a:pt x="0" y="0"/>
                </a:moveTo>
                <a:cubicBezTo>
                  <a:pt x="49" y="310"/>
                  <a:pt x="98" y="620"/>
                  <a:pt x="181" y="816"/>
                </a:cubicBezTo>
                <a:cubicBezTo>
                  <a:pt x="264" y="1012"/>
                  <a:pt x="397" y="1178"/>
                  <a:pt x="499" y="1179"/>
                </a:cubicBezTo>
                <a:cubicBezTo>
                  <a:pt x="601" y="1180"/>
                  <a:pt x="715" y="964"/>
                  <a:pt x="791" y="820"/>
                </a:cubicBezTo>
                <a:cubicBezTo>
                  <a:pt x="867" y="676"/>
                  <a:pt x="919" y="422"/>
                  <a:pt x="953" y="31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561" name="AutoShape 345"/>
          <p:cNvSpPr>
            <a:spLocks noChangeArrowheads="1"/>
          </p:cNvSpPr>
          <p:nvPr/>
        </p:nvSpPr>
        <p:spPr bwMode="auto">
          <a:xfrm>
            <a:off x="971550" y="549275"/>
            <a:ext cx="2232025" cy="647700"/>
          </a:xfrm>
          <a:prstGeom prst="wedgeEllipseCallout">
            <a:avLst>
              <a:gd name="adj1" fmla="val -63370"/>
              <a:gd name="adj2" fmla="val 175000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9562" name="AutoShape 346"/>
          <p:cNvSpPr>
            <a:spLocks noChangeArrowheads="1"/>
          </p:cNvSpPr>
          <p:nvPr/>
        </p:nvSpPr>
        <p:spPr bwMode="auto">
          <a:xfrm>
            <a:off x="827088" y="6092825"/>
            <a:ext cx="2160587" cy="576263"/>
          </a:xfrm>
          <a:prstGeom prst="wedgeEllipseCallout">
            <a:avLst>
              <a:gd name="adj1" fmla="val -49778"/>
              <a:gd name="adj2" fmla="val -232921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9557" name="AutoShape 341"/>
          <p:cNvSpPr>
            <a:spLocks noChangeArrowheads="1"/>
          </p:cNvSpPr>
          <p:nvPr/>
        </p:nvSpPr>
        <p:spPr bwMode="auto">
          <a:xfrm>
            <a:off x="3492500" y="2133600"/>
            <a:ext cx="4681538" cy="1366838"/>
          </a:xfrm>
          <a:prstGeom prst="wedgeEllipseCallout">
            <a:avLst>
              <a:gd name="adj1" fmla="val 45218"/>
              <a:gd name="adj2" fmla="val 120847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Верно! </a:t>
            </a:r>
          </a:p>
          <a:p>
            <a:pPr algn="ctr"/>
            <a:r>
              <a:rPr lang="ru-RU" sz="2000" b="1">
                <a:solidFill>
                  <a:srgbClr val="FF0000"/>
                </a:solidFill>
              </a:rPr>
              <a:t>График симметричен относительно оси Оу</a:t>
            </a:r>
          </a:p>
        </p:txBody>
      </p:sp>
      <p:sp>
        <p:nvSpPr>
          <p:cNvPr id="9563" name="AutoShape 347"/>
          <p:cNvSpPr>
            <a:spLocks noChangeArrowheads="1"/>
          </p:cNvSpPr>
          <p:nvPr/>
        </p:nvSpPr>
        <p:spPr bwMode="auto">
          <a:xfrm>
            <a:off x="6011863" y="404813"/>
            <a:ext cx="2160587" cy="576262"/>
          </a:xfrm>
          <a:prstGeom prst="wedgeEllipseCallout">
            <a:avLst>
              <a:gd name="adj1" fmla="val 35009"/>
              <a:gd name="adj2" fmla="val 208403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12430" name="Line 2190"/>
          <p:cNvSpPr>
            <a:spLocks noChangeShapeType="1"/>
          </p:cNvSpPr>
          <p:nvPr/>
        </p:nvSpPr>
        <p:spPr bwMode="auto">
          <a:xfrm>
            <a:off x="6300788" y="3644900"/>
            <a:ext cx="0" cy="2305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" name="Group 2237"/>
          <p:cNvGrpSpPr>
            <a:grpSpLocks/>
          </p:cNvGrpSpPr>
          <p:nvPr/>
        </p:nvGrpSpPr>
        <p:grpSpPr bwMode="auto">
          <a:xfrm>
            <a:off x="1187450" y="3429000"/>
            <a:ext cx="2663825" cy="2519363"/>
            <a:chOff x="748" y="2160"/>
            <a:chExt cx="1678" cy="1587"/>
          </a:xfrm>
        </p:grpSpPr>
        <p:grpSp>
          <p:nvGrpSpPr>
            <p:cNvPr id="9" name="Group 2214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2431" name="Line 2191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2" name="Line 2192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3" name="Line 2193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4" name="Line 2194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5" name="Line 2195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6" name="Line 2196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7" name="Line 2197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8" name="Line 2198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39" name="Line 2199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0" name="Line 2200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1" name="Line 2201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2" name="Line 2202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3" name="Line 2203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4" name="Line 2204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5" name="Line 2205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6" name="Line 2206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7" name="Line 2207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8" name="Line 2208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49" name="Line 2209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50" name="Line 2210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51" name="Line 2211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452" name="Line 2212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53" name="Line 2213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5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5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5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5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58"/>
                  </p:tgtEl>
                </p:cond>
              </p:nextCondLst>
            </p:seq>
          </p:childTnLst>
        </p:cTn>
      </p:par>
    </p:tnLst>
    <p:bldLst>
      <p:bldP spid="9561" grpId="0" animBg="1"/>
      <p:bldP spid="9561" grpId="1" animBg="1"/>
      <p:bldP spid="9562" grpId="0" animBg="1"/>
      <p:bldP spid="9562" grpId="1" animBg="1"/>
      <p:bldP spid="9557" grpId="0" animBg="1"/>
      <p:bldP spid="9563" grpId="0" animBg="1"/>
      <p:bldP spid="9563" grpId="1" animBg="1"/>
      <p:bldP spid="124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1"/>
          <p:cNvGrpSpPr>
            <a:grpSpLocks/>
          </p:cNvGrpSpPr>
          <p:nvPr/>
        </p:nvGrpSpPr>
        <p:grpSpPr bwMode="auto">
          <a:xfrm>
            <a:off x="5003800" y="3789363"/>
            <a:ext cx="2663825" cy="2519362"/>
            <a:chOff x="748" y="2160"/>
            <a:chExt cx="1678" cy="1587"/>
          </a:xfrm>
        </p:grpSpPr>
        <p:grpSp>
          <p:nvGrpSpPr>
            <p:cNvPr id="3" name="Group 562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4899" name="Line 563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0" name="Line 564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1" name="Line 565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2" name="Line 566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3" name="Line 567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4" name="Line 568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5" name="Line 569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6" name="Line 570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7" name="Line 571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8" name="Line 572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09" name="Line 573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0" name="Line 574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1" name="Line 575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2" name="Line 576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3" name="Line 577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4" name="Line 578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5" name="Line 579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6" name="Line 580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7" name="Line 581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8" name="Line 582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919" name="Line 583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920" name="Line 584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921" name="Line 585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536"/>
          <p:cNvGrpSpPr>
            <a:grpSpLocks/>
          </p:cNvGrpSpPr>
          <p:nvPr/>
        </p:nvGrpSpPr>
        <p:grpSpPr bwMode="auto">
          <a:xfrm>
            <a:off x="5003800" y="620713"/>
            <a:ext cx="2663825" cy="2519362"/>
            <a:chOff x="748" y="2160"/>
            <a:chExt cx="1678" cy="1587"/>
          </a:xfrm>
        </p:grpSpPr>
        <p:grpSp>
          <p:nvGrpSpPr>
            <p:cNvPr id="5" name="Group 537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4874" name="Line 538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75" name="Line 539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76" name="Line 54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77" name="Line 541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78" name="Line 542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79" name="Line 543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0" name="Line 544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1" name="Line 545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2" name="Line 546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3" name="Line 547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4" name="Line 548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5" name="Line 549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6" name="Line 550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7" name="Line 551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8" name="Line 552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89" name="Line 553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90" name="Line 554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91" name="Line 555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92" name="Line 556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93" name="Line 557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94" name="Line 558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895" name="Line 559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96" name="Line 560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511"/>
          <p:cNvGrpSpPr>
            <a:grpSpLocks/>
          </p:cNvGrpSpPr>
          <p:nvPr/>
        </p:nvGrpSpPr>
        <p:grpSpPr bwMode="auto">
          <a:xfrm>
            <a:off x="1187450" y="3716338"/>
            <a:ext cx="2663825" cy="2519362"/>
            <a:chOff x="748" y="2160"/>
            <a:chExt cx="1678" cy="1587"/>
          </a:xfrm>
        </p:grpSpPr>
        <p:grpSp>
          <p:nvGrpSpPr>
            <p:cNvPr id="7" name="Group 512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4849" name="Line 513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0" name="Line 514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1" name="Line 515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2" name="Line 516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3" name="Line 517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4" name="Line 518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5" name="Line 519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6" name="Line 520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7" name="Line 521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8" name="Line 522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59" name="Line 523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0" name="Line 524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1" name="Line 525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2" name="Line 526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3" name="Line 527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4" name="Line 528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5" name="Line 529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6" name="Line 530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7" name="Line 531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8" name="Line 532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69" name="Line 533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870" name="Line 534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71" name="Line 535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486"/>
          <p:cNvGrpSpPr>
            <a:grpSpLocks/>
          </p:cNvGrpSpPr>
          <p:nvPr/>
        </p:nvGrpSpPr>
        <p:grpSpPr bwMode="auto">
          <a:xfrm>
            <a:off x="1258888" y="620713"/>
            <a:ext cx="2663825" cy="2519362"/>
            <a:chOff x="748" y="2160"/>
            <a:chExt cx="1678" cy="1587"/>
          </a:xfrm>
        </p:grpSpPr>
        <p:grpSp>
          <p:nvGrpSpPr>
            <p:cNvPr id="9" name="Group 487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14824" name="Line 488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25" name="Line 489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26" name="Line 49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27" name="Line 491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28" name="Line 492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29" name="Line 493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0" name="Line 494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1" name="Line 495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2" name="Line 496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3" name="Line 497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4" name="Line 498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5" name="Line 499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6" name="Line 500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7" name="Line 501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8" name="Line 502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39" name="Line 503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40" name="Line 504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41" name="Line 505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42" name="Line 506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43" name="Line 507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44" name="Line 508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845" name="Line 509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846" name="Line 510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424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Укажите график нечетной функции.</a:t>
            </a:r>
          </a:p>
        </p:txBody>
      </p:sp>
      <p:sp>
        <p:nvSpPr>
          <p:cNvPr id="1433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773238"/>
            <a:ext cx="360362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sp>
        <p:nvSpPr>
          <p:cNvPr id="1434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72450" y="4941888"/>
            <a:ext cx="360363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4</a:t>
            </a:r>
          </a:p>
        </p:txBody>
      </p:sp>
      <p:sp>
        <p:nvSpPr>
          <p:cNvPr id="14341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4868863"/>
            <a:ext cx="360363" cy="503237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434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2060575"/>
            <a:ext cx="360362" cy="50323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14343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79388" y="188913"/>
            <a:ext cx="504825" cy="5032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092825"/>
            <a:ext cx="576263" cy="576263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808" name="Line 472"/>
          <p:cNvSpPr>
            <a:spLocks noChangeShapeType="1"/>
          </p:cNvSpPr>
          <p:nvPr/>
        </p:nvSpPr>
        <p:spPr bwMode="auto">
          <a:xfrm>
            <a:off x="5508625" y="3860800"/>
            <a:ext cx="287338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09" name="Line 473"/>
          <p:cNvSpPr>
            <a:spLocks noChangeShapeType="1"/>
          </p:cNvSpPr>
          <p:nvPr/>
        </p:nvSpPr>
        <p:spPr bwMode="auto">
          <a:xfrm flipV="1">
            <a:off x="6804025" y="3860800"/>
            <a:ext cx="28892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11" name="Freeform 475"/>
          <p:cNvSpPr>
            <a:spLocks/>
          </p:cNvSpPr>
          <p:nvPr/>
        </p:nvSpPr>
        <p:spPr bwMode="auto">
          <a:xfrm>
            <a:off x="5795963" y="4432300"/>
            <a:ext cx="1008062" cy="796925"/>
          </a:xfrm>
          <a:custGeom>
            <a:avLst/>
            <a:gdLst/>
            <a:ahLst/>
            <a:cxnLst>
              <a:cxn ang="0">
                <a:pos x="0" y="502"/>
              </a:cxn>
              <a:cxn ang="0">
                <a:pos x="136" y="184"/>
              </a:cxn>
              <a:cxn ang="0">
                <a:pos x="318" y="3"/>
              </a:cxn>
              <a:cxn ang="0">
                <a:pos x="484" y="167"/>
              </a:cxn>
              <a:cxn ang="0">
                <a:pos x="635" y="502"/>
              </a:cxn>
            </a:cxnLst>
            <a:rect l="0" t="0" r="r" b="b"/>
            <a:pathLst>
              <a:path w="635" h="502">
                <a:moveTo>
                  <a:pt x="0" y="502"/>
                </a:moveTo>
                <a:cubicBezTo>
                  <a:pt x="41" y="384"/>
                  <a:pt x="83" y="267"/>
                  <a:pt x="136" y="184"/>
                </a:cubicBezTo>
                <a:cubicBezTo>
                  <a:pt x="189" y="101"/>
                  <a:pt x="260" y="6"/>
                  <a:pt x="318" y="3"/>
                </a:cubicBezTo>
                <a:cubicBezTo>
                  <a:pt x="376" y="0"/>
                  <a:pt x="431" y="84"/>
                  <a:pt x="484" y="167"/>
                </a:cubicBezTo>
                <a:cubicBezTo>
                  <a:pt x="537" y="250"/>
                  <a:pt x="604" y="432"/>
                  <a:pt x="635" y="50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12" name="Freeform 476"/>
          <p:cNvSpPr>
            <a:spLocks/>
          </p:cNvSpPr>
          <p:nvPr/>
        </p:nvSpPr>
        <p:spPr bwMode="auto">
          <a:xfrm>
            <a:off x="1763713" y="765175"/>
            <a:ext cx="1512887" cy="1873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816"/>
              </a:cxn>
              <a:cxn ang="0">
                <a:pos x="499" y="1179"/>
              </a:cxn>
              <a:cxn ang="0">
                <a:pos x="791" y="820"/>
              </a:cxn>
              <a:cxn ang="0">
                <a:pos x="953" y="317"/>
              </a:cxn>
            </a:cxnLst>
            <a:rect l="0" t="0" r="r" b="b"/>
            <a:pathLst>
              <a:path w="953" h="1180">
                <a:moveTo>
                  <a:pt x="0" y="0"/>
                </a:moveTo>
                <a:cubicBezTo>
                  <a:pt x="49" y="310"/>
                  <a:pt x="98" y="620"/>
                  <a:pt x="181" y="816"/>
                </a:cubicBezTo>
                <a:cubicBezTo>
                  <a:pt x="264" y="1012"/>
                  <a:pt x="397" y="1178"/>
                  <a:pt x="499" y="1179"/>
                </a:cubicBezTo>
                <a:cubicBezTo>
                  <a:pt x="601" y="1180"/>
                  <a:pt x="715" y="964"/>
                  <a:pt x="791" y="820"/>
                </a:cubicBezTo>
                <a:cubicBezTo>
                  <a:pt x="867" y="676"/>
                  <a:pt x="919" y="422"/>
                  <a:pt x="953" y="31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13" name="AutoShape 477"/>
          <p:cNvSpPr>
            <a:spLocks noChangeArrowheads="1"/>
          </p:cNvSpPr>
          <p:nvPr/>
        </p:nvSpPr>
        <p:spPr bwMode="auto">
          <a:xfrm>
            <a:off x="971550" y="549275"/>
            <a:ext cx="2232025" cy="647700"/>
          </a:xfrm>
          <a:prstGeom prst="wedgeEllipseCallout">
            <a:avLst>
              <a:gd name="adj1" fmla="val -63370"/>
              <a:gd name="adj2" fmla="val 175000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14814" name="AutoShape 478"/>
          <p:cNvSpPr>
            <a:spLocks noChangeArrowheads="1"/>
          </p:cNvSpPr>
          <p:nvPr/>
        </p:nvSpPr>
        <p:spPr bwMode="auto">
          <a:xfrm>
            <a:off x="34925" y="6021388"/>
            <a:ext cx="4032250" cy="504825"/>
          </a:xfrm>
          <a:prstGeom prst="wedgeEllipseCallout">
            <a:avLst>
              <a:gd name="adj1" fmla="val -32009"/>
              <a:gd name="adj2" fmla="val -244653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Это четная функция!</a:t>
            </a:r>
          </a:p>
        </p:txBody>
      </p:sp>
      <p:sp>
        <p:nvSpPr>
          <p:cNvPr id="14816" name="AutoShape 480"/>
          <p:cNvSpPr>
            <a:spLocks noChangeArrowheads="1"/>
          </p:cNvSpPr>
          <p:nvPr/>
        </p:nvSpPr>
        <p:spPr bwMode="auto">
          <a:xfrm>
            <a:off x="5003800" y="5949950"/>
            <a:ext cx="2160588" cy="576263"/>
          </a:xfrm>
          <a:prstGeom prst="wedgeEllipseCallout">
            <a:avLst>
              <a:gd name="adj1" fmla="val 94671"/>
              <a:gd name="adj2" fmla="val -157162"/>
            </a:avLst>
          </a:prstGeom>
          <a:gradFill rotWithShape="1">
            <a:gsLst>
              <a:gs pos="0">
                <a:srgbClr val="00FFCC"/>
              </a:gs>
              <a:gs pos="50000">
                <a:srgbClr val="FFFFFF"/>
              </a:gs>
              <a:gs pos="100000">
                <a:srgbClr val="00FFCC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2000" b="1"/>
              <a:t>ПОДУМАЙ!</a:t>
            </a:r>
          </a:p>
        </p:txBody>
      </p:sp>
      <p:sp>
        <p:nvSpPr>
          <p:cNvPr id="14815" name="AutoShape 479"/>
          <p:cNvSpPr>
            <a:spLocks noChangeArrowheads="1"/>
          </p:cNvSpPr>
          <p:nvPr/>
        </p:nvSpPr>
        <p:spPr bwMode="auto">
          <a:xfrm>
            <a:off x="4787900" y="260350"/>
            <a:ext cx="3527425" cy="1008063"/>
          </a:xfrm>
          <a:prstGeom prst="wedgeEllipseCallout">
            <a:avLst>
              <a:gd name="adj1" fmla="val 42708"/>
              <a:gd name="adj2" fmla="val 153620"/>
            </a:avLst>
          </a:prstGeom>
          <a:gradFill rotWithShape="1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 sz="1600" b="1">
                <a:solidFill>
                  <a:srgbClr val="FF0000"/>
                </a:solidFill>
              </a:rPr>
              <a:t>Верно! </a:t>
            </a:r>
          </a:p>
          <a:p>
            <a:pPr algn="ctr"/>
            <a:r>
              <a:rPr lang="ru-RU" sz="1600" b="1">
                <a:solidFill>
                  <a:srgbClr val="FF0000"/>
                </a:solidFill>
              </a:rPr>
              <a:t>График симметричен относительно точки О</a:t>
            </a:r>
          </a:p>
        </p:txBody>
      </p:sp>
      <p:sp>
        <p:nvSpPr>
          <p:cNvPr id="14818" name="Freeform 482"/>
          <p:cNvSpPr>
            <a:spLocks/>
          </p:cNvSpPr>
          <p:nvPr/>
        </p:nvSpPr>
        <p:spPr bwMode="auto">
          <a:xfrm>
            <a:off x="5257800" y="1536700"/>
            <a:ext cx="2082800" cy="160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9" y="13"/>
              </a:cxn>
              <a:cxn ang="0">
                <a:pos x="657" y="512"/>
              </a:cxn>
              <a:cxn ang="0">
                <a:pos x="974" y="1011"/>
              </a:cxn>
              <a:cxn ang="0">
                <a:pos x="1312" y="1000"/>
              </a:cxn>
            </a:cxnLst>
            <a:rect l="0" t="0" r="r" b="b"/>
            <a:pathLst>
              <a:path w="1312" h="1011">
                <a:moveTo>
                  <a:pt x="0" y="0"/>
                </a:moveTo>
                <a:lnTo>
                  <a:pt x="339" y="13"/>
                </a:lnTo>
                <a:lnTo>
                  <a:pt x="657" y="512"/>
                </a:lnTo>
                <a:lnTo>
                  <a:pt x="974" y="1011"/>
                </a:lnTo>
                <a:lnTo>
                  <a:pt x="1312" y="100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819" name="Oval 483"/>
          <p:cNvSpPr>
            <a:spLocks noChangeArrowheads="1"/>
          </p:cNvSpPr>
          <p:nvPr/>
        </p:nvSpPr>
        <p:spPr bwMode="auto">
          <a:xfrm>
            <a:off x="6227763" y="227647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821" name="Freeform 485"/>
          <p:cNvSpPr>
            <a:spLocks/>
          </p:cNvSpPr>
          <p:nvPr/>
        </p:nvSpPr>
        <p:spPr bwMode="auto">
          <a:xfrm>
            <a:off x="1204913" y="4322763"/>
            <a:ext cx="2549525" cy="1163637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323" y="698"/>
              </a:cxn>
              <a:cxn ang="0">
                <a:pos x="624" y="208"/>
              </a:cxn>
              <a:cxn ang="0">
                <a:pos x="803" y="9"/>
              </a:cxn>
              <a:cxn ang="0">
                <a:pos x="987" y="208"/>
              </a:cxn>
              <a:cxn ang="0">
                <a:pos x="1301" y="698"/>
              </a:cxn>
              <a:cxn ang="0">
                <a:pos x="1606" y="0"/>
              </a:cxn>
            </a:cxnLst>
            <a:rect l="0" t="0" r="r" b="b"/>
            <a:pathLst>
              <a:path w="1606" h="733">
                <a:moveTo>
                  <a:pt x="0" y="35"/>
                </a:moveTo>
                <a:cubicBezTo>
                  <a:pt x="54" y="145"/>
                  <a:pt x="219" y="669"/>
                  <a:pt x="323" y="698"/>
                </a:cubicBezTo>
                <a:cubicBezTo>
                  <a:pt x="427" y="727"/>
                  <a:pt x="544" y="323"/>
                  <a:pt x="624" y="208"/>
                </a:cubicBezTo>
                <a:cubicBezTo>
                  <a:pt x="704" y="93"/>
                  <a:pt x="743" y="9"/>
                  <a:pt x="803" y="9"/>
                </a:cubicBezTo>
                <a:cubicBezTo>
                  <a:pt x="863" y="9"/>
                  <a:pt x="904" y="93"/>
                  <a:pt x="987" y="208"/>
                </a:cubicBezTo>
                <a:cubicBezTo>
                  <a:pt x="1070" y="323"/>
                  <a:pt x="1198" y="733"/>
                  <a:pt x="1301" y="698"/>
                </a:cubicBezTo>
                <a:cubicBezTo>
                  <a:pt x="1404" y="663"/>
                  <a:pt x="1543" y="145"/>
                  <a:pt x="1606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</p:childTnLst>
        </p:cTn>
      </p:par>
    </p:tnLst>
    <p:bldLst>
      <p:bldP spid="14813" grpId="0" animBg="1"/>
      <p:bldP spid="14813" grpId="1" animBg="1"/>
      <p:bldP spid="14814" grpId="0" animBg="1"/>
      <p:bldP spid="14814" grpId="1" animBg="1"/>
      <p:bldP spid="14816" grpId="0" animBg="1"/>
      <p:bldP spid="14816" grpId="1" animBg="1"/>
      <p:bldP spid="14815" grpId="0" animBg="1"/>
      <p:bldP spid="148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Text Box 2"/>
          <p:cNvSpPr txBox="1">
            <a:spLocks noChangeArrowheads="1"/>
          </p:cNvSpPr>
          <p:nvPr/>
        </p:nvSpPr>
        <p:spPr bwMode="auto">
          <a:xfrm>
            <a:off x="3895725" y="-303213"/>
            <a:ext cx="542925" cy="100647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/>
              <a:t>y</a:t>
            </a:r>
            <a:endParaRPr lang="ru-RU" sz="6000" b="1"/>
          </a:p>
        </p:txBody>
      </p:sp>
      <p:sp>
        <p:nvSpPr>
          <p:cNvPr id="337923" name="Line 3"/>
          <p:cNvSpPr>
            <a:spLocks noChangeShapeType="1"/>
          </p:cNvSpPr>
          <p:nvPr/>
        </p:nvSpPr>
        <p:spPr bwMode="auto">
          <a:xfrm>
            <a:off x="-30163" y="3397250"/>
            <a:ext cx="9144001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24" name="Line 4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/>
              <a:t>x</a:t>
            </a:r>
            <a:endParaRPr lang="ru-RU" sz="6000" b="1"/>
          </a:p>
        </p:txBody>
      </p:sp>
      <p:sp>
        <p:nvSpPr>
          <p:cNvPr id="337926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27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28" name="Line 8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29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0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1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2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3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4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5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6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7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8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39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0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1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2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3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4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5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6" name="Line 26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7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8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49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0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1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2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3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4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5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6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7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8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59" name="Line 39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0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1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2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3" name="Line 43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4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5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6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7" name="Line 47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8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69" name="Line 49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70" name="Line 50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71" name="Text Box 51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/>
              <a:t> </a:t>
            </a:r>
            <a:endParaRPr lang="ru-RU" sz="4800" b="1"/>
          </a:p>
        </p:txBody>
      </p:sp>
      <p:graphicFrame>
        <p:nvGraphicFramePr>
          <p:cNvPr id="337972" name="Object 52"/>
          <p:cNvGraphicFramePr>
            <a:graphicFrameLocks noChangeAspect="1"/>
          </p:cNvGraphicFramePr>
          <p:nvPr/>
        </p:nvGraphicFramePr>
        <p:xfrm>
          <a:off x="3044825" y="3335338"/>
          <a:ext cx="628650" cy="1462087"/>
        </p:xfrm>
        <a:graphic>
          <a:graphicData uri="http://schemas.openxmlformats.org/presentationml/2006/ole">
            <p:oleObj spid="_x0000_s32770" name="Формула" r:id="rId3" imgW="279360" imgH="393480" progId="Equation.3">
              <p:embed/>
            </p:oleObj>
          </a:graphicData>
        </a:graphic>
      </p:graphicFrame>
      <p:pic>
        <p:nvPicPr>
          <p:cNvPr id="337973" name="Picture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02263" y="3308350"/>
            <a:ext cx="466725" cy="12922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337974" name="Object 54"/>
          <p:cNvGraphicFramePr>
            <a:graphicFrameLocks noChangeAspect="1"/>
          </p:cNvGraphicFramePr>
          <p:nvPr/>
        </p:nvGraphicFramePr>
        <p:xfrm>
          <a:off x="1984375" y="3508375"/>
          <a:ext cx="617538" cy="552450"/>
        </p:xfrm>
        <a:graphic>
          <a:graphicData uri="http://schemas.openxmlformats.org/presentationml/2006/ole">
            <p:oleObj spid="_x0000_s32771" name="Формула" r:id="rId5" imgW="253800" imgH="139680" progId="Equation.3">
              <p:embed/>
            </p:oleObj>
          </a:graphicData>
        </a:graphic>
      </p:graphicFrame>
      <p:graphicFrame>
        <p:nvGraphicFramePr>
          <p:cNvPr id="337975" name="Object 55"/>
          <p:cNvGraphicFramePr>
            <a:graphicFrameLocks noChangeAspect="1"/>
          </p:cNvGraphicFramePr>
          <p:nvPr/>
        </p:nvGraphicFramePr>
        <p:xfrm>
          <a:off x="6465888" y="3521075"/>
          <a:ext cx="490537" cy="490538"/>
        </p:xfrm>
        <a:graphic>
          <a:graphicData uri="http://schemas.openxmlformats.org/presentationml/2006/ole">
            <p:oleObj spid="_x0000_s32772" name="Формула" r:id="rId6" imgW="139680" imgH="139680" progId="Equation.3">
              <p:embed/>
            </p:oleObj>
          </a:graphicData>
        </a:graphic>
      </p:graphicFrame>
      <p:sp>
        <p:nvSpPr>
          <p:cNvPr id="337976" name="Line 56"/>
          <p:cNvSpPr>
            <a:spLocks noChangeShapeType="1"/>
          </p:cNvSpPr>
          <p:nvPr/>
        </p:nvSpPr>
        <p:spPr bwMode="auto">
          <a:xfrm>
            <a:off x="6705600" y="3322638"/>
            <a:ext cx="15875" cy="21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77" name="Line 57"/>
          <p:cNvSpPr>
            <a:spLocks noChangeShapeType="1"/>
          </p:cNvSpPr>
          <p:nvPr/>
        </p:nvSpPr>
        <p:spPr bwMode="auto">
          <a:xfrm>
            <a:off x="7788275" y="3322638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78" name="Line 58"/>
          <p:cNvSpPr>
            <a:spLocks noChangeShapeType="1"/>
          </p:cNvSpPr>
          <p:nvPr/>
        </p:nvSpPr>
        <p:spPr bwMode="auto">
          <a:xfrm>
            <a:off x="3459163" y="3246438"/>
            <a:ext cx="0" cy="31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79" name="Line 59"/>
          <p:cNvSpPr>
            <a:spLocks noChangeShapeType="1"/>
          </p:cNvSpPr>
          <p:nvPr/>
        </p:nvSpPr>
        <p:spPr bwMode="auto">
          <a:xfrm>
            <a:off x="2378075" y="3276600"/>
            <a:ext cx="14288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80" name="Line 60"/>
          <p:cNvSpPr>
            <a:spLocks noChangeShapeType="1"/>
          </p:cNvSpPr>
          <p:nvPr/>
        </p:nvSpPr>
        <p:spPr bwMode="auto">
          <a:xfrm>
            <a:off x="5638800" y="3246438"/>
            <a:ext cx="15875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81" name="Line 61"/>
          <p:cNvSpPr>
            <a:spLocks noChangeShapeType="1"/>
          </p:cNvSpPr>
          <p:nvPr/>
        </p:nvSpPr>
        <p:spPr bwMode="auto">
          <a:xfrm>
            <a:off x="1279525" y="324643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82" name="Line 62"/>
          <p:cNvSpPr>
            <a:spLocks noChangeShapeType="1"/>
          </p:cNvSpPr>
          <p:nvPr/>
        </p:nvSpPr>
        <p:spPr bwMode="auto">
          <a:xfrm>
            <a:off x="228600" y="3260725"/>
            <a:ext cx="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83" name="Line 63"/>
          <p:cNvSpPr>
            <a:spLocks noChangeShapeType="1"/>
          </p:cNvSpPr>
          <p:nvPr/>
        </p:nvSpPr>
        <p:spPr bwMode="auto">
          <a:xfrm>
            <a:off x="8809038" y="3322638"/>
            <a:ext cx="14287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37984" name="Object 64"/>
          <p:cNvGraphicFramePr>
            <a:graphicFrameLocks noChangeAspect="1"/>
          </p:cNvGraphicFramePr>
          <p:nvPr/>
        </p:nvGraphicFramePr>
        <p:xfrm>
          <a:off x="7497763" y="3430588"/>
          <a:ext cx="744537" cy="1216025"/>
        </p:xfrm>
        <a:graphic>
          <a:graphicData uri="http://schemas.openxmlformats.org/presentationml/2006/ole">
            <p:oleObj spid="_x0000_s32773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337985" name="Object 65"/>
          <p:cNvGraphicFramePr>
            <a:graphicFrameLocks noChangeAspect="1"/>
          </p:cNvGraphicFramePr>
          <p:nvPr/>
        </p:nvGraphicFramePr>
        <p:xfrm>
          <a:off x="796925" y="3394075"/>
          <a:ext cx="873125" cy="1430338"/>
        </p:xfrm>
        <a:graphic>
          <a:graphicData uri="http://schemas.openxmlformats.org/presentationml/2006/ole">
            <p:oleObj spid="_x0000_s32774" name="Формула" r:id="rId8" imgW="342720" imgH="393480" progId="Equation.3">
              <p:embed/>
            </p:oleObj>
          </a:graphicData>
        </a:graphic>
      </p:graphicFrame>
      <p:graphicFrame>
        <p:nvGraphicFramePr>
          <p:cNvPr id="337986" name="Object 66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p:oleObj spid="_x0000_s32775" name="Формула" r:id="rId9" imgW="114120" imgH="215640" progId="Equation.3">
              <p:embed/>
            </p:oleObj>
          </a:graphicData>
        </a:graphic>
      </p:graphicFrame>
      <p:pic>
        <p:nvPicPr>
          <p:cNvPr id="337987" name="Picture 6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13763" y="3462338"/>
            <a:ext cx="630237" cy="574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337988" name="Object 68"/>
          <p:cNvGraphicFramePr>
            <a:graphicFrameLocks noChangeAspect="1"/>
          </p:cNvGraphicFramePr>
          <p:nvPr/>
        </p:nvGraphicFramePr>
        <p:xfrm>
          <a:off x="-219075" y="3540125"/>
          <a:ext cx="866775" cy="619125"/>
        </p:xfrm>
        <a:graphic>
          <a:graphicData uri="http://schemas.openxmlformats.org/presentationml/2006/ole">
            <p:oleObj spid="_x0000_s32776" name="Формула" r:id="rId11" imgW="330120" imgH="177480" progId="Equation.3">
              <p:embed/>
            </p:oleObj>
          </a:graphicData>
        </a:graphic>
      </p:graphicFrame>
      <p:sp>
        <p:nvSpPr>
          <p:cNvPr id="337989" name="Text Box 69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/>
              <a:t>1</a:t>
            </a:r>
          </a:p>
        </p:txBody>
      </p:sp>
      <p:sp>
        <p:nvSpPr>
          <p:cNvPr id="337990" name="Text Box 70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/>
              <a:t>-1</a:t>
            </a:r>
          </a:p>
        </p:txBody>
      </p:sp>
      <p:sp>
        <p:nvSpPr>
          <p:cNvPr id="337991" name="Line 71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98" name="Line 78"/>
          <p:cNvSpPr>
            <a:spLocks noChangeShapeType="1"/>
          </p:cNvSpPr>
          <p:nvPr/>
        </p:nvSpPr>
        <p:spPr bwMode="auto">
          <a:xfrm flipH="1">
            <a:off x="9540875" y="3368675"/>
            <a:ext cx="14288" cy="2428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7999" name="Line 79"/>
          <p:cNvSpPr>
            <a:spLocks noChangeShapeType="1"/>
          </p:cNvSpPr>
          <p:nvPr/>
        </p:nvSpPr>
        <p:spPr bwMode="auto">
          <a:xfrm>
            <a:off x="9921875" y="33369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0" name="Line 80"/>
          <p:cNvSpPr>
            <a:spLocks noChangeShapeType="1"/>
          </p:cNvSpPr>
          <p:nvPr/>
        </p:nvSpPr>
        <p:spPr bwMode="auto">
          <a:xfrm>
            <a:off x="10287000" y="33226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1" name="Line 81"/>
          <p:cNvSpPr>
            <a:spLocks noChangeShapeType="1"/>
          </p:cNvSpPr>
          <p:nvPr/>
        </p:nvSpPr>
        <p:spPr bwMode="auto">
          <a:xfrm>
            <a:off x="10652125" y="3352800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2" name="Line 82"/>
          <p:cNvSpPr>
            <a:spLocks noChangeShapeType="1"/>
          </p:cNvSpPr>
          <p:nvPr/>
        </p:nvSpPr>
        <p:spPr bwMode="auto">
          <a:xfrm>
            <a:off x="11033125" y="3336925"/>
            <a:ext cx="15875" cy="2746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3" name="Line 83"/>
          <p:cNvSpPr>
            <a:spLocks noChangeShapeType="1"/>
          </p:cNvSpPr>
          <p:nvPr/>
        </p:nvSpPr>
        <p:spPr bwMode="auto">
          <a:xfrm>
            <a:off x="11399838" y="3322638"/>
            <a:ext cx="30162" cy="2746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4" name="Line 84"/>
          <p:cNvSpPr>
            <a:spLocks noChangeShapeType="1"/>
          </p:cNvSpPr>
          <p:nvPr/>
        </p:nvSpPr>
        <p:spPr bwMode="auto">
          <a:xfrm>
            <a:off x="11734800" y="3306763"/>
            <a:ext cx="30163" cy="2587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5" name="Line 85"/>
          <p:cNvSpPr>
            <a:spLocks noChangeShapeType="1"/>
          </p:cNvSpPr>
          <p:nvPr/>
        </p:nvSpPr>
        <p:spPr bwMode="auto">
          <a:xfrm>
            <a:off x="12115800" y="3306763"/>
            <a:ext cx="30163" cy="2746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6" name="Line 86"/>
          <p:cNvSpPr>
            <a:spLocks noChangeShapeType="1"/>
          </p:cNvSpPr>
          <p:nvPr/>
        </p:nvSpPr>
        <p:spPr bwMode="auto">
          <a:xfrm>
            <a:off x="0" y="32924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7" name="Line 87"/>
          <p:cNvSpPr>
            <a:spLocks noChangeShapeType="1"/>
          </p:cNvSpPr>
          <p:nvPr/>
        </p:nvSpPr>
        <p:spPr bwMode="auto">
          <a:xfrm flipH="1" flipV="1">
            <a:off x="-2682875" y="3413125"/>
            <a:ext cx="2682875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8" name="Line 88"/>
          <p:cNvSpPr>
            <a:spLocks noChangeShapeType="1"/>
          </p:cNvSpPr>
          <p:nvPr/>
        </p:nvSpPr>
        <p:spPr bwMode="auto">
          <a:xfrm flipH="1">
            <a:off x="-304800" y="3289300"/>
            <a:ext cx="25400" cy="2413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09" name="Line 89"/>
          <p:cNvSpPr>
            <a:spLocks noChangeShapeType="1"/>
          </p:cNvSpPr>
          <p:nvPr/>
        </p:nvSpPr>
        <p:spPr bwMode="auto">
          <a:xfrm>
            <a:off x="-609600" y="3289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0" name="Line 90"/>
          <p:cNvSpPr>
            <a:spLocks noChangeShapeType="1"/>
          </p:cNvSpPr>
          <p:nvPr/>
        </p:nvSpPr>
        <p:spPr bwMode="auto">
          <a:xfrm>
            <a:off x="-901700" y="33020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1" name="Line 91"/>
          <p:cNvSpPr>
            <a:spLocks noChangeShapeType="1"/>
          </p:cNvSpPr>
          <p:nvPr/>
        </p:nvSpPr>
        <p:spPr bwMode="auto">
          <a:xfrm>
            <a:off x="-1168400" y="32893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2" name="Line 92"/>
          <p:cNvSpPr>
            <a:spLocks noChangeShapeType="1"/>
          </p:cNvSpPr>
          <p:nvPr/>
        </p:nvSpPr>
        <p:spPr bwMode="auto">
          <a:xfrm flipH="1">
            <a:off x="-1473200" y="3276600"/>
            <a:ext cx="12700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3" name="Line 93"/>
          <p:cNvSpPr>
            <a:spLocks noChangeShapeType="1"/>
          </p:cNvSpPr>
          <p:nvPr/>
        </p:nvSpPr>
        <p:spPr bwMode="auto">
          <a:xfrm>
            <a:off x="-1752600" y="3302000"/>
            <a:ext cx="12700" cy="139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4" name="Line 94"/>
          <p:cNvSpPr>
            <a:spLocks noChangeShapeType="1"/>
          </p:cNvSpPr>
          <p:nvPr/>
        </p:nvSpPr>
        <p:spPr bwMode="auto">
          <a:xfrm>
            <a:off x="-2044700" y="3276600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5" name="Line 95"/>
          <p:cNvSpPr>
            <a:spLocks noChangeShapeType="1"/>
          </p:cNvSpPr>
          <p:nvPr/>
        </p:nvSpPr>
        <p:spPr bwMode="auto">
          <a:xfrm>
            <a:off x="-2311400" y="3289300"/>
            <a:ext cx="0" cy="139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6" name="Line 96"/>
          <p:cNvSpPr>
            <a:spLocks noChangeShapeType="1"/>
          </p:cNvSpPr>
          <p:nvPr/>
        </p:nvSpPr>
        <p:spPr bwMode="auto">
          <a:xfrm>
            <a:off x="-2578100" y="32893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17" name="Freeform 97"/>
          <p:cNvSpPr>
            <a:spLocks/>
          </p:cNvSpPr>
          <p:nvPr/>
        </p:nvSpPr>
        <p:spPr bwMode="auto">
          <a:xfrm>
            <a:off x="-2568575" y="2438400"/>
            <a:ext cx="12514263" cy="1808163"/>
          </a:xfrm>
          <a:custGeom>
            <a:avLst/>
            <a:gdLst/>
            <a:ahLst/>
            <a:cxnLst>
              <a:cxn ang="0">
                <a:pos x="0" y="313"/>
              </a:cxn>
              <a:cxn ang="0">
                <a:pos x="210" y="260"/>
              </a:cxn>
              <a:cxn ang="0">
                <a:pos x="1143" y="1051"/>
              </a:cxn>
              <a:cxn ang="0">
                <a:pos x="2416" y="172"/>
              </a:cxn>
              <a:cxn ang="0">
                <a:pos x="3829" y="1071"/>
              </a:cxn>
              <a:cxn ang="0">
                <a:pos x="5175" y="154"/>
              </a:cxn>
              <a:cxn ang="0">
                <a:pos x="6418" y="1061"/>
              </a:cxn>
              <a:cxn ang="0">
                <a:pos x="7176" y="624"/>
              </a:cxn>
              <a:cxn ang="0">
                <a:pos x="7883" y="0"/>
              </a:cxn>
            </a:cxnLst>
            <a:rect l="0" t="0" r="r" b="b"/>
            <a:pathLst>
              <a:path w="7883" h="1139">
                <a:moveTo>
                  <a:pt x="0" y="313"/>
                </a:moveTo>
                <a:cubicBezTo>
                  <a:pt x="0" y="227"/>
                  <a:pt x="20" y="137"/>
                  <a:pt x="210" y="260"/>
                </a:cubicBezTo>
                <a:cubicBezTo>
                  <a:pt x="400" y="383"/>
                  <a:pt x="775" y="1066"/>
                  <a:pt x="1143" y="1051"/>
                </a:cubicBezTo>
                <a:cubicBezTo>
                  <a:pt x="1511" y="1036"/>
                  <a:pt x="1968" y="169"/>
                  <a:pt x="2416" y="172"/>
                </a:cubicBezTo>
                <a:cubicBezTo>
                  <a:pt x="2864" y="175"/>
                  <a:pt x="3369" y="1074"/>
                  <a:pt x="3829" y="1071"/>
                </a:cubicBezTo>
                <a:cubicBezTo>
                  <a:pt x="4289" y="1068"/>
                  <a:pt x="4744" y="156"/>
                  <a:pt x="5175" y="154"/>
                </a:cubicBezTo>
                <a:cubicBezTo>
                  <a:pt x="5606" y="152"/>
                  <a:pt x="6085" y="983"/>
                  <a:pt x="6418" y="1061"/>
                </a:cubicBezTo>
                <a:cubicBezTo>
                  <a:pt x="6751" y="1139"/>
                  <a:pt x="6932" y="801"/>
                  <a:pt x="7176" y="624"/>
                </a:cubicBezTo>
                <a:cubicBezTo>
                  <a:pt x="7420" y="447"/>
                  <a:pt x="7736" y="130"/>
                  <a:pt x="7883" y="0"/>
                </a:cubicBez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38021" name="Object 101"/>
          <p:cNvGraphicFramePr>
            <a:graphicFrameLocks noChangeAspect="1"/>
          </p:cNvGraphicFramePr>
          <p:nvPr/>
        </p:nvGraphicFramePr>
        <p:xfrm>
          <a:off x="166688" y="173038"/>
          <a:ext cx="3727450" cy="1585912"/>
        </p:xfrm>
        <a:graphic>
          <a:graphicData uri="http://schemas.openxmlformats.org/presentationml/2006/ole">
            <p:oleObj spid="_x0000_s32777" name="Формула" r:id="rId12" imgW="596880" imgH="253800" progId="Equation.3">
              <p:embed/>
            </p:oleObj>
          </a:graphicData>
        </a:graphic>
      </p:graphicFrame>
      <p:sp>
        <p:nvSpPr>
          <p:cNvPr id="338022" name="Freeform 102"/>
          <p:cNvSpPr>
            <a:spLocks/>
          </p:cNvSpPr>
          <p:nvPr/>
        </p:nvSpPr>
        <p:spPr bwMode="auto">
          <a:xfrm>
            <a:off x="207963" y="2673350"/>
            <a:ext cx="2182812" cy="727075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223" y="236"/>
              </a:cxn>
              <a:cxn ang="0">
                <a:pos x="485" y="64"/>
              </a:cxn>
              <a:cxn ang="0">
                <a:pos x="698" y="14"/>
              </a:cxn>
              <a:cxn ang="0">
                <a:pos x="991" y="145"/>
              </a:cxn>
              <a:cxn ang="0">
                <a:pos x="1375" y="458"/>
              </a:cxn>
            </a:cxnLst>
            <a:rect l="0" t="0" r="r" b="b"/>
            <a:pathLst>
              <a:path w="1375" h="458">
                <a:moveTo>
                  <a:pt x="0" y="448"/>
                </a:moveTo>
                <a:cubicBezTo>
                  <a:pt x="37" y="413"/>
                  <a:pt x="142" y="300"/>
                  <a:pt x="223" y="236"/>
                </a:cubicBezTo>
                <a:cubicBezTo>
                  <a:pt x="304" y="172"/>
                  <a:pt x="406" y="101"/>
                  <a:pt x="485" y="64"/>
                </a:cubicBezTo>
                <a:cubicBezTo>
                  <a:pt x="564" y="27"/>
                  <a:pt x="614" y="0"/>
                  <a:pt x="698" y="14"/>
                </a:cubicBezTo>
                <a:cubicBezTo>
                  <a:pt x="782" y="28"/>
                  <a:pt x="878" y="71"/>
                  <a:pt x="991" y="145"/>
                </a:cubicBezTo>
                <a:cubicBezTo>
                  <a:pt x="1104" y="219"/>
                  <a:pt x="1311" y="406"/>
                  <a:pt x="1375" y="458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23" name="Freeform 103"/>
          <p:cNvSpPr>
            <a:spLocks/>
          </p:cNvSpPr>
          <p:nvPr/>
        </p:nvSpPr>
        <p:spPr bwMode="auto">
          <a:xfrm>
            <a:off x="2374900" y="2687638"/>
            <a:ext cx="2244725" cy="728662"/>
          </a:xfrm>
          <a:custGeom>
            <a:avLst/>
            <a:gdLst/>
            <a:ahLst/>
            <a:cxnLst>
              <a:cxn ang="0">
                <a:pos x="0" y="429"/>
              </a:cxn>
              <a:cxn ang="0">
                <a:pos x="697" y="5"/>
              </a:cxn>
              <a:cxn ang="0">
                <a:pos x="1414" y="459"/>
              </a:cxn>
            </a:cxnLst>
            <a:rect l="0" t="0" r="r" b="b"/>
            <a:pathLst>
              <a:path w="1414" h="459">
                <a:moveTo>
                  <a:pt x="0" y="429"/>
                </a:moveTo>
                <a:cubicBezTo>
                  <a:pt x="230" y="214"/>
                  <a:pt x="461" y="0"/>
                  <a:pt x="697" y="5"/>
                </a:cubicBezTo>
                <a:cubicBezTo>
                  <a:pt x="933" y="10"/>
                  <a:pt x="1294" y="383"/>
                  <a:pt x="1414" y="45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24" name="Freeform 104"/>
          <p:cNvSpPr>
            <a:spLocks/>
          </p:cNvSpPr>
          <p:nvPr/>
        </p:nvSpPr>
        <p:spPr bwMode="auto">
          <a:xfrm>
            <a:off x="4619625" y="2671763"/>
            <a:ext cx="2117725" cy="728662"/>
          </a:xfrm>
          <a:custGeom>
            <a:avLst/>
            <a:gdLst/>
            <a:ahLst/>
            <a:cxnLst>
              <a:cxn ang="0">
                <a:pos x="0" y="459"/>
              </a:cxn>
              <a:cxn ang="0">
                <a:pos x="334" y="126"/>
              </a:cxn>
              <a:cxn ang="0">
                <a:pos x="627" y="5"/>
              </a:cxn>
              <a:cxn ang="0">
                <a:pos x="920" y="96"/>
              </a:cxn>
              <a:cxn ang="0">
                <a:pos x="1334" y="459"/>
              </a:cxn>
            </a:cxnLst>
            <a:rect l="0" t="0" r="r" b="b"/>
            <a:pathLst>
              <a:path w="1334" h="459">
                <a:moveTo>
                  <a:pt x="0" y="459"/>
                </a:moveTo>
                <a:cubicBezTo>
                  <a:pt x="56" y="404"/>
                  <a:pt x="230" y="202"/>
                  <a:pt x="334" y="126"/>
                </a:cubicBezTo>
                <a:cubicBezTo>
                  <a:pt x="438" y="50"/>
                  <a:pt x="529" y="10"/>
                  <a:pt x="627" y="5"/>
                </a:cubicBezTo>
                <a:cubicBezTo>
                  <a:pt x="725" y="0"/>
                  <a:pt x="802" y="20"/>
                  <a:pt x="920" y="96"/>
                </a:cubicBezTo>
                <a:cubicBezTo>
                  <a:pt x="1038" y="172"/>
                  <a:pt x="1248" y="384"/>
                  <a:pt x="1334" y="45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25" name="Freeform 105"/>
          <p:cNvSpPr>
            <a:spLocks/>
          </p:cNvSpPr>
          <p:nvPr/>
        </p:nvSpPr>
        <p:spPr bwMode="auto">
          <a:xfrm>
            <a:off x="6721475" y="2692400"/>
            <a:ext cx="2085975" cy="741363"/>
          </a:xfrm>
          <a:custGeom>
            <a:avLst/>
            <a:gdLst/>
            <a:ahLst/>
            <a:cxnLst>
              <a:cxn ang="0">
                <a:pos x="0" y="456"/>
              </a:cxn>
              <a:cxn ang="0">
                <a:pos x="677" y="2"/>
              </a:cxn>
              <a:cxn ang="0">
                <a:pos x="1314" y="467"/>
              </a:cxn>
            </a:cxnLst>
            <a:rect l="0" t="0" r="r" b="b"/>
            <a:pathLst>
              <a:path w="1314" h="467">
                <a:moveTo>
                  <a:pt x="0" y="456"/>
                </a:moveTo>
                <a:cubicBezTo>
                  <a:pt x="229" y="228"/>
                  <a:pt x="458" y="0"/>
                  <a:pt x="677" y="2"/>
                </a:cubicBezTo>
                <a:cubicBezTo>
                  <a:pt x="896" y="4"/>
                  <a:pt x="1208" y="390"/>
                  <a:pt x="1314" y="467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8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7" grpId="0" animBg="1"/>
      <p:bldP spid="338022" grpId="0" animBg="1"/>
      <p:bldP spid="338023" grpId="0" animBg="1"/>
      <p:bldP spid="338024" grpId="0" animBg="1"/>
      <p:bldP spid="3380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ext Box 2"/>
          <p:cNvSpPr txBox="1">
            <a:spLocks noChangeArrowheads="1"/>
          </p:cNvSpPr>
          <p:nvPr/>
        </p:nvSpPr>
        <p:spPr bwMode="auto">
          <a:xfrm>
            <a:off x="3895725" y="-303213"/>
            <a:ext cx="542925" cy="100647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/>
              <a:t>y</a:t>
            </a:r>
            <a:endParaRPr lang="ru-RU" sz="6000" b="1"/>
          </a:p>
        </p:txBody>
      </p:sp>
      <p:sp>
        <p:nvSpPr>
          <p:cNvPr id="339971" name="Line 3"/>
          <p:cNvSpPr>
            <a:spLocks noChangeShapeType="1"/>
          </p:cNvSpPr>
          <p:nvPr/>
        </p:nvSpPr>
        <p:spPr bwMode="auto">
          <a:xfrm>
            <a:off x="-30163" y="3397250"/>
            <a:ext cx="9144001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2" name="Line 4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 b="1"/>
              <a:t>x</a:t>
            </a:r>
            <a:endParaRPr lang="ru-RU" sz="6000" b="1"/>
          </a:p>
        </p:txBody>
      </p:sp>
      <p:sp>
        <p:nvSpPr>
          <p:cNvPr id="339974" name="Line 6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5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6" name="Line 8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7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8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79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0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1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2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3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4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5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6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7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8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89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0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1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2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3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4" name="Line 26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5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6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7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8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9999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0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1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2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3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4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5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6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7" name="Line 39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8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09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0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1" name="Line 43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2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3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4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5" name="Line 47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6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7" name="Line 49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8" name="Line 50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19" name="Text Box 51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/>
              <a:t> </a:t>
            </a:r>
            <a:endParaRPr lang="ru-RU" sz="4800" b="1"/>
          </a:p>
        </p:txBody>
      </p:sp>
      <p:graphicFrame>
        <p:nvGraphicFramePr>
          <p:cNvPr id="340020" name="Object 52"/>
          <p:cNvGraphicFramePr>
            <a:graphicFrameLocks noChangeAspect="1"/>
          </p:cNvGraphicFramePr>
          <p:nvPr/>
        </p:nvGraphicFramePr>
        <p:xfrm>
          <a:off x="3044825" y="3335338"/>
          <a:ext cx="628650" cy="1462087"/>
        </p:xfrm>
        <a:graphic>
          <a:graphicData uri="http://schemas.openxmlformats.org/presentationml/2006/ole">
            <p:oleObj spid="_x0000_s33794" name="Формула" r:id="rId3" imgW="279360" imgH="393480" progId="Equation.3">
              <p:embed/>
            </p:oleObj>
          </a:graphicData>
        </a:graphic>
      </p:graphicFrame>
      <p:pic>
        <p:nvPicPr>
          <p:cNvPr id="340021" name="Picture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02263" y="3308350"/>
            <a:ext cx="466725" cy="12922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340022" name="Object 54"/>
          <p:cNvGraphicFramePr>
            <a:graphicFrameLocks noChangeAspect="1"/>
          </p:cNvGraphicFramePr>
          <p:nvPr/>
        </p:nvGraphicFramePr>
        <p:xfrm>
          <a:off x="1984375" y="3508375"/>
          <a:ext cx="617538" cy="552450"/>
        </p:xfrm>
        <a:graphic>
          <a:graphicData uri="http://schemas.openxmlformats.org/presentationml/2006/ole">
            <p:oleObj spid="_x0000_s33795" name="Формула" r:id="rId5" imgW="253800" imgH="139680" progId="Equation.3">
              <p:embed/>
            </p:oleObj>
          </a:graphicData>
        </a:graphic>
      </p:graphicFrame>
      <p:graphicFrame>
        <p:nvGraphicFramePr>
          <p:cNvPr id="340023" name="Object 55"/>
          <p:cNvGraphicFramePr>
            <a:graphicFrameLocks noChangeAspect="1"/>
          </p:cNvGraphicFramePr>
          <p:nvPr/>
        </p:nvGraphicFramePr>
        <p:xfrm>
          <a:off x="6465888" y="3521075"/>
          <a:ext cx="490537" cy="490538"/>
        </p:xfrm>
        <a:graphic>
          <a:graphicData uri="http://schemas.openxmlformats.org/presentationml/2006/ole">
            <p:oleObj spid="_x0000_s33796" name="Формула" r:id="rId6" imgW="139680" imgH="139680" progId="Equation.3">
              <p:embed/>
            </p:oleObj>
          </a:graphicData>
        </a:graphic>
      </p:graphicFrame>
      <p:sp>
        <p:nvSpPr>
          <p:cNvPr id="340024" name="Line 56"/>
          <p:cNvSpPr>
            <a:spLocks noChangeShapeType="1"/>
          </p:cNvSpPr>
          <p:nvPr/>
        </p:nvSpPr>
        <p:spPr bwMode="auto">
          <a:xfrm>
            <a:off x="6705600" y="3322638"/>
            <a:ext cx="15875" cy="212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25" name="Line 57"/>
          <p:cNvSpPr>
            <a:spLocks noChangeShapeType="1"/>
          </p:cNvSpPr>
          <p:nvPr/>
        </p:nvSpPr>
        <p:spPr bwMode="auto">
          <a:xfrm>
            <a:off x="7788275" y="3322638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26" name="Line 58"/>
          <p:cNvSpPr>
            <a:spLocks noChangeShapeType="1"/>
          </p:cNvSpPr>
          <p:nvPr/>
        </p:nvSpPr>
        <p:spPr bwMode="auto">
          <a:xfrm>
            <a:off x="3459163" y="3246438"/>
            <a:ext cx="0" cy="319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27" name="Line 59"/>
          <p:cNvSpPr>
            <a:spLocks noChangeShapeType="1"/>
          </p:cNvSpPr>
          <p:nvPr/>
        </p:nvSpPr>
        <p:spPr bwMode="auto">
          <a:xfrm>
            <a:off x="2378075" y="3276600"/>
            <a:ext cx="14288" cy="274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28" name="Line 60"/>
          <p:cNvSpPr>
            <a:spLocks noChangeShapeType="1"/>
          </p:cNvSpPr>
          <p:nvPr/>
        </p:nvSpPr>
        <p:spPr bwMode="auto">
          <a:xfrm>
            <a:off x="5638800" y="3246438"/>
            <a:ext cx="15875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29" name="Line 61"/>
          <p:cNvSpPr>
            <a:spLocks noChangeShapeType="1"/>
          </p:cNvSpPr>
          <p:nvPr/>
        </p:nvSpPr>
        <p:spPr bwMode="auto">
          <a:xfrm>
            <a:off x="1279525" y="324643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30" name="Line 62"/>
          <p:cNvSpPr>
            <a:spLocks noChangeShapeType="1"/>
          </p:cNvSpPr>
          <p:nvPr/>
        </p:nvSpPr>
        <p:spPr bwMode="auto">
          <a:xfrm>
            <a:off x="228600" y="3260725"/>
            <a:ext cx="0" cy="320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31" name="Line 63"/>
          <p:cNvSpPr>
            <a:spLocks noChangeShapeType="1"/>
          </p:cNvSpPr>
          <p:nvPr/>
        </p:nvSpPr>
        <p:spPr bwMode="auto">
          <a:xfrm>
            <a:off x="8809038" y="3322638"/>
            <a:ext cx="14287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40032" name="Object 64"/>
          <p:cNvGraphicFramePr>
            <a:graphicFrameLocks noChangeAspect="1"/>
          </p:cNvGraphicFramePr>
          <p:nvPr/>
        </p:nvGraphicFramePr>
        <p:xfrm>
          <a:off x="7497763" y="3430588"/>
          <a:ext cx="744537" cy="1216025"/>
        </p:xfrm>
        <a:graphic>
          <a:graphicData uri="http://schemas.openxmlformats.org/presentationml/2006/ole">
            <p:oleObj spid="_x0000_s33797" name="Формула" r:id="rId7" imgW="241200" imgH="393480" progId="Equation.3">
              <p:embed/>
            </p:oleObj>
          </a:graphicData>
        </a:graphic>
      </p:graphicFrame>
      <p:graphicFrame>
        <p:nvGraphicFramePr>
          <p:cNvPr id="340033" name="Object 65"/>
          <p:cNvGraphicFramePr>
            <a:graphicFrameLocks noChangeAspect="1"/>
          </p:cNvGraphicFramePr>
          <p:nvPr/>
        </p:nvGraphicFramePr>
        <p:xfrm>
          <a:off x="796925" y="3394075"/>
          <a:ext cx="873125" cy="1430338"/>
        </p:xfrm>
        <a:graphic>
          <a:graphicData uri="http://schemas.openxmlformats.org/presentationml/2006/ole">
            <p:oleObj spid="_x0000_s33798" name="Формула" r:id="rId8" imgW="342720" imgH="393480" progId="Equation.3">
              <p:embed/>
            </p:oleObj>
          </a:graphicData>
        </a:graphic>
      </p:graphicFrame>
      <p:graphicFrame>
        <p:nvGraphicFramePr>
          <p:cNvPr id="340034" name="Object 66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p:oleObj spid="_x0000_s33799" name="Формула" r:id="rId9" imgW="114120" imgH="215640" progId="Equation.3">
              <p:embed/>
            </p:oleObj>
          </a:graphicData>
        </a:graphic>
      </p:graphicFrame>
      <p:pic>
        <p:nvPicPr>
          <p:cNvPr id="340035" name="Picture 6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513763" y="3462338"/>
            <a:ext cx="630237" cy="574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</p:pic>
      <p:graphicFrame>
        <p:nvGraphicFramePr>
          <p:cNvPr id="340036" name="Object 68"/>
          <p:cNvGraphicFramePr>
            <a:graphicFrameLocks noChangeAspect="1"/>
          </p:cNvGraphicFramePr>
          <p:nvPr/>
        </p:nvGraphicFramePr>
        <p:xfrm>
          <a:off x="-219075" y="3540125"/>
          <a:ext cx="866775" cy="619125"/>
        </p:xfrm>
        <a:graphic>
          <a:graphicData uri="http://schemas.openxmlformats.org/presentationml/2006/ole">
            <p:oleObj spid="_x0000_s33800" name="Формула" r:id="rId11" imgW="330120" imgH="177480" progId="Equation.3">
              <p:embed/>
            </p:oleObj>
          </a:graphicData>
        </a:graphic>
      </p:graphicFrame>
      <p:sp>
        <p:nvSpPr>
          <p:cNvPr id="340037" name="Text Box 69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/>
              <a:t>1</a:t>
            </a:r>
          </a:p>
        </p:txBody>
      </p:sp>
      <p:sp>
        <p:nvSpPr>
          <p:cNvPr id="340038" name="Text Box 70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/>
              <a:t>-1</a:t>
            </a:r>
          </a:p>
        </p:txBody>
      </p:sp>
      <p:sp>
        <p:nvSpPr>
          <p:cNvPr id="340039" name="Line 71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0" name="Line 72"/>
          <p:cNvSpPr>
            <a:spLocks noChangeShapeType="1"/>
          </p:cNvSpPr>
          <p:nvPr/>
        </p:nvSpPr>
        <p:spPr bwMode="auto">
          <a:xfrm flipH="1">
            <a:off x="9540875" y="3368675"/>
            <a:ext cx="14288" cy="2428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1" name="Line 73"/>
          <p:cNvSpPr>
            <a:spLocks noChangeShapeType="1"/>
          </p:cNvSpPr>
          <p:nvPr/>
        </p:nvSpPr>
        <p:spPr bwMode="auto">
          <a:xfrm>
            <a:off x="9921875" y="33369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2" name="Line 74"/>
          <p:cNvSpPr>
            <a:spLocks noChangeShapeType="1"/>
          </p:cNvSpPr>
          <p:nvPr/>
        </p:nvSpPr>
        <p:spPr bwMode="auto">
          <a:xfrm>
            <a:off x="10287000" y="33226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3" name="Line 75"/>
          <p:cNvSpPr>
            <a:spLocks noChangeShapeType="1"/>
          </p:cNvSpPr>
          <p:nvPr/>
        </p:nvSpPr>
        <p:spPr bwMode="auto">
          <a:xfrm>
            <a:off x="10652125" y="3352800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4" name="Line 76"/>
          <p:cNvSpPr>
            <a:spLocks noChangeShapeType="1"/>
          </p:cNvSpPr>
          <p:nvPr/>
        </p:nvSpPr>
        <p:spPr bwMode="auto">
          <a:xfrm>
            <a:off x="11033125" y="3336925"/>
            <a:ext cx="15875" cy="2746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5" name="Line 77"/>
          <p:cNvSpPr>
            <a:spLocks noChangeShapeType="1"/>
          </p:cNvSpPr>
          <p:nvPr/>
        </p:nvSpPr>
        <p:spPr bwMode="auto">
          <a:xfrm>
            <a:off x="11399838" y="3322638"/>
            <a:ext cx="30162" cy="2746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6" name="Line 78"/>
          <p:cNvSpPr>
            <a:spLocks noChangeShapeType="1"/>
          </p:cNvSpPr>
          <p:nvPr/>
        </p:nvSpPr>
        <p:spPr bwMode="auto">
          <a:xfrm>
            <a:off x="11734800" y="3306763"/>
            <a:ext cx="30163" cy="2587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7" name="Line 79"/>
          <p:cNvSpPr>
            <a:spLocks noChangeShapeType="1"/>
          </p:cNvSpPr>
          <p:nvPr/>
        </p:nvSpPr>
        <p:spPr bwMode="auto">
          <a:xfrm>
            <a:off x="12115800" y="3306763"/>
            <a:ext cx="30163" cy="2746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8" name="Line 80"/>
          <p:cNvSpPr>
            <a:spLocks noChangeShapeType="1"/>
          </p:cNvSpPr>
          <p:nvPr/>
        </p:nvSpPr>
        <p:spPr bwMode="auto">
          <a:xfrm>
            <a:off x="0" y="32924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49" name="Line 81"/>
          <p:cNvSpPr>
            <a:spLocks noChangeShapeType="1"/>
          </p:cNvSpPr>
          <p:nvPr/>
        </p:nvSpPr>
        <p:spPr bwMode="auto">
          <a:xfrm flipH="1" flipV="1">
            <a:off x="-2682875" y="3413125"/>
            <a:ext cx="2682875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0" name="Line 82"/>
          <p:cNvSpPr>
            <a:spLocks noChangeShapeType="1"/>
          </p:cNvSpPr>
          <p:nvPr/>
        </p:nvSpPr>
        <p:spPr bwMode="auto">
          <a:xfrm flipH="1">
            <a:off x="-304800" y="3289300"/>
            <a:ext cx="25400" cy="2413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1" name="Line 83"/>
          <p:cNvSpPr>
            <a:spLocks noChangeShapeType="1"/>
          </p:cNvSpPr>
          <p:nvPr/>
        </p:nvSpPr>
        <p:spPr bwMode="auto">
          <a:xfrm>
            <a:off x="-609600" y="3289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2" name="Line 84"/>
          <p:cNvSpPr>
            <a:spLocks noChangeShapeType="1"/>
          </p:cNvSpPr>
          <p:nvPr/>
        </p:nvSpPr>
        <p:spPr bwMode="auto">
          <a:xfrm>
            <a:off x="-901700" y="33020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3" name="Line 85"/>
          <p:cNvSpPr>
            <a:spLocks noChangeShapeType="1"/>
          </p:cNvSpPr>
          <p:nvPr/>
        </p:nvSpPr>
        <p:spPr bwMode="auto">
          <a:xfrm>
            <a:off x="-1168400" y="32893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4" name="Line 86"/>
          <p:cNvSpPr>
            <a:spLocks noChangeShapeType="1"/>
          </p:cNvSpPr>
          <p:nvPr/>
        </p:nvSpPr>
        <p:spPr bwMode="auto">
          <a:xfrm flipH="1">
            <a:off x="-1473200" y="3276600"/>
            <a:ext cx="12700" cy="203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5" name="Line 87"/>
          <p:cNvSpPr>
            <a:spLocks noChangeShapeType="1"/>
          </p:cNvSpPr>
          <p:nvPr/>
        </p:nvSpPr>
        <p:spPr bwMode="auto">
          <a:xfrm>
            <a:off x="-1752600" y="3302000"/>
            <a:ext cx="12700" cy="139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6" name="Line 88"/>
          <p:cNvSpPr>
            <a:spLocks noChangeShapeType="1"/>
          </p:cNvSpPr>
          <p:nvPr/>
        </p:nvSpPr>
        <p:spPr bwMode="auto">
          <a:xfrm>
            <a:off x="-2044700" y="3276600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7" name="Line 89"/>
          <p:cNvSpPr>
            <a:spLocks noChangeShapeType="1"/>
          </p:cNvSpPr>
          <p:nvPr/>
        </p:nvSpPr>
        <p:spPr bwMode="auto">
          <a:xfrm>
            <a:off x="-2311400" y="3289300"/>
            <a:ext cx="0" cy="139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8" name="Line 90"/>
          <p:cNvSpPr>
            <a:spLocks noChangeShapeType="1"/>
          </p:cNvSpPr>
          <p:nvPr/>
        </p:nvSpPr>
        <p:spPr bwMode="auto">
          <a:xfrm>
            <a:off x="-2578100" y="32893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59" name="Freeform 91"/>
          <p:cNvSpPr>
            <a:spLocks/>
          </p:cNvSpPr>
          <p:nvPr/>
        </p:nvSpPr>
        <p:spPr bwMode="auto">
          <a:xfrm>
            <a:off x="-2568575" y="2438400"/>
            <a:ext cx="12514263" cy="1808163"/>
          </a:xfrm>
          <a:custGeom>
            <a:avLst/>
            <a:gdLst/>
            <a:ahLst/>
            <a:cxnLst>
              <a:cxn ang="0">
                <a:pos x="0" y="313"/>
              </a:cxn>
              <a:cxn ang="0">
                <a:pos x="210" y="260"/>
              </a:cxn>
              <a:cxn ang="0">
                <a:pos x="1143" y="1051"/>
              </a:cxn>
              <a:cxn ang="0">
                <a:pos x="2416" y="172"/>
              </a:cxn>
              <a:cxn ang="0">
                <a:pos x="3829" y="1071"/>
              </a:cxn>
              <a:cxn ang="0">
                <a:pos x="5175" y="154"/>
              </a:cxn>
              <a:cxn ang="0">
                <a:pos x="6418" y="1061"/>
              </a:cxn>
              <a:cxn ang="0">
                <a:pos x="7176" y="624"/>
              </a:cxn>
              <a:cxn ang="0">
                <a:pos x="7883" y="0"/>
              </a:cxn>
            </a:cxnLst>
            <a:rect l="0" t="0" r="r" b="b"/>
            <a:pathLst>
              <a:path w="7883" h="1139">
                <a:moveTo>
                  <a:pt x="0" y="313"/>
                </a:moveTo>
                <a:cubicBezTo>
                  <a:pt x="0" y="227"/>
                  <a:pt x="20" y="137"/>
                  <a:pt x="210" y="260"/>
                </a:cubicBezTo>
                <a:cubicBezTo>
                  <a:pt x="400" y="383"/>
                  <a:pt x="775" y="1066"/>
                  <a:pt x="1143" y="1051"/>
                </a:cubicBezTo>
                <a:cubicBezTo>
                  <a:pt x="1511" y="1036"/>
                  <a:pt x="1968" y="169"/>
                  <a:pt x="2416" y="172"/>
                </a:cubicBezTo>
                <a:cubicBezTo>
                  <a:pt x="2864" y="175"/>
                  <a:pt x="3369" y="1074"/>
                  <a:pt x="3829" y="1071"/>
                </a:cubicBezTo>
                <a:cubicBezTo>
                  <a:pt x="4289" y="1068"/>
                  <a:pt x="4744" y="156"/>
                  <a:pt x="5175" y="154"/>
                </a:cubicBezTo>
                <a:cubicBezTo>
                  <a:pt x="5606" y="152"/>
                  <a:pt x="6085" y="983"/>
                  <a:pt x="6418" y="1061"/>
                </a:cubicBezTo>
                <a:cubicBezTo>
                  <a:pt x="6751" y="1139"/>
                  <a:pt x="6932" y="801"/>
                  <a:pt x="7176" y="624"/>
                </a:cubicBezTo>
                <a:cubicBezTo>
                  <a:pt x="7420" y="447"/>
                  <a:pt x="7736" y="130"/>
                  <a:pt x="7883" y="0"/>
                </a:cubicBezTo>
              </a:path>
            </a:pathLst>
          </a:custGeom>
          <a:noFill/>
          <a:ln w="762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40060" name="Object 92"/>
          <p:cNvGraphicFramePr>
            <a:graphicFrameLocks noChangeAspect="1"/>
          </p:cNvGraphicFramePr>
          <p:nvPr/>
        </p:nvGraphicFramePr>
        <p:xfrm>
          <a:off x="142875" y="238125"/>
          <a:ext cx="4240213" cy="1843088"/>
        </p:xfrm>
        <a:graphic>
          <a:graphicData uri="http://schemas.openxmlformats.org/presentationml/2006/ole">
            <p:oleObj spid="_x0000_s33801" name="Формула" r:id="rId12" imgW="583920" imgH="253800" progId="Equation.3">
              <p:embed/>
            </p:oleObj>
          </a:graphicData>
        </a:graphic>
      </p:graphicFrame>
      <p:sp>
        <p:nvSpPr>
          <p:cNvPr id="340061" name="Freeform 93"/>
          <p:cNvSpPr>
            <a:spLocks/>
          </p:cNvSpPr>
          <p:nvPr/>
        </p:nvSpPr>
        <p:spPr bwMode="auto">
          <a:xfrm flipV="1">
            <a:off x="207963" y="3400425"/>
            <a:ext cx="2182812" cy="763588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223" y="236"/>
              </a:cxn>
              <a:cxn ang="0">
                <a:pos x="485" y="64"/>
              </a:cxn>
              <a:cxn ang="0">
                <a:pos x="698" y="14"/>
              </a:cxn>
              <a:cxn ang="0">
                <a:pos x="991" y="145"/>
              </a:cxn>
              <a:cxn ang="0">
                <a:pos x="1375" y="458"/>
              </a:cxn>
            </a:cxnLst>
            <a:rect l="0" t="0" r="r" b="b"/>
            <a:pathLst>
              <a:path w="1375" h="458">
                <a:moveTo>
                  <a:pt x="0" y="448"/>
                </a:moveTo>
                <a:cubicBezTo>
                  <a:pt x="37" y="413"/>
                  <a:pt x="142" y="300"/>
                  <a:pt x="223" y="236"/>
                </a:cubicBezTo>
                <a:cubicBezTo>
                  <a:pt x="304" y="172"/>
                  <a:pt x="406" y="101"/>
                  <a:pt x="485" y="64"/>
                </a:cubicBezTo>
                <a:cubicBezTo>
                  <a:pt x="564" y="27"/>
                  <a:pt x="614" y="0"/>
                  <a:pt x="698" y="14"/>
                </a:cubicBezTo>
                <a:cubicBezTo>
                  <a:pt x="782" y="28"/>
                  <a:pt x="878" y="71"/>
                  <a:pt x="991" y="145"/>
                </a:cubicBezTo>
                <a:cubicBezTo>
                  <a:pt x="1104" y="219"/>
                  <a:pt x="1311" y="406"/>
                  <a:pt x="1375" y="458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62" name="Freeform 94"/>
          <p:cNvSpPr>
            <a:spLocks/>
          </p:cNvSpPr>
          <p:nvPr/>
        </p:nvSpPr>
        <p:spPr bwMode="auto">
          <a:xfrm>
            <a:off x="2374900" y="2687638"/>
            <a:ext cx="2244725" cy="728662"/>
          </a:xfrm>
          <a:custGeom>
            <a:avLst/>
            <a:gdLst/>
            <a:ahLst/>
            <a:cxnLst>
              <a:cxn ang="0">
                <a:pos x="0" y="429"/>
              </a:cxn>
              <a:cxn ang="0">
                <a:pos x="697" y="5"/>
              </a:cxn>
              <a:cxn ang="0">
                <a:pos x="1414" y="459"/>
              </a:cxn>
            </a:cxnLst>
            <a:rect l="0" t="0" r="r" b="b"/>
            <a:pathLst>
              <a:path w="1414" h="459">
                <a:moveTo>
                  <a:pt x="0" y="429"/>
                </a:moveTo>
                <a:cubicBezTo>
                  <a:pt x="230" y="214"/>
                  <a:pt x="461" y="0"/>
                  <a:pt x="697" y="5"/>
                </a:cubicBezTo>
                <a:cubicBezTo>
                  <a:pt x="933" y="10"/>
                  <a:pt x="1294" y="383"/>
                  <a:pt x="1414" y="45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63" name="Freeform 95"/>
          <p:cNvSpPr>
            <a:spLocks/>
          </p:cNvSpPr>
          <p:nvPr/>
        </p:nvSpPr>
        <p:spPr bwMode="auto">
          <a:xfrm>
            <a:off x="4619625" y="2671763"/>
            <a:ext cx="2117725" cy="728662"/>
          </a:xfrm>
          <a:custGeom>
            <a:avLst/>
            <a:gdLst/>
            <a:ahLst/>
            <a:cxnLst>
              <a:cxn ang="0">
                <a:pos x="0" y="459"/>
              </a:cxn>
              <a:cxn ang="0">
                <a:pos x="334" y="126"/>
              </a:cxn>
              <a:cxn ang="0">
                <a:pos x="627" y="5"/>
              </a:cxn>
              <a:cxn ang="0">
                <a:pos x="920" y="96"/>
              </a:cxn>
              <a:cxn ang="0">
                <a:pos x="1334" y="459"/>
              </a:cxn>
            </a:cxnLst>
            <a:rect l="0" t="0" r="r" b="b"/>
            <a:pathLst>
              <a:path w="1334" h="459">
                <a:moveTo>
                  <a:pt x="0" y="459"/>
                </a:moveTo>
                <a:cubicBezTo>
                  <a:pt x="56" y="404"/>
                  <a:pt x="230" y="202"/>
                  <a:pt x="334" y="126"/>
                </a:cubicBezTo>
                <a:cubicBezTo>
                  <a:pt x="438" y="50"/>
                  <a:pt x="529" y="10"/>
                  <a:pt x="627" y="5"/>
                </a:cubicBezTo>
                <a:cubicBezTo>
                  <a:pt x="725" y="0"/>
                  <a:pt x="802" y="20"/>
                  <a:pt x="920" y="96"/>
                </a:cubicBezTo>
                <a:cubicBezTo>
                  <a:pt x="1038" y="172"/>
                  <a:pt x="1248" y="384"/>
                  <a:pt x="1334" y="459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0064" name="Freeform 96"/>
          <p:cNvSpPr>
            <a:spLocks/>
          </p:cNvSpPr>
          <p:nvPr/>
        </p:nvSpPr>
        <p:spPr bwMode="auto">
          <a:xfrm>
            <a:off x="6737350" y="3416300"/>
            <a:ext cx="2070100" cy="738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3" y="253"/>
              </a:cxn>
              <a:cxn ang="0">
                <a:pos x="425" y="384"/>
              </a:cxn>
              <a:cxn ang="0">
                <a:pos x="526" y="435"/>
              </a:cxn>
              <a:cxn ang="0">
                <a:pos x="647" y="465"/>
              </a:cxn>
              <a:cxn ang="0">
                <a:pos x="728" y="435"/>
              </a:cxn>
              <a:cxn ang="0">
                <a:pos x="849" y="415"/>
              </a:cxn>
              <a:cxn ang="0">
                <a:pos x="980" y="314"/>
              </a:cxn>
              <a:cxn ang="0">
                <a:pos x="1304" y="12"/>
              </a:cxn>
            </a:cxnLst>
            <a:rect l="0" t="0" r="r" b="b"/>
            <a:pathLst>
              <a:path w="1304" h="465">
                <a:moveTo>
                  <a:pt x="0" y="0"/>
                </a:moveTo>
                <a:cubicBezTo>
                  <a:pt x="45" y="40"/>
                  <a:pt x="202" y="189"/>
                  <a:pt x="273" y="253"/>
                </a:cubicBezTo>
                <a:cubicBezTo>
                  <a:pt x="344" y="317"/>
                  <a:pt x="383" y="354"/>
                  <a:pt x="425" y="384"/>
                </a:cubicBezTo>
                <a:cubicBezTo>
                  <a:pt x="467" y="414"/>
                  <a:pt x="489" y="421"/>
                  <a:pt x="526" y="435"/>
                </a:cubicBezTo>
                <a:cubicBezTo>
                  <a:pt x="563" y="449"/>
                  <a:pt x="613" y="465"/>
                  <a:pt x="647" y="465"/>
                </a:cubicBezTo>
                <a:cubicBezTo>
                  <a:pt x="681" y="465"/>
                  <a:pt x="694" y="443"/>
                  <a:pt x="728" y="435"/>
                </a:cubicBezTo>
                <a:cubicBezTo>
                  <a:pt x="762" y="427"/>
                  <a:pt x="807" y="435"/>
                  <a:pt x="849" y="415"/>
                </a:cubicBezTo>
                <a:cubicBezTo>
                  <a:pt x="891" y="395"/>
                  <a:pt x="904" y="381"/>
                  <a:pt x="980" y="314"/>
                </a:cubicBezTo>
                <a:cubicBezTo>
                  <a:pt x="1056" y="247"/>
                  <a:pt x="1236" y="75"/>
                  <a:pt x="1304" y="12"/>
                </a:cubicBez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4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4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4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40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059" grpId="0" animBg="1"/>
      <p:bldP spid="340061" grpId="0" animBg="1"/>
      <p:bldP spid="340062" grpId="0" animBg="1"/>
      <p:bldP spid="340063" grpId="0" animBg="1"/>
      <p:bldP spid="3400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0" y="0"/>
            <a:ext cx="9144000" cy="2711450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chemeClr val="bg1"/>
              </a:gs>
              <a:gs pos="100000">
                <a:srgbClr val="66CC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8099" name="Text Box 3"/>
          <p:cNvSpPr txBox="1">
            <a:spLocks noChangeArrowheads="1"/>
          </p:cNvSpPr>
          <p:nvPr/>
        </p:nvSpPr>
        <p:spPr bwMode="auto">
          <a:xfrm>
            <a:off x="3895725" y="-303213"/>
            <a:ext cx="542925" cy="100647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/>
              <a:t>y</a:t>
            </a:r>
            <a:endParaRPr lang="ru-RU" sz="6000"/>
          </a:p>
        </p:txBody>
      </p:sp>
      <p:sp>
        <p:nvSpPr>
          <p:cNvPr id="388100" name="Line 4"/>
          <p:cNvSpPr>
            <a:spLocks noChangeShapeType="1"/>
          </p:cNvSpPr>
          <p:nvPr/>
        </p:nvSpPr>
        <p:spPr bwMode="auto">
          <a:xfrm>
            <a:off x="0" y="3429000"/>
            <a:ext cx="9144000" cy="31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1" name="Line 5"/>
          <p:cNvSpPr>
            <a:spLocks noChangeShapeType="1"/>
          </p:cNvSpPr>
          <p:nvPr/>
        </p:nvSpPr>
        <p:spPr bwMode="auto">
          <a:xfrm flipV="1">
            <a:off x="4572000" y="368300"/>
            <a:ext cx="0" cy="6489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2" name="Text Box 6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/>
              <a:t>x</a:t>
            </a:r>
            <a:endParaRPr lang="ru-RU" sz="6000"/>
          </a:p>
        </p:txBody>
      </p:sp>
      <p:sp>
        <p:nvSpPr>
          <p:cNvPr id="388103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4" name="Line 8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5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6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7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8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09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0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1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3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4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5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6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7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19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0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1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2" name="Line 26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3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4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5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6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7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8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29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0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1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2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3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4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5" name="Line 39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6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7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8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39" name="Line 43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0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1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2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3" name="Line 47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4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5" name="Line 49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6" name="Line 50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47" name="Text Box 51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0"/>
              <a:t> </a:t>
            </a:r>
            <a:endParaRPr lang="ru-RU" sz="4800"/>
          </a:p>
        </p:txBody>
      </p:sp>
      <p:graphicFrame>
        <p:nvGraphicFramePr>
          <p:cNvPr id="388148" name="Object 52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p:oleObj spid="_x0000_s34818" name="Формула" r:id="rId3" imgW="114120" imgH="215640" progId="Equation.3">
              <p:embed/>
            </p:oleObj>
          </a:graphicData>
        </a:graphic>
      </p:graphicFrame>
      <p:sp>
        <p:nvSpPr>
          <p:cNvPr id="388149" name="Text Box 53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1</a:t>
            </a:r>
          </a:p>
        </p:txBody>
      </p:sp>
      <p:sp>
        <p:nvSpPr>
          <p:cNvPr id="388150" name="Text Box 54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-1</a:t>
            </a:r>
          </a:p>
        </p:txBody>
      </p:sp>
      <p:sp>
        <p:nvSpPr>
          <p:cNvPr id="388151" name="Line 55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52" name="Line 56"/>
          <p:cNvSpPr>
            <a:spLocks noChangeShapeType="1"/>
          </p:cNvSpPr>
          <p:nvPr/>
        </p:nvSpPr>
        <p:spPr bwMode="auto">
          <a:xfrm flipV="1">
            <a:off x="4587875" y="0"/>
            <a:ext cx="3208338" cy="34163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53" name="Line 57"/>
          <p:cNvSpPr>
            <a:spLocks noChangeShapeType="1"/>
          </p:cNvSpPr>
          <p:nvPr/>
        </p:nvSpPr>
        <p:spPr bwMode="auto">
          <a:xfrm flipH="1" flipV="1">
            <a:off x="1106488" y="0"/>
            <a:ext cx="3465512" cy="34163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88154" name="Object 58"/>
          <p:cNvGraphicFramePr>
            <a:graphicFrameLocks noChangeAspect="1"/>
          </p:cNvGraphicFramePr>
          <p:nvPr/>
        </p:nvGraphicFramePr>
        <p:xfrm>
          <a:off x="220663" y="3579813"/>
          <a:ext cx="3663950" cy="1423987"/>
        </p:xfrm>
        <a:graphic>
          <a:graphicData uri="http://schemas.openxmlformats.org/presentationml/2006/ole">
            <p:oleObj spid="_x0000_s34819" name="Формула" r:id="rId4" imgW="583920" imgH="253800" progId="Equation.3">
              <p:embed/>
            </p:oleObj>
          </a:graphicData>
        </a:graphic>
      </p:graphicFrame>
      <p:graphicFrame>
        <p:nvGraphicFramePr>
          <p:cNvPr id="388155" name="Objec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4820" name="Формула" r:id="rId5" imgW="114120" imgH="215640" progId="Equation.3">
              <p:embed/>
            </p:oleObj>
          </a:graphicData>
        </a:graphic>
      </p:graphicFrame>
      <p:pic>
        <p:nvPicPr>
          <p:cNvPr id="388156" name="Picture 6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518150"/>
            <a:ext cx="5238750" cy="884238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chemeClr val="bg1"/>
              </a:gs>
              <a:gs pos="100000">
                <a:srgbClr val="66CCFF"/>
              </a:gs>
            </a:gsLst>
            <a:lin ang="18900000" scaled="1"/>
          </a:gradFill>
          <a:ln w="9525" algn="ctr">
            <a:noFill/>
            <a:prstDash val="sysDot"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88157" name="Line 61"/>
          <p:cNvSpPr>
            <a:spLocks noChangeShapeType="1"/>
          </p:cNvSpPr>
          <p:nvPr/>
        </p:nvSpPr>
        <p:spPr bwMode="auto">
          <a:xfrm flipV="1">
            <a:off x="4557713" y="0"/>
            <a:ext cx="14287" cy="2697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8158" name="Text Box 62"/>
          <p:cNvSpPr txBox="1">
            <a:spLocks noChangeArrowheads="1"/>
          </p:cNvSpPr>
          <p:nvPr/>
        </p:nvSpPr>
        <p:spPr bwMode="auto">
          <a:xfrm>
            <a:off x="5321300" y="4672013"/>
            <a:ext cx="3975100" cy="146526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>
                <a:latin typeface="Arial" pitchFamily="34" charset="0"/>
              </a:rPr>
              <a:t>Выполни задание методом оценки.</a:t>
            </a:r>
          </a:p>
          <a:p>
            <a:r>
              <a:rPr lang="ru-RU" sz="1800">
                <a:latin typeface="Arial" pitchFamily="34" charset="0"/>
              </a:rPr>
              <a:t>Найдите наибольшее целое число, не входящее в множество значений функции.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5.43353E-6 L -8.33333E-7 -0.10059 " pathEditMode="relative" ptsTypes="AA">
                                      <p:cBhvr>
                                        <p:cTn id="6" dur="2000" fill="hold"/>
                                        <p:tgtEl>
                                          <p:spTgt spid="388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948E-6 L -3.05556E-6 -0.10289 " pathEditMode="relative" ptsTypes="AA">
                                      <p:cBhvr>
                                        <p:cTn id="8" dur="2000" fill="hold"/>
                                        <p:tgtEl>
                                          <p:spTgt spid="388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8" grpId="0" animBg="1"/>
      <p:bldP spid="388152" grpId="0" animBg="1"/>
      <p:bldP spid="388153" grpId="0" animBg="1"/>
      <p:bldP spid="3881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0" y="1973263"/>
            <a:ext cx="9144000" cy="4884737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50000">
                <a:schemeClr val="bg1"/>
              </a:gs>
              <a:gs pos="100000">
                <a:srgbClr val="66CCFF"/>
              </a:gs>
            </a:gsLst>
            <a:lin ang="2700000" scaled="1"/>
          </a:gra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0147" name="Text Box 3"/>
          <p:cNvSpPr txBox="1">
            <a:spLocks noChangeArrowheads="1"/>
          </p:cNvSpPr>
          <p:nvPr/>
        </p:nvSpPr>
        <p:spPr bwMode="auto">
          <a:xfrm>
            <a:off x="3895725" y="-303213"/>
            <a:ext cx="542925" cy="100647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/>
              <a:t>y</a:t>
            </a:r>
            <a:endParaRPr lang="ru-RU" sz="6000"/>
          </a:p>
        </p:txBody>
      </p:sp>
      <p:sp>
        <p:nvSpPr>
          <p:cNvPr id="390148" name="Line 4"/>
          <p:cNvSpPr>
            <a:spLocks noChangeShapeType="1"/>
          </p:cNvSpPr>
          <p:nvPr/>
        </p:nvSpPr>
        <p:spPr bwMode="auto">
          <a:xfrm>
            <a:off x="0" y="3429000"/>
            <a:ext cx="9144000" cy="31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49" name="Line 5"/>
          <p:cNvSpPr>
            <a:spLocks noChangeShapeType="1"/>
          </p:cNvSpPr>
          <p:nvPr/>
        </p:nvSpPr>
        <p:spPr bwMode="auto">
          <a:xfrm flipV="1">
            <a:off x="4572000" y="368300"/>
            <a:ext cx="0" cy="6489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8486775" y="2255838"/>
            <a:ext cx="657225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6000"/>
              <a:t>x</a:t>
            </a:r>
            <a:endParaRPr lang="ru-RU" sz="6000"/>
          </a:p>
        </p:txBody>
      </p:sp>
      <p:sp>
        <p:nvSpPr>
          <p:cNvPr id="390151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2" name="Line 8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3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4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5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6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7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8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59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0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1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2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3" name="Line 19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4" name="Line 20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5" name="Line 21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6" name="Line 22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7" name="Line 23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8" name="Line 24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69" name="Line 25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0" name="Line 26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1" name="Line 27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2" name="Line 28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3" name="Line 29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4" name="Line 30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5" name="Line 31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6" name="Line 32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7" name="Line 33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8" name="Line 34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79" name="Line 35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0" name="Line 36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1" name="Line 37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2" name="Line 38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3" name="Line 39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4" name="Line 40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5" name="Line 41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6" name="Line 42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7" name="Line 43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8" name="Line 44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89" name="Line 45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0" name="Line 46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1" name="Line 47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2" name="Line 48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3" name="Line 49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4" name="Line 50"/>
          <p:cNvSpPr>
            <a:spLocks noChangeShapeType="1"/>
          </p:cNvSpPr>
          <p:nvPr/>
        </p:nvSpPr>
        <p:spPr bwMode="auto">
          <a:xfrm>
            <a:off x="4465638" y="1235075"/>
            <a:ext cx="24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195" name="Text Box 51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0"/>
              <a:t> </a:t>
            </a:r>
            <a:endParaRPr lang="ru-RU" sz="4800"/>
          </a:p>
        </p:txBody>
      </p:sp>
      <p:graphicFrame>
        <p:nvGraphicFramePr>
          <p:cNvPr id="390196" name="Object 52"/>
          <p:cNvGraphicFramePr>
            <a:graphicFrameLocks noChangeAspect="1"/>
          </p:cNvGraphicFramePr>
          <p:nvPr/>
        </p:nvGraphicFramePr>
        <p:xfrm>
          <a:off x="5856288" y="4951413"/>
          <a:ext cx="541337" cy="1022350"/>
        </p:xfrm>
        <a:graphic>
          <a:graphicData uri="http://schemas.openxmlformats.org/presentationml/2006/ole">
            <p:oleObj spid="_x0000_s35842" name="Формула" r:id="rId3" imgW="114120" imgH="215640" progId="Equation.3">
              <p:embed/>
            </p:oleObj>
          </a:graphicData>
        </a:graphic>
      </p:graphicFrame>
      <p:sp>
        <p:nvSpPr>
          <p:cNvPr id="390197" name="Text Box 53"/>
          <p:cNvSpPr txBox="1">
            <a:spLocks noChangeArrowheads="1"/>
          </p:cNvSpPr>
          <p:nvPr/>
        </p:nvSpPr>
        <p:spPr bwMode="auto">
          <a:xfrm>
            <a:off x="4252913" y="2327275"/>
            <a:ext cx="43815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1</a:t>
            </a:r>
          </a:p>
        </p:txBody>
      </p:sp>
      <p:sp>
        <p:nvSpPr>
          <p:cNvPr id="390198" name="Text Box 54"/>
          <p:cNvSpPr txBox="1">
            <a:spLocks noChangeArrowheads="1"/>
          </p:cNvSpPr>
          <p:nvPr/>
        </p:nvSpPr>
        <p:spPr bwMode="auto">
          <a:xfrm>
            <a:off x="4311650" y="3760788"/>
            <a:ext cx="608013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-1</a:t>
            </a:r>
          </a:p>
        </p:txBody>
      </p:sp>
      <p:sp>
        <p:nvSpPr>
          <p:cNvPr id="390199" name="Line 55"/>
          <p:cNvSpPr>
            <a:spLocks noChangeShapeType="1"/>
          </p:cNvSpPr>
          <p:nvPr/>
        </p:nvSpPr>
        <p:spPr bwMode="auto">
          <a:xfrm>
            <a:off x="212725" y="4130675"/>
            <a:ext cx="87026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200" name="Line 56"/>
          <p:cNvSpPr>
            <a:spLocks noChangeShapeType="1"/>
          </p:cNvSpPr>
          <p:nvPr/>
        </p:nvSpPr>
        <p:spPr bwMode="auto">
          <a:xfrm flipV="1">
            <a:off x="4587875" y="0"/>
            <a:ext cx="3208338" cy="34163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201" name="Line 57"/>
          <p:cNvSpPr>
            <a:spLocks noChangeShapeType="1"/>
          </p:cNvSpPr>
          <p:nvPr/>
        </p:nvSpPr>
        <p:spPr bwMode="auto">
          <a:xfrm flipH="1" flipV="1">
            <a:off x="1106488" y="0"/>
            <a:ext cx="3465512" cy="34163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90203" name="Object 5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5843" name="Формула" r:id="rId4" imgW="114120" imgH="215640" progId="Equation.3">
              <p:embed/>
            </p:oleObj>
          </a:graphicData>
        </a:graphic>
      </p:graphicFrame>
      <p:sp>
        <p:nvSpPr>
          <p:cNvPr id="390204" name="Line 60"/>
          <p:cNvSpPr>
            <a:spLocks noChangeShapeType="1"/>
          </p:cNvSpPr>
          <p:nvPr/>
        </p:nvSpPr>
        <p:spPr bwMode="auto">
          <a:xfrm>
            <a:off x="4572000" y="3449638"/>
            <a:ext cx="5278438" cy="514985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205" name="Line 61"/>
          <p:cNvSpPr>
            <a:spLocks noChangeShapeType="1"/>
          </p:cNvSpPr>
          <p:nvPr/>
        </p:nvSpPr>
        <p:spPr bwMode="auto">
          <a:xfrm flipH="1">
            <a:off x="-563563" y="3449638"/>
            <a:ext cx="5135563" cy="50053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90206" name="Object 62"/>
          <p:cNvGraphicFramePr>
            <a:graphicFrameLocks noChangeAspect="1"/>
          </p:cNvGraphicFramePr>
          <p:nvPr/>
        </p:nvGraphicFramePr>
        <p:xfrm>
          <a:off x="4792663" y="260350"/>
          <a:ext cx="4351337" cy="819150"/>
        </p:xfrm>
        <a:graphic>
          <a:graphicData uri="http://schemas.openxmlformats.org/presentationml/2006/ole">
            <p:oleObj spid="_x0000_s35844" name="Формула" r:id="rId5" imgW="1079280" imgH="203040" progId="Equation.3">
              <p:embed/>
            </p:oleObj>
          </a:graphicData>
        </a:graphic>
      </p:graphicFrame>
      <p:sp>
        <p:nvSpPr>
          <p:cNvPr id="390207" name="Line 63"/>
          <p:cNvSpPr>
            <a:spLocks noChangeShapeType="1"/>
          </p:cNvSpPr>
          <p:nvPr/>
        </p:nvSpPr>
        <p:spPr bwMode="auto">
          <a:xfrm>
            <a:off x="4556125" y="1941513"/>
            <a:ext cx="47625" cy="49164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0208" name="Text Box 64"/>
          <p:cNvSpPr txBox="1">
            <a:spLocks noChangeArrowheads="1"/>
          </p:cNvSpPr>
          <p:nvPr/>
        </p:nvSpPr>
        <p:spPr bwMode="auto">
          <a:xfrm>
            <a:off x="4837113" y="5470525"/>
            <a:ext cx="3975100" cy="11906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>
                <a:latin typeface="Arial" pitchFamily="34" charset="0"/>
              </a:rPr>
              <a:t>Выполни задание методом оценки.</a:t>
            </a:r>
          </a:p>
          <a:p>
            <a:r>
              <a:rPr lang="ru-RU" sz="1800">
                <a:latin typeface="Arial" pitchFamily="34" charset="0"/>
              </a:rPr>
              <a:t>Найдите наибольшее целое значение функции.</a:t>
            </a:r>
          </a:p>
        </p:txBody>
      </p:sp>
      <p:graphicFrame>
        <p:nvGraphicFramePr>
          <p:cNvPr id="390202" name="Object 58"/>
          <p:cNvGraphicFramePr>
            <a:graphicFrameLocks noChangeAspect="1"/>
          </p:cNvGraphicFramePr>
          <p:nvPr/>
        </p:nvGraphicFramePr>
        <p:xfrm>
          <a:off x="0" y="352425"/>
          <a:ext cx="4391025" cy="1427163"/>
        </p:xfrm>
        <a:graphic>
          <a:graphicData uri="http://schemas.openxmlformats.org/presentationml/2006/ole">
            <p:oleObj spid="_x0000_s35845" name="Формула" r:id="rId6" imgW="69840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0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90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5.95376E-6 L 6.66667E-6 -0.21272 " pathEditMode="relative" ptsTypes="AA">
                                      <p:cBhvr>
                                        <p:cTn id="20" dur="2000" fill="hold"/>
                                        <p:tgtEl>
                                          <p:spTgt spid="390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3.87283E-6 L 7.22222E-6 -0.22196 " pathEditMode="relative" ptsTypes="AA">
                                      <p:cBhvr>
                                        <p:cTn id="22" dur="2000" fill="hold"/>
                                        <p:tgtEl>
                                          <p:spTgt spid="390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6" grpId="0" animBg="1"/>
      <p:bldP spid="390200" grpId="0" animBg="1"/>
      <p:bldP spid="390201" grpId="0" animBg="1"/>
      <p:bldP spid="390204" grpId="0" animBg="1"/>
      <p:bldP spid="390204" grpId="1" animBg="1"/>
      <p:bldP spid="390205" grpId="0" animBg="1"/>
      <p:bldP spid="390205" grpId="1" animBg="1"/>
      <p:bldP spid="39020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403</Words>
  <Application>Microsoft Office PowerPoint</Application>
  <PresentationFormat>Экран (4:3)</PresentationFormat>
  <Paragraphs>160</Paragraphs>
  <Slides>26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Формула</vt:lpstr>
      <vt:lpstr>Графики функций,  связанных с модулем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функций,  связанных с модулем</dc:title>
  <dc:creator>Бахова</dc:creator>
  <cp:lastModifiedBy>Кабинет математики</cp:lastModifiedBy>
  <cp:revision>29</cp:revision>
  <dcterms:created xsi:type="dcterms:W3CDTF">2009-08-11T16:59:59Z</dcterms:created>
  <dcterms:modified xsi:type="dcterms:W3CDTF">2010-09-03T05:17:49Z</dcterms:modified>
</cp:coreProperties>
</file>