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2" r:id="rId4"/>
    <p:sldId id="263" r:id="rId5"/>
    <p:sldId id="265" r:id="rId6"/>
    <p:sldId id="266" r:id="rId7"/>
    <p:sldId id="264" r:id="rId8"/>
    <p:sldId id="267" r:id="rId9"/>
    <p:sldId id="268" r:id="rId10"/>
    <p:sldId id="269" r:id="rId11"/>
    <p:sldId id="270" r:id="rId12"/>
    <p:sldId id="259" r:id="rId13"/>
    <p:sldId id="273" r:id="rId14"/>
    <p:sldId id="258" r:id="rId15"/>
    <p:sldId id="274" r:id="rId16"/>
    <p:sldId id="275" r:id="rId17"/>
    <p:sldId id="276" r:id="rId18"/>
    <p:sldId id="277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8.wmf"/><Relationship Id="rId5" Type="http://schemas.openxmlformats.org/officeDocument/2006/relationships/image" Target="../media/image79.wmf"/><Relationship Id="rId4" Type="http://schemas.openxmlformats.org/officeDocument/2006/relationships/image" Target="../media/image7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50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2" Type="http://schemas.openxmlformats.org/officeDocument/2006/relationships/image" Target="../media/image39.wmf"/><Relationship Id="rId16" Type="http://schemas.openxmlformats.org/officeDocument/2006/relationships/image" Target="../media/image53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5" Type="http://schemas.openxmlformats.org/officeDocument/2006/relationships/image" Target="../media/image5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Relationship Id="rId14" Type="http://schemas.openxmlformats.org/officeDocument/2006/relationships/image" Target="../media/image5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4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F0FD0-A2E5-44B7-A7BE-5ED65DBE4C0D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E788B-AEFD-4566-A0DC-4AC27D9D39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E788B-AEFD-4566-A0DC-4AC27D9D395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E788B-AEFD-4566-A0DC-4AC27D9D395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E788B-AEFD-4566-A0DC-4AC27D9D395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E788B-AEFD-4566-A0DC-4AC27D9D395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E788B-AEFD-4566-A0DC-4AC27D9D395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F0A52-7C18-42F5-97D8-E9CF058739DC}" type="datetimeFigureOut">
              <a:rPr lang="ru-RU" smtClean="0"/>
              <a:pPr/>
              <a:t>25.08.2009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35161-27C8-40B1-93EB-2E85399B37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image" Target="../media/image26.emf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2.emf"/><Relationship Id="rId5" Type="http://schemas.openxmlformats.org/officeDocument/2006/relationships/image" Target="../media/image61.emf"/><Relationship Id="rId4" Type="http://schemas.openxmlformats.org/officeDocument/2006/relationships/oleObject" Target="../embeddings/oleObject5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image" Target="../media/image35.emf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69.emf"/><Relationship Id="rId4" Type="http://schemas.openxmlformats.org/officeDocument/2006/relationships/image" Target="../media/image36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4.bin"/><Relationship Id="rId11" Type="http://schemas.openxmlformats.org/officeDocument/2006/relationships/slide" Target="slide15.xml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75.emf"/><Relationship Id="rId4" Type="http://schemas.openxmlformats.org/officeDocument/2006/relationships/oleObject" Target="../embeddings/oleObject62.bin"/><Relationship Id="rId9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emf"/><Relationship Id="rId5" Type="http://schemas.openxmlformats.org/officeDocument/2006/relationships/slide" Target="slide13.xml"/><Relationship Id="rId4" Type="http://schemas.openxmlformats.org/officeDocument/2006/relationships/image" Target="../media/image75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7.bin"/><Relationship Id="rId11" Type="http://schemas.openxmlformats.org/officeDocument/2006/relationships/slide" Target="slide17.xml"/><Relationship Id="rId5" Type="http://schemas.openxmlformats.org/officeDocument/2006/relationships/image" Target="../media/image75.emf"/><Relationship Id="rId10" Type="http://schemas.openxmlformats.org/officeDocument/2006/relationships/oleObject" Target="../embeddings/oleObject71.bin"/><Relationship Id="rId4" Type="http://schemas.openxmlformats.org/officeDocument/2006/relationships/slide" Target="slide16.xml"/><Relationship Id="rId9" Type="http://schemas.openxmlformats.org/officeDocument/2006/relationships/oleObject" Target="../embeddings/oleObject7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0.emf"/><Relationship Id="rId5" Type="http://schemas.openxmlformats.org/officeDocument/2006/relationships/slide" Target="slide15.xml"/><Relationship Id="rId4" Type="http://schemas.openxmlformats.org/officeDocument/2006/relationships/image" Target="../media/image75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image" Target="../media/image1.jpeg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4.bin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0" Type="http://schemas.openxmlformats.org/officeDocument/2006/relationships/slide" Target="slide19.xml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5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emf"/><Relationship Id="rId7" Type="http://schemas.openxmlformats.org/officeDocument/2006/relationships/image" Target="../media/image88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.emf"/><Relationship Id="rId5" Type="http://schemas.openxmlformats.org/officeDocument/2006/relationships/image" Target="../media/image86.emf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2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image" Target="../media/image26.emf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5.emf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1.jpeg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045" y="1761716"/>
            <a:ext cx="7772400" cy="1470025"/>
          </a:xfrm>
        </p:spPr>
        <p:txBody>
          <a:bodyPr/>
          <a:lstStyle/>
          <a:p>
            <a:r>
              <a:rPr lang="ru-RU" b="1" i="1" dirty="0" smtClean="0">
                <a:solidFill>
                  <a:srgbClr val="008000"/>
                </a:solidFill>
              </a:rPr>
              <a:t>Графики функций, </a:t>
            </a:r>
            <a:br>
              <a:rPr lang="ru-RU" b="1" i="1" dirty="0" smtClean="0">
                <a:solidFill>
                  <a:srgbClr val="008000"/>
                </a:solidFill>
              </a:rPr>
            </a:br>
            <a:r>
              <a:rPr lang="ru-RU" b="1" i="1" dirty="0" smtClean="0">
                <a:solidFill>
                  <a:srgbClr val="008000"/>
                </a:solidFill>
              </a:rPr>
              <a:t>связанных с модулем</a:t>
            </a:r>
            <a:endParaRPr lang="ru-RU" b="1" i="1" dirty="0">
              <a:solidFill>
                <a:srgbClr val="008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8000"/>
                </a:solidFill>
              </a:rPr>
              <a:t>теория, часть 1</a:t>
            </a:r>
            <a:endParaRPr lang="ru-RU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1729" y="206477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4</a:t>
            </a:r>
            <a:endParaRPr lang="ru-RU" sz="24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2512143" y="206477"/>
            <a:ext cx="5275005" cy="668594"/>
            <a:chOff x="2512143" y="206477"/>
            <a:chExt cx="5275005" cy="668594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12143" y="240890"/>
              <a:ext cx="5275005" cy="634181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44037" name="Object 5"/>
            <p:cNvGraphicFramePr>
              <a:graphicFrameLocks noChangeAspect="1"/>
            </p:cNvGraphicFramePr>
            <p:nvPr/>
          </p:nvGraphicFramePr>
          <p:xfrm>
            <a:off x="6249987" y="206477"/>
            <a:ext cx="1023735" cy="572986"/>
          </p:xfrm>
          <a:graphic>
            <a:graphicData uri="http://schemas.openxmlformats.org/presentationml/2006/ole">
              <p:oleObj spid="_x0000_s44037" name="Формула" r:id="rId4" imgW="457200" imgH="253800" progId="Equation.3">
                <p:embed/>
              </p:oleObj>
            </a:graphicData>
          </a:graphic>
        </p:graphicFrame>
      </p:grpSp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5"/>
          <a:srcRect l="17807" t="34360" r="19530" b="613"/>
          <a:stretch>
            <a:fillRect/>
          </a:stretch>
        </p:blipFill>
        <p:spPr bwMode="auto">
          <a:xfrm>
            <a:off x="0" y="1165123"/>
            <a:ext cx="6430297" cy="241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6"/>
          <a:srcRect l="36944" t="32321" r="9252"/>
          <a:stretch>
            <a:fillRect/>
          </a:stretch>
        </p:blipFill>
        <p:spPr bwMode="auto">
          <a:xfrm>
            <a:off x="2109022" y="1047136"/>
            <a:ext cx="5412656" cy="2456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5724475" y="1728122"/>
          <a:ext cx="1416814" cy="779104"/>
        </p:xfrm>
        <a:graphic>
          <a:graphicData uri="http://schemas.openxmlformats.org/presentationml/2006/ole">
            <p:oleObj spid="_x0000_s44040" name="Формула" r:id="rId7" imgW="419040" imgH="228600" progId="Equation.3">
              <p:embed/>
            </p:oleObj>
          </a:graphicData>
        </a:graphic>
      </p:graphicFrame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1710812" y="1763302"/>
          <a:ext cx="1435919" cy="805189"/>
        </p:xfrm>
        <a:graphic>
          <a:graphicData uri="http://schemas.openxmlformats.org/presentationml/2006/ole">
            <p:oleObj spid="_x0000_s44042" name="Формула" r:id="rId8" imgW="457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1729" y="206477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5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2512143" y="240890"/>
            <a:ext cx="5275005" cy="634181"/>
            <a:chOff x="2512143" y="240890"/>
            <a:chExt cx="5275005" cy="63418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12143" y="240890"/>
              <a:ext cx="5275005" cy="634181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45061" name="Object 5"/>
            <p:cNvGraphicFramePr>
              <a:graphicFrameLocks noChangeAspect="1"/>
            </p:cNvGraphicFramePr>
            <p:nvPr/>
          </p:nvGraphicFramePr>
          <p:xfrm>
            <a:off x="6241692" y="332710"/>
            <a:ext cx="1250950" cy="476250"/>
          </p:xfrm>
          <a:graphic>
            <a:graphicData uri="http://schemas.openxmlformats.org/presentationml/2006/ole">
              <p:oleObj spid="_x0000_s45061" name="Формула" r:id="rId4" imgW="672840" imgH="253800" progId="Equation.3">
                <p:embed/>
              </p:oleObj>
            </a:graphicData>
          </a:graphic>
        </p:graphicFrame>
      </p:grpSp>
      <p:grpSp>
        <p:nvGrpSpPr>
          <p:cNvPr id="23" name="Группа 22"/>
          <p:cNvGrpSpPr/>
          <p:nvPr/>
        </p:nvGrpSpPr>
        <p:grpSpPr>
          <a:xfrm>
            <a:off x="4621162" y="2109019"/>
            <a:ext cx="3106993" cy="3982065"/>
            <a:chOff x="4621162" y="2109019"/>
            <a:chExt cx="3106993" cy="3982065"/>
          </a:xfrm>
        </p:grpSpPr>
        <p:sp>
          <p:nvSpPr>
            <p:cNvPr id="19" name="Полилиния 18"/>
            <p:cNvSpPr/>
            <p:nvPr/>
          </p:nvSpPr>
          <p:spPr>
            <a:xfrm>
              <a:off x="4621162" y="3347884"/>
              <a:ext cx="349044" cy="2743200"/>
            </a:xfrm>
            <a:custGeom>
              <a:avLst/>
              <a:gdLst>
                <a:gd name="connsiteX0" fmla="*/ 24580 w 349044"/>
                <a:gd name="connsiteY0" fmla="*/ 2743200 h 2743200"/>
                <a:gd name="connsiteX1" fmla="*/ 54077 w 349044"/>
                <a:gd name="connsiteY1" fmla="*/ 870155 h 2743200"/>
                <a:gd name="connsiteX2" fmla="*/ 349044 w 349044"/>
                <a:gd name="connsiteY2" fmla="*/ 0 h 2743200"/>
                <a:gd name="connsiteX3" fmla="*/ 349044 w 349044"/>
                <a:gd name="connsiteY3" fmla="*/ 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044" h="2743200">
                  <a:moveTo>
                    <a:pt x="24580" y="2743200"/>
                  </a:moveTo>
                  <a:cubicBezTo>
                    <a:pt x="12290" y="2035277"/>
                    <a:pt x="0" y="1327355"/>
                    <a:pt x="54077" y="870155"/>
                  </a:cubicBezTo>
                  <a:cubicBezTo>
                    <a:pt x="108154" y="412955"/>
                    <a:pt x="349044" y="0"/>
                    <a:pt x="349044" y="0"/>
                  </a:cubicBezTo>
                  <a:lnTo>
                    <a:pt x="349044" y="0"/>
                  </a:ln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4970206" y="2979174"/>
              <a:ext cx="442452" cy="383458"/>
            </a:xfrm>
            <a:custGeom>
              <a:avLst/>
              <a:gdLst>
                <a:gd name="connsiteX0" fmla="*/ 0 w 442452"/>
                <a:gd name="connsiteY0" fmla="*/ 412955 h 412955"/>
                <a:gd name="connsiteX1" fmla="*/ 162233 w 442452"/>
                <a:gd name="connsiteY1" fmla="*/ 206478 h 412955"/>
                <a:gd name="connsiteX2" fmla="*/ 442452 w 442452"/>
                <a:gd name="connsiteY2" fmla="*/ 0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2452" h="412955">
                  <a:moveTo>
                    <a:pt x="0" y="412955"/>
                  </a:moveTo>
                  <a:cubicBezTo>
                    <a:pt x="44245" y="344129"/>
                    <a:pt x="88491" y="275304"/>
                    <a:pt x="162233" y="206478"/>
                  </a:cubicBezTo>
                  <a:cubicBezTo>
                    <a:pt x="235975" y="137652"/>
                    <a:pt x="339213" y="68826"/>
                    <a:pt x="442452" y="0"/>
                  </a:cubicBez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5397910" y="2551471"/>
              <a:ext cx="840658" cy="442452"/>
            </a:xfrm>
            <a:custGeom>
              <a:avLst/>
              <a:gdLst>
                <a:gd name="connsiteX0" fmla="*/ 0 w 840658"/>
                <a:gd name="connsiteY0" fmla="*/ 442452 h 442452"/>
                <a:gd name="connsiteX1" fmla="*/ 840658 w 840658"/>
                <a:gd name="connsiteY1" fmla="*/ 14748 h 442452"/>
                <a:gd name="connsiteX2" fmla="*/ 840658 w 840658"/>
                <a:gd name="connsiteY2" fmla="*/ 14748 h 442452"/>
                <a:gd name="connsiteX3" fmla="*/ 840658 w 840658"/>
                <a:gd name="connsiteY3" fmla="*/ 0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0658" h="442452">
                  <a:moveTo>
                    <a:pt x="0" y="442452"/>
                  </a:moveTo>
                  <a:lnTo>
                    <a:pt x="840658" y="14748"/>
                  </a:lnTo>
                  <a:lnTo>
                    <a:pt x="840658" y="14748"/>
                  </a:lnTo>
                  <a:lnTo>
                    <a:pt x="840658" y="0"/>
                  </a:ln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6209071" y="2109019"/>
              <a:ext cx="1519084" cy="471949"/>
            </a:xfrm>
            <a:custGeom>
              <a:avLst/>
              <a:gdLst>
                <a:gd name="connsiteX0" fmla="*/ 0 w 1519084"/>
                <a:gd name="connsiteY0" fmla="*/ 471949 h 471949"/>
                <a:gd name="connsiteX1" fmla="*/ 1519084 w 1519084"/>
                <a:gd name="connsiteY1" fmla="*/ 0 h 471949"/>
                <a:gd name="connsiteX2" fmla="*/ 1519084 w 1519084"/>
                <a:gd name="connsiteY2" fmla="*/ 0 h 47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9084" h="471949">
                  <a:moveTo>
                    <a:pt x="0" y="471949"/>
                  </a:moveTo>
                  <a:lnTo>
                    <a:pt x="1519084" y="0"/>
                  </a:lnTo>
                  <a:lnTo>
                    <a:pt x="1519084" y="0"/>
                  </a:ln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5439594" y="3833505"/>
          <a:ext cx="1698625" cy="571436"/>
        </p:xfrm>
        <a:graphic>
          <a:graphicData uri="http://schemas.openxmlformats.org/presentationml/2006/ole">
            <p:oleObj spid="_x0000_s45062" name="Формула" r:id="rId5" imgW="647640" imgH="215640" progId="Equation.3">
              <p:embed/>
            </p:oleObj>
          </a:graphicData>
        </a:graphic>
      </p:graphicFrame>
      <p:grpSp>
        <p:nvGrpSpPr>
          <p:cNvPr id="25" name="Группа 24"/>
          <p:cNvGrpSpPr/>
          <p:nvPr/>
        </p:nvGrpSpPr>
        <p:grpSpPr>
          <a:xfrm flipH="1">
            <a:off x="1396183" y="2143431"/>
            <a:ext cx="3106993" cy="3982065"/>
            <a:chOff x="4621162" y="2109019"/>
            <a:chExt cx="3106993" cy="3982065"/>
          </a:xfrm>
        </p:grpSpPr>
        <p:sp>
          <p:nvSpPr>
            <p:cNvPr id="26" name="Полилиния 25"/>
            <p:cNvSpPr/>
            <p:nvPr/>
          </p:nvSpPr>
          <p:spPr>
            <a:xfrm>
              <a:off x="4621162" y="3347884"/>
              <a:ext cx="349044" cy="2743200"/>
            </a:xfrm>
            <a:custGeom>
              <a:avLst/>
              <a:gdLst>
                <a:gd name="connsiteX0" fmla="*/ 24580 w 349044"/>
                <a:gd name="connsiteY0" fmla="*/ 2743200 h 2743200"/>
                <a:gd name="connsiteX1" fmla="*/ 54077 w 349044"/>
                <a:gd name="connsiteY1" fmla="*/ 870155 h 2743200"/>
                <a:gd name="connsiteX2" fmla="*/ 349044 w 349044"/>
                <a:gd name="connsiteY2" fmla="*/ 0 h 2743200"/>
                <a:gd name="connsiteX3" fmla="*/ 349044 w 349044"/>
                <a:gd name="connsiteY3" fmla="*/ 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044" h="2743200">
                  <a:moveTo>
                    <a:pt x="24580" y="2743200"/>
                  </a:moveTo>
                  <a:cubicBezTo>
                    <a:pt x="12290" y="2035277"/>
                    <a:pt x="0" y="1327355"/>
                    <a:pt x="54077" y="870155"/>
                  </a:cubicBezTo>
                  <a:cubicBezTo>
                    <a:pt x="108154" y="412955"/>
                    <a:pt x="349044" y="0"/>
                    <a:pt x="349044" y="0"/>
                  </a:cubicBezTo>
                  <a:lnTo>
                    <a:pt x="349044" y="0"/>
                  </a:ln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4970206" y="2979174"/>
              <a:ext cx="442452" cy="383458"/>
            </a:xfrm>
            <a:custGeom>
              <a:avLst/>
              <a:gdLst>
                <a:gd name="connsiteX0" fmla="*/ 0 w 442452"/>
                <a:gd name="connsiteY0" fmla="*/ 412955 h 412955"/>
                <a:gd name="connsiteX1" fmla="*/ 162233 w 442452"/>
                <a:gd name="connsiteY1" fmla="*/ 206478 h 412955"/>
                <a:gd name="connsiteX2" fmla="*/ 442452 w 442452"/>
                <a:gd name="connsiteY2" fmla="*/ 0 h 412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2452" h="412955">
                  <a:moveTo>
                    <a:pt x="0" y="412955"/>
                  </a:moveTo>
                  <a:cubicBezTo>
                    <a:pt x="44245" y="344129"/>
                    <a:pt x="88491" y="275304"/>
                    <a:pt x="162233" y="206478"/>
                  </a:cubicBezTo>
                  <a:cubicBezTo>
                    <a:pt x="235975" y="137652"/>
                    <a:pt x="339213" y="68826"/>
                    <a:pt x="442452" y="0"/>
                  </a:cubicBez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олилиния 27"/>
            <p:cNvSpPr/>
            <p:nvPr/>
          </p:nvSpPr>
          <p:spPr>
            <a:xfrm>
              <a:off x="5397910" y="2551471"/>
              <a:ext cx="840658" cy="442452"/>
            </a:xfrm>
            <a:custGeom>
              <a:avLst/>
              <a:gdLst>
                <a:gd name="connsiteX0" fmla="*/ 0 w 840658"/>
                <a:gd name="connsiteY0" fmla="*/ 442452 h 442452"/>
                <a:gd name="connsiteX1" fmla="*/ 840658 w 840658"/>
                <a:gd name="connsiteY1" fmla="*/ 14748 h 442452"/>
                <a:gd name="connsiteX2" fmla="*/ 840658 w 840658"/>
                <a:gd name="connsiteY2" fmla="*/ 14748 h 442452"/>
                <a:gd name="connsiteX3" fmla="*/ 840658 w 840658"/>
                <a:gd name="connsiteY3" fmla="*/ 0 h 442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0658" h="442452">
                  <a:moveTo>
                    <a:pt x="0" y="442452"/>
                  </a:moveTo>
                  <a:lnTo>
                    <a:pt x="840658" y="14748"/>
                  </a:lnTo>
                  <a:lnTo>
                    <a:pt x="840658" y="14748"/>
                  </a:lnTo>
                  <a:lnTo>
                    <a:pt x="840658" y="0"/>
                  </a:ln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олилиния 28"/>
            <p:cNvSpPr/>
            <p:nvPr/>
          </p:nvSpPr>
          <p:spPr>
            <a:xfrm>
              <a:off x="6209071" y="2109019"/>
              <a:ext cx="1519084" cy="471949"/>
            </a:xfrm>
            <a:custGeom>
              <a:avLst/>
              <a:gdLst>
                <a:gd name="connsiteX0" fmla="*/ 0 w 1519084"/>
                <a:gd name="connsiteY0" fmla="*/ 471949 h 471949"/>
                <a:gd name="connsiteX1" fmla="*/ 1519084 w 1519084"/>
                <a:gd name="connsiteY1" fmla="*/ 0 h 471949"/>
                <a:gd name="connsiteX2" fmla="*/ 1519084 w 1519084"/>
                <a:gd name="connsiteY2" fmla="*/ 0 h 471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9084" h="471949">
                  <a:moveTo>
                    <a:pt x="0" y="471949"/>
                  </a:moveTo>
                  <a:lnTo>
                    <a:pt x="1519084" y="0"/>
                  </a:lnTo>
                  <a:lnTo>
                    <a:pt x="1519084" y="0"/>
                  </a:ln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4811098" y="1350348"/>
          <a:ext cx="1766682" cy="672595"/>
        </p:xfrm>
        <a:graphic>
          <a:graphicData uri="http://schemas.openxmlformats.org/presentationml/2006/ole">
            <p:oleObj spid="_x0000_s45063" name="Формула" r:id="rId6" imgW="6728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12999" t="1192" r="13012"/>
          <a:stretch>
            <a:fillRect/>
          </a:stretch>
        </p:blipFill>
        <p:spPr bwMode="auto">
          <a:xfrm>
            <a:off x="0" y="221226"/>
            <a:ext cx="9144000" cy="64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 l="14551" t="3405" r="11461"/>
          <a:stretch>
            <a:fillRect/>
          </a:stretch>
        </p:blipFill>
        <p:spPr bwMode="auto">
          <a:xfrm>
            <a:off x="0" y="3008671"/>
            <a:ext cx="9144000" cy="99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 l="12999" t="-370" r="13012"/>
          <a:stretch>
            <a:fillRect/>
          </a:stretch>
        </p:blipFill>
        <p:spPr bwMode="auto">
          <a:xfrm>
            <a:off x="0" y="2972290"/>
            <a:ext cx="9144000" cy="1032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кругленный прямоугольник 7"/>
          <p:cNvSpPr/>
          <p:nvPr/>
        </p:nvSpPr>
        <p:spPr>
          <a:xfrm>
            <a:off x="191729" y="206477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6</a:t>
            </a:r>
            <a:endParaRPr lang="ru-RU" sz="24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2512143" y="240890"/>
            <a:ext cx="5275005" cy="634181"/>
            <a:chOff x="2512143" y="240890"/>
            <a:chExt cx="5275005" cy="634181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512143" y="240890"/>
              <a:ext cx="5275005" cy="634181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3078" name="Object 6"/>
            <p:cNvGraphicFramePr>
              <a:graphicFrameLocks noChangeAspect="1"/>
            </p:cNvGraphicFramePr>
            <p:nvPr/>
          </p:nvGraphicFramePr>
          <p:xfrm>
            <a:off x="6219825" y="298450"/>
            <a:ext cx="1316038" cy="563563"/>
          </p:xfrm>
          <a:graphic>
            <a:graphicData uri="http://schemas.openxmlformats.org/presentationml/2006/ole">
              <p:oleObj spid="_x0000_s3078" name="Формула" r:id="rId6" imgW="596880" imgH="253800" progId="Equation.3">
                <p:embed/>
              </p:oleObj>
            </a:graphicData>
          </a:graphic>
        </p:graphicFrame>
      </p:grp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73766" y="1737185"/>
          <a:ext cx="2041731" cy="607807"/>
        </p:xfrm>
        <a:graphic>
          <a:graphicData uri="http://schemas.openxmlformats.org/presentationml/2006/ole">
            <p:oleObj spid="_x0000_s3081" name="Формула" r:id="rId7" imgW="571320" imgH="203040" progId="Equation.3">
              <p:embed/>
            </p:oleObj>
          </a:graphicData>
        </a:graphic>
      </p:graphicFrame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/>
          <a:srcRect l="51665" t="-1374" r="11461"/>
          <a:stretch>
            <a:fillRect/>
          </a:stretch>
        </p:blipFill>
        <p:spPr bwMode="auto">
          <a:xfrm>
            <a:off x="4586748" y="2949678"/>
            <a:ext cx="4557252" cy="1042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/>
          <a:srcRect l="12999" t="1255" r="50126"/>
          <a:stretch>
            <a:fillRect/>
          </a:stretch>
        </p:blipFill>
        <p:spPr bwMode="auto">
          <a:xfrm>
            <a:off x="0" y="2979174"/>
            <a:ext cx="4557252" cy="101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397438" y="3990308"/>
          <a:ext cx="1962303" cy="842191"/>
        </p:xfrm>
        <a:graphic>
          <a:graphicData uri="http://schemas.openxmlformats.org/presentationml/2006/ole">
            <p:oleObj spid="_x0000_s3082" name="Формула" r:id="rId8" imgW="596880" imgH="253800" progId="Equation.3">
              <p:embed/>
            </p:oleObj>
          </a:graphicData>
        </a:graphic>
      </p:graphicFrame>
      <p:sp>
        <p:nvSpPr>
          <p:cNvPr id="20" name="Скругленный прямоугольник 19"/>
          <p:cNvSpPr/>
          <p:nvPr/>
        </p:nvSpPr>
        <p:spPr>
          <a:xfrm>
            <a:off x="280219" y="5294671"/>
            <a:ext cx="8657304" cy="12388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 smtClean="0"/>
              <a:t>Теперь построим более сложные графики функций, содержащих модули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0723" y="339213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7</a:t>
            </a:r>
            <a:endParaRPr lang="ru-RU" sz="24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2541641" y="191729"/>
            <a:ext cx="6336889" cy="1002890"/>
            <a:chOff x="2512143" y="240890"/>
            <a:chExt cx="6336889" cy="1012723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12143" y="240890"/>
              <a:ext cx="6336889" cy="1012723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46083" name="Object 3"/>
            <p:cNvGraphicFramePr>
              <a:graphicFrameLocks noChangeAspect="1"/>
            </p:cNvGraphicFramePr>
            <p:nvPr/>
          </p:nvGraphicFramePr>
          <p:xfrm>
            <a:off x="6480687" y="313505"/>
            <a:ext cx="1536700" cy="809625"/>
          </p:xfrm>
          <a:graphic>
            <a:graphicData uri="http://schemas.openxmlformats.org/presentationml/2006/ole">
              <p:oleObj spid="_x0000_s46083" name="Формула" r:id="rId4" imgW="825480" imgH="431640" progId="Equation.3">
                <p:embed/>
              </p:oleObj>
            </a:graphicData>
          </a:graphic>
        </p:graphicFrame>
      </p:grpSp>
      <p:grpSp>
        <p:nvGrpSpPr>
          <p:cNvPr id="11" name="Группа 10"/>
          <p:cNvGrpSpPr/>
          <p:nvPr/>
        </p:nvGrpSpPr>
        <p:grpSpPr>
          <a:xfrm>
            <a:off x="471948" y="1253612"/>
            <a:ext cx="8391833" cy="713045"/>
            <a:chOff x="752167" y="1784554"/>
            <a:chExt cx="8391833" cy="713045"/>
          </a:xfrm>
        </p:grpSpPr>
        <p:sp>
          <p:nvSpPr>
            <p:cNvPr id="8" name="TextBox 7"/>
            <p:cNvSpPr txBox="1"/>
            <p:nvPr/>
          </p:nvSpPr>
          <p:spPr>
            <a:xfrm>
              <a:off x="752167" y="1887794"/>
              <a:ext cx="8391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1. Сначала построим график функции             .                                </a:t>
              </a:r>
              <a:endParaRPr lang="ru-RU" sz="2400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761495" y="1784554"/>
            <a:ext cx="713045" cy="713045"/>
          </p:xfrm>
          <a:graphic>
            <a:graphicData uri="http://schemas.openxmlformats.org/presentationml/2006/ole">
              <p:oleObj spid="_x0000_s46084" name="Формула" r:id="rId5" imgW="393480" imgH="393480" progId="Equation.3">
                <p:embed/>
              </p:oleObj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398205" y="1976284"/>
            <a:ext cx="8554065" cy="749915"/>
            <a:chOff x="398205" y="1976284"/>
            <a:chExt cx="8554065" cy="749915"/>
          </a:xfrm>
        </p:grpSpPr>
        <p:sp>
          <p:nvSpPr>
            <p:cNvPr id="12" name="TextBox 11"/>
            <p:cNvSpPr txBox="1"/>
            <p:nvPr/>
          </p:nvSpPr>
          <p:spPr>
            <a:xfrm>
              <a:off x="398205" y="2138516"/>
              <a:ext cx="85540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2. Затем построим график функции                        это гипербола,    </a:t>
              </a:r>
              <a:endParaRPr lang="ru-RU" sz="2400" dirty="0"/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5151695" y="1976284"/>
            <a:ext cx="1499830" cy="749915"/>
          </p:xfrm>
          <a:graphic>
            <a:graphicData uri="http://schemas.openxmlformats.org/presentationml/2006/ole">
              <p:oleObj spid="_x0000_s46085" name="Формула" r:id="rId6" imgW="787320" imgH="393480" progId="Equation.3">
                <p:embed/>
              </p:oleObj>
            </a:graphicData>
          </a:graphic>
        </p:graphicFrame>
      </p:grpSp>
      <p:grpSp>
        <p:nvGrpSpPr>
          <p:cNvPr id="18" name="Группа 17"/>
          <p:cNvGrpSpPr/>
          <p:nvPr/>
        </p:nvGrpSpPr>
        <p:grpSpPr>
          <a:xfrm>
            <a:off x="737419" y="2703871"/>
            <a:ext cx="8126361" cy="713045"/>
            <a:chOff x="693174" y="2866103"/>
            <a:chExt cx="8126361" cy="713045"/>
          </a:xfrm>
        </p:grpSpPr>
        <p:sp>
          <p:nvSpPr>
            <p:cNvPr id="16" name="TextBox 15"/>
            <p:cNvSpPr txBox="1"/>
            <p:nvPr/>
          </p:nvSpPr>
          <p:spPr>
            <a:xfrm>
              <a:off x="693174" y="2979174"/>
              <a:ext cx="8126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полученная сдвигом гиперболы             на 2 единицы вправо </a:t>
              </a:r>
              <a:endParaRPr lang="ru-RU" sz="2400" dirty="0"/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/>
          </p:nvGraphicFramePr>
          <p:xfrm>
            <a:off x="4999495" y="2866103"/>
            <a:ext cx="713045" cy="713045"/>
          </p:xfrm>
          <a:graphic>
            <a:graphicData uri="http://schemas.openxmlformats.org/presentationml/2006/ole">
              <p:oleObj spid="_x0000_s46086" name="Формула" r:id="rId7" imgW="393480" imgH="393480" progId="Equation.3">
                <p:embed/>
              </p:oleObj>
            </a:graphicData>
          </a:graphic>
        </p:graphicFrame>
      </p:grpSp>
      <p:sp>
        <p:nvSpPr>
          <p:cNvPr id="19" name="TextBox 18"/>
          <p:cNvSpPr txBox="1"/>
          <p:nvPr/>
        </p:nvSpPr>
        <p:spPr>
          <a:xfrm>
            <a:off x="796413" y="3362633"/>
            <a:ext cx="786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 на 1 единицу вверх.</a:t>
            </a:r>
            <a:endParaRPr lang="ru-RU" sz="24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516193" y="3995072"/>
            <a:ext cx="8436078" cy="822325"/>
            <a:chOff x="471948" y="3965575"/>
            <a:chExt cx="8436078" cy="822325"/>
          </a:xfrm>
        </p:grpSpPr>
        <p:sp>
          <p:nvSpPr>
            <p:cNvPr id="20" name="TextBox 19"/>
            <p:cNvSpPr txBox="1"/>
            <p:nvPr/>
          </p:nvSpPr>
          <p:spPr>
            <a:xfrm>
              <a:off x="471948" y="4203290"/>
              <a:ext cx="84360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3. Для построения графика функции                          сохраним</a:t>
              </a:r>
              <a:endParaRPr lang="ru-RU" sz="2400" dirty="0"/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5311775" y="3965575"/>
            <a:ext cx="1573213" cy="822325"/>
          </p:xfrm>
          <a:graphic>
            <a:graphicData uri="http://schemas.openxmlformats.org/presentationml/2006/ole">
              <p:oleObj spid="_x0000_s46087" name="Формула" r:id="rId8" imgW="825480" imgH="431640" progId="Equation.3">
                <p:embed/>
              </p:oleObj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825909" y="4807975"/>
            <a:ext cx="796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ту часть графика функции, которая находится на оси Ох 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70154" y="5368413"/>
            <a:ext cx="786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 выше ее, и симметрично отразим относительно оси Ох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840658" y="5928852"/>
            <a:ext cx="8052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ту часть графика, которая расположена ниже оси Ох.</a:t>
            </a:r>
            <a:endParaRPr lang="ru-RU" sz="2400" dirty="0"/>
          </a:p>
        </p:txBody>
      </p:sp>
      <p:pic>
        <p:nvPicPr>
          <p:cNvPr id="29" name="Рисунок 28" descr="Рисунок4.emf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V="1">
            <a:off x="8362334" y="1312287"/>
            <a:ext cx="554725" cy="560757"/>
          </a:xfrm>
          <a:prstGeom prst="rect">
            <a:avLst/>
          </a:prstGeom>
        </p:spPr>
      </p:pic>
      <p:pic>
        <p:nvPicPr>
          <p:cNvPr id="30" name="Рисунок 29" descr="Рисунок4.emf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V="1">
            <a:off x="8381998" y="3263989"/>
            <a:ext cx="554725" cy="560757"/>
          </a:xfrm>
          <a:prstGeom prst="rect">
            <a:avLst/>
          </a:prstGeom>
        </p:spPr>
      </p:pic>
      <p:pic>
        <p:nvPicPr>
          <p:cNvPr id="31" name="Рисунок 30" descr="Рисунок4.emf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V="1">
            <a:off x="8337753" y="5815461"/>
            <a:ext cx="554725" cy="560757"/>
          </a:xfrm>
          <a:prstGeom prst="rect">
            <a:avLst/>
          </a:prstGeom>
        </p:spPr>
      </p:pic>
      <p:sp>
        <p:nvSpPr>
          <p:cNvPr id="28" name="Стрелка вправо 27">
            <a:hlinkClick r:id="rId11" action="ppaction://hlinksldjump"/>
          </p:cNvPr>
          <p:cNvSpPr/>
          <p:nvPr/>
        </p:nvSpPr>
        <p:spPr>
          <a:xfrm>
            <a:off x="7565923" y="6268064"/>
            <a:ext cx="604684" cy="41295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 l="17685" t="14522" r="18808" b="1072"/>
          <a:stretch>
            <a:fillRect/>
          </a:stretch>
        </p:blipFill>
        <p:spPr bwMode="auto">
          <a:xfrm>
            <a:off x="381000" y="822960"/>
            <a:ext cx="7848600" cy="554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Группа 7"/>
          <p:cNvGrpSpPr/>
          <p:nvPr/>
        </p:nvGrpSpPr>
        <p:grpSpPr>
          <a:xfrm>
            <a:off x="6533534" y="5815457"/>
            <a:ext cx="2388441" cy="673831"/>
            <a:chOff x="6533534" y="5815457"/>
            <a:chExt cx="2388441" cy="673831"/>
          </a:xfrm>
        </p:grpSpPr>
        <p:pic>
          <p:nvPicPr>
            <p:cNvPr id="6" name="Рисунок 5" descr="Рисунок4.e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V="1">
              <a:off x="6533534" y="5815457"/>
              <a:ext cx="2388441" cy="673831"/>
            </a:xfrm>
            <a:prstGeom prst="rect">
              <a:avLst/>
            </a:prstGeom>
          </p:spPr>
        </p:pic>
        <p:sp>
          <p:nvSpPr>
            <p:cNvPr id="7" name="TextBox 6">
              <a:hlinkClick r:id="rId5" action="ppaction://hlinksldjump"/>
            </p:cNvPr>
            <p:cNvSpPr txBox="1"/>
            <p:nvPr/>
          </p:nvSpPr>
          <p:spPr>
            <a:xfrm>
              <a:off x="7211962" y="5899355"/>
              <a:ext cx="12388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назад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8396747" y="211074"/>
            <a:ext cx="554725" cy="560757"/>
            <a:chOff x="8396747" y="211074"/>
            <a:chExt cx="554725" cy="560757"/>
          </a:xfrm>
        </p:grpSpPr>
        <p:pic>
          <p:nvPicPr>
            <p:cNvPr id="10" name="Рисунок 9" descr="Рисунок4.e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V="1">
              <a:off x="8396747" y="211074"/>
              <a:ext cx="554725" cy="56075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8509819" y="221226"/>
              <a:ext cx="2802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8411495" y="948493"/>
            <a:ext cx="732505" cy="560757"/>
            <a:chOff x="8411495" y="948493"/>
            <a:chExt cx="732505" cy="560757"/>
          </a:xfrm>
        </p:grpSpPr>
        <p:pic>
          <p:nvPicPr>
            <p:cNvPr id="13" name="Рисунок 12" descr="Рисунок4.e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V="1">
              <a:off x="8411495" y="948493"/>
              <a:ext cx="554725" cy="56075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524568" y="1002891"/>
              <a:ext cx="619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3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6"/>
          <a:srcRect l="17192" t="10525" r="17575"/>
          <a:stretch>
            <a:fillRect/>
          </a:stretch>
        </p:blipFill>
        <p:spPr bwMode="auto">
          <a:xfrm>
            <a:off x="304800" y="259080"/>
            <a:ext cx="8061960" cy="324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8.14815E-6 L 0.08004 -0.05348 " pathEditMode="relative" ptsTypes="AA">
                                      <p:cBhvr>
                                        <p:cTn id="6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0723" y="339213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8</a:t>
            </a:r>
            <a:endParaRPr lang="ru-RU" sz="2400" dirty="0"/>
          </a:p>
        </p:txBody>
      </p:sp>
      <p:pic>
        <p:nvPicPr>
          <p:cNvPr id="29" name="Рисунок 28" descr="Рисунок4.e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362334" y="1312287"/>
            <a:ext cx="554725" cy="560757"/>
          </a:xfrm>
          <a:prstGeom prst="rect">
            <a:avLst/>
          </a:prstGeom>
        </p:spPr>
      </p:pic>
      <p:pic>
        <p:nvPicPr>
          <p:cNvPr id="30" name="Рисунок 29" descr="Рисунок4.e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381998" y="3263989"/>
            <a:ext cx="554725" cy="560757"/>
          </a:xfrm>
          <a:prstGeom prst="rect">
            <a:avLst/>
          </a:prstGeom>
        </p:spPr>
      </p:pic>
      <p:pic>
        <p:nvPicPr>
          <p:cNvPr id="31" name="Рисунок 30" descr="Рисунок4.em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8337753" y="5815461"/>
            <a:ext cx="554725" cy="560757"/>
          </a:xfrm>
          <a:prstGeom prst="rect">
            <a:avLst/>
          </a:prstGeom>
        </p:spPr>
      </p:pic>
      <p:grpSp>
        <p:nvGrpSpPr>
          <p:cNvPr id="26" name="Группа 25"/>
          <p:cNvGrpSpPr/>
          <p:nvPr/>
        </p:nvGrpSpPr>
        <p:grpSpPr>
          <a:xfrm>
            <a:off x="2541641" y="191729"/>
            <a:ext cx="6336889" cy="1002890"/>
            <a:chOff x="2541641" y="191729"/>
            <a:chExt cx="6336889" cy="100289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41641" y="191729"/>
              <a:ext cx="6336889" cy="1002890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50183" name="Object 7"/>
            <p:cNvGraphicFramePr>
              <a:graphicFrameLocks noChangeAspect="1"/>
            </p:cNvGraphicFramePr>
            <p:nvPr/>
          </p:nvGraphicFramePr>
          <p:xfrm>
            <a:off x="6396550" y="285750"/>
            <a:ext cx="1584325" cy="852488"/>
          </p:xfrm>
          <a:graphic>
            <a:graphicData uri="http://schemas.openxmlformats.org/presentationml/2006/ole">
              <p:oleObj spid="_x0000_s50183" name="Формула" r:id="rId6" imgW="825480" imgH="444240" progId="Equation.3">
                <p:embed/>
              </p:oleObj>
            </a:graphicData>
          </a:graphic>
        </p:graphicFrame>
      </p:grpSp>
      <p:grpSp>
        <p:nvGrpSpPr>
          <p:cNvPr id="27" name="Группа 26"/>
          <p:cNvGrpSpPr/>
          <p:nvPr/>
        </p:nvGrpSpPr>
        <p:grpSpPr>
          <a:xfrm>
            <a:off x="471948" y="1253612"/>
            <a:ext cx="8391833" cy="713045"/>
            <a:chOff x="752167" y="1784554"/>
            <a:chExt cx="8391833" cy="713045"/>
          </a:xfrm>
        </p:grpSpPr>
        <p:sp>
          <p:nvSpPr>
            <p:cNvPr id="28" name="TextBox 27"/>
            <p:cNvSpPr txBox="1"/>
            <p:nvPr/>
          </p:nvSpPr>
          <p:spPr>
            <a:xfrm>
              <a:off x="752167" y="1887794"/>
              <a:ext cx="8391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1. Сначала построим график функции             .                                </a:t>
              </a:r>
              <a:endParaRPr lang="ru-RU" sz="2400" dirty="0"/>
            </a:p>
          </p:txBody>
        </p:sp>
        <p:graphicFrame>
          <p:nvGraphicFramePr>
            <p:cNvPr id="32" name="Объект 31"/>
            <p:cNvGraphicFramePr>
              <a:graphicFrameLocks noChangeAspect="1"/>
            </p:cNvGraphicFramePr>
            <p:nvPr/>
          </p:nvGraphicFramePr>
          <p:xfrm>
            <a:off x="5761495" y="1784554"/>
            <a:ext cx="713045" cy="713045"/>
          </p:xfrm>
          <a:graphic>
            <a:graphicData uri="http://schemas.openxmlformats.org/presentationml/2006/ole">
              <p:oleObj spid="_x0000_s50184" name="Формула" r:id="rId7" imgW="393480" imgH="393480" progId="Equation.3">
                <p:embed/>
              </p:oleObj>
            </a:graphicData>
          </a:graphic>
        </p:graphicFrame>
      </p:grpSp>
      <p:grpSp>
        <p:nvGrpSpPr>
          <p:cNvPr id="33" name="Группа 32"/>
          <p:cNvGrpSpPr/>
          <p:nvPr/>
        </p:nvGrpSpPr>
        <p:grpSpPr>
          <a:xfrm>
            <a:off x="398205" y="1976284"/>
            <a:ext cx="8554065" cy="749915"/>
            <a:chOff x="398205" y="1976284"/>
            <a:chExt cx="8554065" cy="749915"/>
          </a:xfrm>
        </p:grpSpPr>
        <p:sp>
          <p:nvSpPr>
            <p:cNvPr id="34" name="TextBox 33"/>
            <p:cNvSpPr txBox="1"/>
            <p:nvPr/>
          </p:nvSpPr>
          <p:spPr>
            <a:xfrm>
              <a:off x="398205" y="2138516"/>
              <a:ext cx="85540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2. Затем построим график функции                        это гипербола,    </a:t>
              </a:r>
              <a:endParaRPr lang="ru-RU" sz="2400" dirty="0"/>
            </a:p>
          </p:txBody>
        </p:sp>
        <p:graphicFrame>
          <p:nvGraphicFramePr>
            <p:cNvPr id="35" name="Объект 34"/>
            <p:cNvGraphicFramePr>
              <a:graphicFrameLocks noChangeAspect="1"/>
            </p:cNvGraphicFramePr>
            <p:nvPr/>
          </p:nvGraphicFramePr>
          <p:xfrm>
            <a:off x="5151695" y="1976284"/>
            <a:ext cx="1499830" cy="749915"/>
          </p:xfrm>
          <a:graphic>
            <a:graphicData uri="http://schemas.openxmlformats.org/presentationml/2006/ole">
              <p:oleObj spid="_x0000_s50185" name="Формула" r:id="rId8" imgW="787320" imgH="393480" progId="Equation.3">
                <p:embed/>
              </p:oleObj>
            </a:graphicData>
          </a:graphic>
        </p:graphicFrame>
      </p:grpSp>
      <p:grpSp>
        <p:nvGrpSpPr>
          <p:cNvPr id="36" name="Группа 35"/>
          <p:cNvGrpSpPr/>
          <p:nvPr/>
        </p:nvGrpSpPr>
        <p:grpSpPr>
          <a:xfrm>
            <a:off x="737419" y="2703871"/>
            <a:ext cx="8126361" cy="713045"/>
            <a:chOff x="693174" y="2866103"/>
            <a:chExt cx="8126361" cy="713045"/>
          </a:xfrm>
        </p:grpSpPr>
        <p:sp>
          <p:nvSpPr>
            <p:cNvPr id="37" name="TextBox 36"/>
            <p:cNvSpPr txBox="1"/>
            <p:nvPr/>
          </p:nvSpPr>
          <p:spPr>
            <a:xfrm>
              <a:off x="693174" y="2979174"/>
              <a:ext cx="8126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полученная сдвигом гиперболы             на 2 единицы вправо </a:t>
              </a:r>
              <a:endParaRPr lang="ru-RU" sz="2400" dirty="0"/>
            </a:p>
          </p:txBody>
        </p:sp>
        <p:graphicFrame>
          <p:nvGraphicFramePr>
            <p:cNvPr id="38" name="Объект 37"/>
            <p:cNvGraphicFramePr>
              <a:graphicFrameLocks noChangeAspect="1"/>
            </p:cNvGraphicFramePr>
            <p:nvPr/>
          </p:nvGraphicFramePr>
          <p:xfrm>
            <a:off x="4999495" y="2866103"/>
            <a:ext cx="713045" cy="713045"/>
          </p:xfrm>
          <a:graphic>
            <a:graphicData uri="http://schemas.openxmlformats.org/presentationml/2006/ole">
              <p:oleObj spid="_x0000_s50186" name="Формула" r:id="rId9" imgW="393480" imgH="393480" progId="Equation.3">
                <p:embed/>
              </p:oleObj>
            </a:graphicData>
          </a:graphic>
        </p:graphicFrame>
      </p:grpSp>
      <p:sp>
        <p:nvSpPr>
          <p:cNvPr id="39" name="TextBox 38"/>
          <p:cNvSpPr txBox="1"/>
          <p:nvPr/>
        </p:nvSpPr>
        <p:spPr>
          <a:xfrm>
            <a:off x="796413" y="3362633"/>
            <a:ext cx="786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 на 1 единицу вверх.</a:t>
            </a:r>
            <a:endParaRPr lang="ru-RU" sz="2400" dirty="0"/>
          </a:p>
        </p:txBody>
      </p:sp>
      <p:grpSp>
        <p:nvGrpSpPr>
          <p:cNvPr id="40" name="Группа 39"/>
          <p:cNvGrpSpPr/>
          <p:nvPr/>
        </p:nvGrpSpPr>
        <p:grpSpPr>
          <a:xfrm>
            <a:off x="530941" y="3999374"/>
            <a:ext cx="8436078" cy="846138"/>
            <a:chOff x="471948" y="3955128"/>
            <a:chExt cx="8436078" cy="846138"/>
          </a:xfrm>
        </p:grpSpPr>
        <p:sp>
          <p:nvSpPr>
            <p:cNvPr id="41" name="TextBox 40"/>
            <p:cNvSpPr txBox="1"/>
            <p:nvPr/>
          </p:nvSpPr>
          <p:spPr>
            <a:xfrm>
              <a:off x="471948" y="4203290"/>
              <a:ext cx="84360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3. Для построения графика функции                          сохраним</a:t>
              </a:r>
              <a:endParaRPr lang="ru-RU" sz="2400" dirty="0"/>
            </a:p>
          </p:txBody>
        </p:sp>
        <p:graphicFrame>
          <p:nvGraphicFramePr>
            <p:cNvPr id="42" name="Объект 41"/>
            <p:cNvGraphicFramePr>
              <a:graphicFrameLocks noChangeAspect="1"/>
            </p:cNvGraphicFramePr>
            <p:nvPr/>
          </p:nvGraphicFramePr>
          <p:xfrm>
            <a:off x="5311980" y="3955128"/>
            <a:ext cx="1573213" cy="846138"/>
          </p:xfrm>
          <a:graphic>
            <a:graphicData uri="http://schemas.openxmlformats.org/presentationml/2006/ole">
              <p:oleObj spid="_x0000_s50187" name="Формула" r:id="rId10" imgW="825480" imgH="444240" progId="Equation.3">
                <p:embed/>
              </p:oleObj>
            </a:graphicData>
          </a:graphic>
        </p:graphicFrame>
      </p:grpSp>
      <p:sp>
        <p:nvSpPr>
          <p:cNvPr id="43" name="TextBox 42"/>
          <p:cNvSpPr txBox="1"/>
          <p:nvPr/>
        </p:nvSpPr>
        <p:spPr>
          <a:xfrm>
            <a:off x="825909" y="4807975"/>
            <a:ext cx="796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ту часть графика функции, которая находится на оси </a:t>
            </a:r>
            <a:r>
              <a:rPr lang="ru-RU" sz="2400" dirty="0" err="1" smtClean="0"/>
              <a:t>Оу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870154" y="5368413"/>
            <a:ext cx="786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 правее от нее, затем симметрично отразим эту часть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840658" y="5928852"/>
            <a:ext cx="8052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относительно оси </a:t>
            </a:r>
            <a:r>
              <a:rPr lang="ru-RU" sz="2400" dirty="0" err="1" smtClean="0"/>
              <a:t>Оу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6" name="Стрелка вправо 45">
            <a:hlinkClick r:id="rId11" action="ppaction://hlinksldjump"/>
          </p:cNvPr>
          <p:cNvSpPr/>
          <p:nvPr/>
        </p:nvSpPr>
        <p:spPr>
          <a:xfrm>
            <a:off x="7565923" y="6268064"/>
            <a:ext cx="604684" cy="41295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3" grpId="0"/>
      <p:bldP spid="44" grpId="0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 l="17685" t="14522" r="18808" b="1072"/>
          <a:stretch>
            <a:fillRect/>
          </a:stretch>
        </p:blipFill>
        <p:spPr bwMode="auto">
          <a:xfrm>
            <a:off x="336755" y="837708"/>
            <a:ext cx="7848600" cy="554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Группа 14"/>
          <p:cNvGrpSpPr/>
          <p:nvPr/>
        </p:nvGrpSpPr>
        <p:grpSpPr>
          <a:xfrm>
            <a:off x="6533534" y="5815457"/>
            <a:ext cx="2388441" cy="673831"/>
            <a:chOff x="6533534" y="5815457"/>
            <a:chExt cx="2388441" cy="673831"/>
          </a:xfrm>
        </p:grpSpPr>
        <p:pic>
          <p:nvPicPr>
            <p:cNvPr id="6" name="Рисунок 5" descr="Рисунок4.e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V="1">
              <a:off x="6533534" y="5815457"/>
              <a:ext cx="2388441" cy="67383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211962" y="5899355"/>
              <a:ext cx="12388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  <a:hlinkClick r:id="rId5" action="ppaction://hlinksldjump"/>
                </a:rPr>
                <a:t>назад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11"/>
          <p:cNvGrpSpPr/>
          <p:nvPr/>
        </p:nvGrpSpPr>
        <p:grpSpPr>
          <a:xfrm>
            <a:off x="8396747" y="211074"/>
            <a:ext cx="554725" cy="560757"/>
            <a:chOff x="8396747" y="211074"/>
            <a:chExt cx="554725" cy="560757"/>
          </a:xfrm>
        </p:grpSpPr>
        <p:pic>
          <p:nvPicPr>
            <p:cNvPr id="10" name="Рисунок 9" descr="Рисунок4.e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V="1">
              <a:off x="8396747" y="211074"/>
              <a:ext cx="554725" cy="56075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8509819" y="221226"/>
              <a:ext cx="2802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Группа 14"/>
          <p:cNvGrpSpPr/>
          <p:nvPr/>
        </p:nvGrpSpPr>
        <p:grpSpPr>
          <a:xfrm>
            <a:off x="8411495" y="948493"/>
            <a:ext cx="732505" cy="560757"/>
            <a:chOff x="8411495" y="948493"/>
            <a:chExt cx="732505" cy="560757"/>
          </a:xfrm>
        </p:grpSpPr>
        <p:pic>
          <p:nvPicPr>
            <p:cNvPr id="13" name="Рисунок 12" descr="Рисунок4.em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V="1">
              <a:off x="8411495" y="948493"/>
              <a:ext cx="554725" cy="56075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524568" y="1002891"/>
              <a:ext cx="619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3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6"/>
          <a:srcRect l="20028" t="9507" r="20287" b="8406"/>
          <a:stretch>
            <a:fillRect/>
          </a:stretch>
        </p:blipFill>
        <p:spPr bwMode="auto">
          <a:xfrm>
            <a:off x="655320" y="533400"/>
            <a:ext cx="7376160" cy="539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09202 -0.05787 " pathEditMode="relative" ptsTypes="AA">
                                      <p:cBhvr>
                                        <p:cTn id="6" dur="2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0723" y="339213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9</a:t>
            </a:r>
            <a:endParaRPr lang="ru-RU" sz="2400" dirty="0"/>
          </a:p>
        </p:txBody>
      </p:sp>
      <p:grpSp>
        <p:nvGrpSpPr>
          <p:cNvPr id="5" name="Группа 10"/>
          <p:cNvGrpSpPr/>
          <p:nvPr/>
        </p:nvGrpSpPr>
        <p:grpSpPr>
          <a:xfrm>
            <a:off x="471948" y="1254125"/>
            <a:ext cx="8391833" cy="712788"/>
            <a:chOff x="752167" y="1785067"/>
            <a:chExt cx="8391833" cy="712788"/>
          </a:xfrm>
        </p:grpSpPr>
        <p:sp>
          <p:nvSpPr>
            <p:cNvPr id="8" name="TextBox 7"/>
            <p:cNvSpPr txBox="1"/>
            <p:nvPr/>
          </p:nvSpPr>
          <p:spPr>
            <a:xfrm>
              <a:off x="752167" y="1887794"/>
              <a:ext cx="83918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1. Сначала построим график функции             .                                </a:t>
              </a:r>
              <a:endParaRPr lang="ru-RU" sz="2400" dirty="0"/>
            </a:p>
          </p:txBody>
        </p:sp>
        <p:graphicFrame>
          <p:nvGraphicFramePr>
            <p:cNvPr id="9" name="Объект 8"/>
            <p:cNvGraphicFramePr>
              <a:graphicFrameLocks noChangeAspect="1"/>
            </p:cNvGraphicFramePr>
            <p:nvPr/>
          </p:nvGraphicFramePr>
          <p:xfrm>
            <a:off x="5669782" y="1785067"/>
            <a:ext cx="896937" cy="712788"/>
          </p:xfrm>
          <a:graphic>
            <a:graphicData uri="http://schemas.openxmlformats.org/presentationml/2006/ole">
              <p:oleObj spid="_x0000_s52227" name="Формула" r:id="rId4" imgW="495000" imgH="393480" progId="Equation.3">
                <p:embed/>
              </p:oleObj>
            </a:graphicData>
          </a:graphic>
        </p:graphicFrame>
      </p:grpSp>
      <p:grpSp>
        <p:nvGrpSpPr>
          <p:cNvPr id="6" name="Группа 13"/>
          <p:cNvGrpSpPr/>
          <p:nvPr/>
        </p:nvGrpSpPr>
        <p:grpSpPr>
          <a:xfrm>
            <a:off x="398205" y="1976284"/>
            <a:ext cx="8554065" cy="749915"/>
            <a:chOff x="398205" y="1976284"/>
            <a:chExt cx="8554065" cy="749915"/>
          </a:xfrm>
        </p:grpSpPr>
        <p:sp>
          <p:nvSpPr>
            <p:cNvPr id="12" name="TextBox 11"/>
            <p:cNvSpPr txBox="1"/>
            <p:nvPr/>
          </p:nvSpPr>
          <p:spPr>
            <a:xfrm>
              <a:off x="398205" y="2138516"/>
              <a:ext cx="85540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2. Затем построим график функции                        это гипербола,    </a:t>
              </a:r>
              <a:endParaRPr lang="ru-RU" sz="2400" dirty="0"/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/>
          </p:nvGraphicFramePr>
          <p:xfrm>
            <a:off x="5151695" y="1976284"/>
            <a:ext cx="1499830" cy="749915"/>
          </p:xfrm>
          <a:graphic>
            <a:graphicData uri="http://schemas.openxmlformats.org/presentationml/2006/ole">
              <p:oleObj spid="_x0000_s52228" name="Формула" r:id="rId5" imgW="787320" imgH="393480" progId="Equation.3">
                <p:embed/>
              </p:oleObj>
            </a:graphicData>
          </a:graphic>
        </p:graphicFrame>
      </p:grpSp>
      <p:grpSp>
        <p:nvGrpSpPr>
          <p:cNvPr id="7" name="Группа 17"/>
          <p:cNvGrpSpPr/>
          <p:nvPr/>
        </p:nvGrpSpPr>
        <p:grpSpPr>
          <a:xfrm>
            <a:off x="737419" y="2703513"/>
            <a:ext cx="8126361" cy="712787"/>
            <a:chOff x="693174" y="2865745"/>
            <a:chExt cx="8126361" cy="712787"/>
          </a:xfrm>
        </p:grpSpPr>
        <p:sp>
          <p:nvSpPr>
            <p:cNvPr id="16" name="TextBox 15"/>
            <p:cNvSpPr txBox="1"/>
            <p:nvPr/>
          </p:nvSpPr>
          <p:spPr>
            <a:xfrm>
              <a:off x="693174" y="2979174"/>
              <a:ext cx="81263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полученная сдвигом гиперболы             на 1 единицу влево </a:t>
              </a:r>
              <a:endParaRPr lang="ru-RU" sz="2400" dirty="0"/>
            </a:p>
          </p:txBody>
        </p:sp>
        <p:graphicFrame>
          <p:nvGraphicFramePr>
            <p:cNvPr id="17" name="Объект 16"/>
            <p:cNvGraphicFramePr>
              <a:graphicFrameLocks noChangeAspect="1"/>
            </p:cNvGraphicFramePr>
            <p:nvPr/>
          </p:nvGraphicFramePr>
          <p:xfrm>
            <a:off x="4907168" y="2865745"/>
            <a:ext cx="896937" cy="712787"/>
          </p:xfrm>
          <a:graphic>
            <a:graphicData uri="http://schemas.openxmlformats.org/presentationml/2006/ole">
              <p:oleObj spid="_x0000_s52229" name="Формула" r:id="rId6" imgW="495000" imgH="393480" progId="Equation.3">
                <p:embed/>
              </p:oleObj>
            </a:graphicData>
          </a:graphic>
        </p:graphicFrame>
      </p:grpSp>
      <p:sp>
        <p:nvSpPr>
          <p:cNvPr id="19" name="TextBox 18"/>
          <p:cNvSpPr txBox="1"/>
          <p:nvPr/>
        </p:nvSpPr>
        <p:spPr>
          <a:xfrm>
            <a:off x="796413" y="3362633"/>
            <a:ext cx="786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 на 2 единицы вверх.</a:t>
            </a:r>
            <a:endParaRPr lang="ru-RU" sz="2400" dirty="0"/>
          </a:p>
        </p:txBody>
      </p:sp>
      <p:grpSp>
        <p:nvGrpSpPr>
          <p:cNvPr id="10" name="Группа 21"/>
          <p:cNvGrpSpPr/>
          <p:nvPr/>
        </p:nvGrpSpPr>
        <p:grpSpPr>
          <a:xfrm>
            <a:off x="516193" y="3922713"/>
            <a:ext cx="8436078" cy="968375"/>
            <a:chOff x="471948" y="3893216"/>
            <a:chExt cx="8436078" cy="968375"/>
          </a:xfrm>
        </p:grpSpPr>
        <p:sp>
          <p:nvSpPr>
            <p:cNvPr id="20" name="TextBox 19"/>
            <p:cNvSpPr txBox="1"/>
            <p:nvPr/>
          </p:nvSpPr>
          <p:spPr>
            <a:xfrm>
              <a:off x="471948" y="4203290"/>
              <a:ext cx="84360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3. Для построения графика функции</a:t>
              </a:r>
              <a:endParaRPr lang="ru-RU" sz="2400" dirty="0"/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/>
          </p:nvGraphicFramePr>
          <p:xfrm>
            <a:off x="5264355" y="3893216"/>
            <a:ext cx="1670050" cy="968375"/>
          </p:xfrm>
          <a:graphic>
            <a:graphicData uri="http://schemas.openxmlformats.org/presentationml/2006/ole">
              <p:oleObj spid="_x0000_s52230" name="Формула" r:id="rId7" imgW="876240" imgH="507960" progId="Equation.3">
                <p:embed/>
              </p:oleObj>
            </a:graphicData>
          </a:graphic>
        </p:graphicFrame>
      </p:grpSp>
      <p:sp>
        <p:nvSpPr>
          <p:cNvPr id="23" name="TextBox 22"/>
          <p:cNvSpPr txBox="1"/>
          <p:nvPr/>
        </p:nvSpPr>
        <p:spPr>
          <a:xfrm>
            <a:off x="825909" y="4807975"/>
            <a:ext cx="796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А) сначала применим второе правило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70154" y="5368413"/>
            <a:ext cx="7860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Б) затем первое</a:t>
            </a:r>
            <a:endParaRPr lang="ru-RU" sz="2400" dirty="0"/>
          </a:p>
        </p:txBody>
      </p:sp>
      <p:pic>
        <p:nvPicPr>
          <p:cNvPr id="29" name="Рисунок 28" descr="Рисунок4.em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362334" y="1312287"/>
            <a:ext cx="554725" cy="560757"/>
          </a:xfrm>
          <a:prstGeom prst="rect">
            <a:avLst/>
          </a:prstGeom>
        </p:spPr>
      </p:pic>
      <p:pic>
        <p:nvPicPr>
          <p:cNvPr id="30" name="Рисунок 29" descr="Рисунок4.em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381998" y="3263989"/>
            <a:ext cx="554725" cy="560757"/>
          </a:xfrm>
          <a:prstGeom prst="rect">
            <a:avLst/>
          </a:prstGeom>
        </p:spPr>
      </p:pic>
      <p:pic>
        <p:nvPicPr>
          <p:cNvPr id="31" name="Рисунок 30" descr="Рисунок4.em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V="1">
            <a:off x="8337753" y="5815461"/>
            <a:ext cx="554725" cy="560757"/>
          </a:xfrm>
          <a:prstGeom prst="rect">
            <a:avLst/>
          </a:prstGeom>
        </p:spPr>
      </p:pic>
      <p:sp>
        <p:nvSpPr>
          <p:cNvPr id="28" name="Стрелка вправо 27">
            <a:hlinkClick r:id="rId10" action="ppaction://hlinksldjump"/>
          </p:cNvPr>
          <p:cNvSpPr/>
          <p:nvPr/>
        </p:nvSpPr>
        <p:spPr>
          <a:xfrm>
            <a:off x="7565923" y="6268064"/>
            <a:ext cx="604684" cy="412955"/>
          </a:xfrm>
          <a:prstGeom prst="rightArrow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2541641" y="191729"/>
            <a:ext cx="6336889" cy="1002890"/>
            <a:chOff x="2541641" y="191729"/>
            <a:chExt cx="6336889" cy="100289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41641" y="191729"/>
              <a:ext cx="6336889" cy="1002890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52231" name="Object 7"/>
            <p:cNvGraphicFramePr>
              <a:graphicFrameLocks noChangeAspect="1"/>
            </p:cNvGraphicFramePr>
            <p:nvPr/>
          </p:nvGraphicFramePr>
          <p:xfrm>
            <a:off x="6440795" y="248982"/>
            <a:ext cx="1800225" cy="838200"/>
          </p:xfrm>
          <a:graphic>
            <a:graphicData uri="http://schemas.openxmlformats.org/presentationml/2006/ole">
              <p:oleObj spid="_x0000_s52231" name="Формула" r:id="rId11" imgW="876240" imgH="507960" progId="Equation.3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4"/>
          <p:cNvGrpSpPr/>
          <p:nvPr/>
        </p:nvGrpSpPr>
        <p:grpSpPr>
          <a:xfrm>
            <a:off x="6533534" y="5815457"/>
            <a:ext cx="2388441" cy="673831"/>
            <a:chOff x="6533534" y="5815457"/>
            <a:chExt cx="2388441" cy="673831"/>
          </a:xfrm>
        </p:grpSpPr>
        <p:pic>
          <p:nvPicPr>
            <p:cNvPr id="6" name="Рисунок 5" descr="Рисунок4.e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6533534" y="5815457"/>
              <a:ext cx="2388441" cy="67383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211962" y="5899355"/>
              <a:ext cx="12388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  <a:hlinkClick r:id="rId4" action="ppaction://hlinksldjump"/>
                </a:rPr>
                <a:t>назад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па 11"/>
          <p:cNvGrpSpPr/>
          <p:nvPr/>
        </p:nvGrpSpPr>
        <p:grpSpPr>
          <a:xfrm>
            <a:off x="8396747" y="211074"/>
            <a:ext cx="554725" cy="560757"/>
            <a:chOff x="8396747" y="211074"/>
            <a:chExt cx="554725" cy="560757"/>
          </a:xfrm>
        </p:grpSpPr>
        <p:pic>
          <p:nvPicPr>
            <p:cNvPr id="10" name="Рисунок 9" descr="Рисунок4.e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8396747" y="211074"/>
              <a:ext cx="554725" cy="56075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8509819" y="221226"/>
              <a:ext cx="2802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Группа 14"/>
          <p:cNvGrpSpPr/>
          <p:nvPr/>
        </p:nvGrpSpPr>
        <p:grpSpPr>
          <a:xfrm>
            <a:off x="8411495" y="948493"/>
            <a:ext cx="732505" cy="560757"/>
            <a:chOff x="8411495" y="948493"/>
            <a:chExt cx="732505" cy="560757"/>
          </a:xfrm>
        </p:grpSpPr>
        <p:pic>
          <p:nvPicPr>
            <p:cNvPr id="13" name="Рисунок 12" descr="Рисунок4.em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8411495" y="948493"/>
              <a:ext cx="554725" cy="56075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524568" y="1002891"/>
              <a:ext cx="619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chemeClr val="bg1"/>
                  </a:solidFill>
                </a:rPr>
                <a:t>3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5"/>
          <a:srcRect l="16699" t="9188" r="22384" b="8725"/>
          <a:stretch>
            <a:fillRect/>
          </a:stretch>
        </p:blipFill>
        <p:spPr bwMode="auto">
          <a:xfrm>
            <a:off x="228600" y="502920"/>
            <a:ext cx="7528560" cy="539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6"/>
          <a:srcRect l="18672" t="-2014" r="18931"/>
          <a:stretch>
            <a:fillRect/>
          </a:stretch>
        </p:blipFill>
        <p:spPr bwMode="auto">
          <a:xfrm>
            <a:off x="487680" y="518160"/>
            <a:ext cx="7711440" cy="3794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7"/>
          <a:srcRect l="18838" t="10463" r="19646"/>
          <a:stretch>
            <a:fillRect/>
          </a:stretch>
        </p:blipFill>
        <p:spPr bwMode="auto">
          <a:xfrm>
            <a:off x="502920" y="1219200"/>
            <a:ext cx="7635240" cy="234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-0.04688 -0.11805 " pathEditMode="relative" ptsTypes="AA">
                                      <p:cBhvr>
                                        <p:cTn id="6" dur="2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825909" y="2684205"/>
            <a:ext cx="8686800" cy="461666"/>
            <a:chOff x="457200" y="1622322"/>
            <a:chExt cx="8686800" cy="461666"/>
          </a:xfrm>
        </p:grpSpPr>
        <p:sp>
          <p:nvSpPr>
            <p:cNvPr id="15" name="TextBox 14"/>
            <p:cNvSpPr txBox="1"/>
            <p:nvPr/>
          </p:nvSpPr>
          <p:spPr>
            <a:xfrm>
              <a:off x="457200" y="1622323"/>
              <a:ext cx="868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Если для всех        из некоторого множества        функция</a:t>
              </a:r>
              <a:endParaRPr lang="ru-RU" sz="2400" dirty="0"/>
            </a:p>
          </p:txBody>
        </p:sp>
        <p:graphicFrame>
          <p:nvGraphicFramePr>
            <p:cNvPr id="16391" name="Object 7"/>
            <p:cNvGraphicFramePr>
              <a:graphicFrameLocks noChangeAspect="1"/>
            </p:cNvGraphicFramePr>
            <p:nvPr/>
          </p:nvGraphicFramePr>
          <p:xfrm>
            <a:off x="2403987" y="1676668"/>
            <a:ext cx="314275" cy="345702"/>
          </p:xfrm>
          <a:graphic>
            <a:graphicData uri="http://schemas.openxmlformats.org/presentationml/2006/ole">
              <p:oleObj spid="_x0000_s16391" name="Формула" r:id="rId5" imgW="126720" imgH="139680" progId="Equation.3">
                <p:embed/>
              </p:oleObj>
            </a:graphicData>
          </a:graphic>
        </p:graphicFrame>
        <p:graphicFrame>
          <p:nvGraphicFramePr>
            <p:cNvPr id="16392" name="Object 8"/>
            <p:cNvGraphicFramePr>
              <a:graphicFrameLocks noChangeAspect="1"/>
            </p:cNvGraphicFramePr>
            <p:nvPr/>
          </p:nvGraphicFramePr>
          <p:xfrm>
            <a:off x="6257924" y="1622322"/>
            <a:ext cx="382896" cy="355547"/>
          </p:xfrm>
          <a:graphic>
            <a:graphicData uri="http://schemas.openxmlformats.org/presentationml/2006/ole">
              <p:oleObj spid="_x0000_s16392" name="Формула" r:id="rId6" imgW="177480" imgH="164880" progId="Equation.3">
                <p:embed/>
              </p:oleObj>
            </a:graphicData>
          </a:graphic>
        </p:graphicFrame>
      </p:grpSp>
      <p:grpSp>
        <p:nvGrpSpPr>
          <p:cNvPr id="25" name="Группа 24"/>
          <p:cNvGrpSpPr/>
          <p:nvPr/>
        </p:nvGrpSpPr>
        <p:grpSpPr>
          <a:xfrm>
            <a:off x="870155" y="943898"/>
            <a:ext cx="8273845" cy="473945"/>
            <a:chOff x="427702" y="191730"/>
            <a:chExt cx="8273845" cy="473945"/>
          </a:xfrm>
        </p:grpSpPr>
        <p:sp>
          <p:nvSpPr>
            <p:cNvPr id="2" name="TextBox 1"/>
            <p:cNvSpPr txBox="1"/>
            <p:nvPr/>
          </p:nvSpPr>
          <p:spPr>
            <a:xfrm>
              <a:off x="427702" y="191730"/>
              <a:ext cx="8273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Пусть дан график функции        </a:t>
              </a:r>
              <a:r>
                <a:rPr lang="en-US" sz="2400" dirty="0" smtClean="0"/>
                <a:t>             </a:t>
              </a:r>
              <a:r>
                <a:rPr lang="ru-RU" sz="2400" dirty="0" smtClean="0"/>
                <a:t>и с его помощью</a:t>
              </a:r>
              <a:endParaRPr lang="ru-RU" sz="2400" dirty="0"/>
            </a:p>
          </p:txBody>
        </p:sp>
        <p:graphicFrame>
          <p:nvGraphicFramePr>
            <p:cNvPr id="16394" name="Object 10"/>
            <p:cNvGraphicFramePr>
              <a:graphicFrameLocks noChangeAspect="1"/>
            </p:cNvGraphicFramePr>
            <p:nvPr/>
          </p:nvGraphicFramePr>
          <p:xfrm>
            <a:off x="3982065" y="193325"/>
            <a:ext cx="1356801" cy="472350"/>
          </p:xfrm>
          <a:graphic>
            <a:graphicData uri="http://schemas.openxmlformats.org/presentationml/2006/ole">
              <p:oleObj spid="_x0000_s16394" name="Формула" r:id="rId7" imgW="583920" imgH="203040" progId="Equation.3">
                <p:embed/>
              </p:oleObj>
            </a:graphicData>
          </a:graphic>
        </p:graphicFrame>
      </p:grpSp>
      <p:grpSp>
        <p:nvGrpSpPr>
          <p:cNvPr id="27" name="Группа 26"/>
          <p:cNvGrpSpPr/>
          <p:nvPr/>
        </p:nvGrpSpPr>
        <p:grpSpPr>
          <a:xfrm>
            <a:off x="530939" y="1312607"/>
            <a:ext cx="7978878" cy="536984"/>
            <a:chOff x="516191" y="781664"/>
            <a:chExt cx="7978878" cy="53698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16191" y="834584"/>
              <a:ext cx="797887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требуется построить график функции                    . </a:t>
              </a:r>
              <a:endParaRPr lang="ru-RU" sz="2400" dirty="0"/>
            </a:p>
          </p:txBody>
        </p:sp>
        <p:graphicFrame>
          <p:nvGraphicFramePr>
            <p:cNvPr id="16395" name="Object 11"/>
            <p:cNvGraphicFramePr>
              <a:graphicFrameLocks noChangeAspect="1"/>
            </p:cNvGraphicFramePr>
            <p:nvPr/>
          </p:nvGraphicFramePr>
          <p:xfrm>
            <a:off x="5440978" y="781664"/>
            <a:ext cx="1313967" cy="536984"/>
          </p:xfrm>
          <a:graphic>
            <a:graphicData uri="http://schemas.openxmlformats.org/presentationml/2006/ole">
              <p:oleObj spid="_x0000_s16395" name="Формула" r:id="rId8" imgW="622080" imgH="253800" progId="Equation.3">
                <p:embed/>
              </p:oleObj>
            </a:graphicData>
          </a:graphic>
        </p:graphicFrame>
      </p:grpSp>
      <p:grpSp>
        <p:nvGrpSpPr>
          <p:cNvPr id="29" name="Группа 28"/>
          <p:cNvGrpSpPr/>
          <p:nvPr/>
        </p:nvGrpSpPr>
        <p:grpSpPr>
          <a:xfrm>
            <a:off x="324464" y="3170904"/>
            <a:ext cx="8332839" cy="532939"/>
            <a:chOff x="516193" y="2109020"/>
            <a:chExt cx="8332839" cy="532939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516193" y="2109020"/>
              <a:ext cx="8332839" cy="523220"/>
              <a:chOff x="530942" y="2389239"/>
              <a:chExt cx="8332839" cy="52322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30942" y="2389239"/>
                <a:ext cx="83328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                 </a:t>
                </a:r>
                <a:r>
                  <a:rPr lang="ru-RU" sz="2400" dirty="0" smtClean="0"/>
                  <a:t>принимает неотрицательные значения                       ,</a:t>
                </a:r>
                <a:endParaRPr lang="ru-RU" sz="2400" dirty="0"/>
              </a:p>
            </p:txBody>
          </p:sp>
          <p:graphicFrame>
            <p:nvGraphicFramePr>
              <p:cNvPr id="16393" name="Object 9"/>
              <p:cNvGraphicFramePr>
                <a:graphicFrameLocks noChangeAspect="1"/>
              </p:cNvGraphicFramePr>
              <p:nvPr/>
            </p:nvGraphicFramePr>
            <p:xfrm>
              <a:off x="616729" y="2418734"/>
              <a:ext cx="1361382" cy="473945"/>
            </p:xfrm>
            <a:graphic>
              <a:graphicData uri="http://schemas.openxmlformats.org/presentationml/2006/ole">
                <p:oleObj spid="_x0000_s16393" name="Формула" r:id="rId9" imgW="583920" imgH="203040" progId="Equation.3">
                  <p:embed/>
                </p:oleObj>
              </a:graphicData>
            </a:graphic>
          </p:graphicFrame>
        </p:grpSp>
        <p:graphicFrame>
          <p:nvGraphicFramePr>
            <p:cNvPr id="16396" name="Object 12"/>
            <p:cNvGraphicFramePr>
              <a:graphicFrameLocks noChangeAspect="1"/>
            </p:cNvGraphicFramePr>
            <p:nvPr/>
          </p:nvGraphicFramePr>
          <p:xfrm>
            <a:off x="7067857" y="2168884"/>
            <a:ext cx="1563688" cy="473075"/>
          </p:xfrm>
          <a:graphic>
            <a:graphicData uri="http://schemas.openxmlformats.org/presentationml/2006/ole">
              <p:oleObj spid="_x0000_s16396" name="Формула" r:id="rId10" imgW="672840" imgH="203040" progId="Equation.3">
                <p:embed/>
              </p:oleObj>
            </a:graphicData>
          </a:graphic>
        </p:graphicFrame>
      </p:grpSp>
      <p:grpSp>
        <p:nvGrpSpPr>
          <p:cNvPr id="33" name="Группа 32"/>
          <p:cNvGrpSpPr/>
          <p:nvPr/>
        </p:nvGrpSpPr>
        <p:grpSpPr>
          <a:xfrm>
            <a:off x="427704" y="3790335"/>
            <a:ext cx="8141110" cy="547432"/>
            <a:chOff x="604684" y="2743199"/>
            <a:chExt cx="8141110" cy="547432"/>
          </a:xfrm>
        </p:grpSpPr>
        <p:sp>
          <p:nvSpPr>
            <p:cNvPr id="30" name="TextBox 29"/>
            <p:cNvSpPr txBox="1"/>
            <p:nvPr/>
          </p:nvSpPr>
          <p:spPr>
            <a:xfrm>
              <a:off x="604684" y="2787445"/>
              <a:ext cx="8141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то на всем этом множестве график функции                          </a:t>
              </a:r>
              <a:endParaRPr lang="ru-RU" sz="2400" dirty="0"/>
            </a:p>
          </p:txBody>
        </p:sp>
        <p:graphicFrame>
          <p:nvGraphicFramePr>
            <p:cNvPr id="16398" name="Object 14"/>
            <p:cNvGraphicFramePr>
              <a:graphicFrameLocks noChangeAspect="1"/>
            </p:cNvGraphicFramePr>
            <p:nvPr/>
          </p:nvGraphicFramePr>
          <p:xfrm>
            <a:off x="6468565" y="2743199"/>
            <a:ext cx="1339148" cy="547432"/>
          </p:xfrm>
          <a:graphic>
            <a:graphicData uri="http://schemas.openxmlformats.org/presentationml/2006/ole">
              <p:oleObj spid="_x0000_s16398" name="Формула" r:id="rId11" imgW="622080" imgH="253800" progId="Equation.3">
                <p:embed/>
              </p:oleObj>
            </a:graphicData>
          </a:graphic>
        </p:graphicFrame>
      </p:grpSp>
      <p:grpSp>
        <p:nvGrpSpPr>
          <p:cNvPr id="39" name="Группа 38"/>
          <p:cNvGrpSpPr/>
          <p:nvPr/>
        </p:nvGrpSpPr>
        <p:grpSpPr>
          <a:xfrm>
            <a:off x="380539" y="4350773"/>
            <a:ext cx="8586480" cy="461665"/>
            <a:chOff x="368710" y="2993922"/>
            <a:chExt cx="8586480" cy="461665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368710" y="2993922"/>
              <a:ext cx="8568813" cy="461665"/>
              <a:chOff x="575187" y="3701845"/>
              <a:chExt cx="8568813" cy="46166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75187" y="3701845"/>
                <a:ext cx="856881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 smtClean="0"/>
                  <a:t>совпадает с графиком функции                    , так как для каждого</a:t>
                </a:r>
                <a:endParaRPr lang="ru-RU" sz="2400" dirty="0"/>
              </a:p>
            </p:txBody>
          </p:sp>
          <p:graphicFrame>
            <p:nvGraphicFramePr>
              <p:cNvPr id="16399" name="Object 15"/>
              <p:cNvGraphicFramePr>
                <a:graphicFrameLocks noChangeAspect="1"/>
              </p:cNvGraphicFramePr>
              <p:nvPr/>
            </p:nvGraphicFramePr>
            <p:xfrm>
              <a:off x="4778478" y="3717685"/>
              <a:ext cx="1270564" cy="443358"/>
            </p:xfrm>
            <a:graphic>
              <a:graphicData uri="http://schemas.openxmlformats.org/presentationml/2006/ole">
                <p:oleObj spid="_x0000_s16399" name="Формула" r:id="rId12" imgW="583920" imgH="203040" progId="Equation.3">
                  <p:embed/>
                </p:oleObj>
              </a:graphicData>
            </a:graphic>
          </p:graphicFrame>
        </p:grpSp>
        <p:graphicFrame>
          <p:nvGraphicFramePr>
            <p:cNvPr id="16400" name="Object 16"/>
            <p:cNvGraphicFramePr>
              <a:graphicFrameLocks noChangeAspect="1"/>
            </p:cNvGraphicFramePr>
            <p:nvPr/>
          </p:nvGraphicFramePr>
          <p:xfrm>
            <a:off x="8659915" y="3067817"/>
            <a:ext cx="295275" cy="325437"/>
          </p:xfrm>
          <a:graphic>
            <a:graphicData uri="http://schemas.openxmlformats.org/presentationml/2006/ole">
              <p:oleObj spid="_x0000_s16400" name="Формула" r:id="rId13" imgW="126720" imgH="139680" progId="Equation.3">
                <p:embed/>
              </p:oleObj>
            </a:graphicData>
          </a:graphic>
        </p:graphicFrame>
      </p:grpSp>
      <p:grpSp>
        <p:nvGrpSpPr>
          <p:cNvPr id="41" name="Группа 40"/>
          <p:cNvGrpSpPr/>
          <p:nvPr/>
        </p:nvGrpSpPr>
        <p:grpSpPr>
          <a:xfrm>
            <a:off x="324464" y="4852220"/>
            <a:ext cx="8155858" cy="517934"/>
            <a:chOff x="221225" y="3731342"/>
            <a:chExt cx="8155858" cy="517934"/>
          </a:xfrm>
        </p:grpSpPr>
        <p:sp>
          <p:nvSpPr>
            <p:cNvPr id="37" name="TextBox 36"/>
            <p:cNvSpPr txBox="1"/>
            <p:nvPr/>
          </p:nvSpPr>
          <p:spPr>
            <a:xfrm>
              <a:off x="221225" y="3775587"/>
              <a:ext cx="81558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из этого множества справедливо равенство                          .</a:t>
              </a:r>
              <a:endParaRPr lang="ru-RU" sz="2400" dirty="0"/>
            </a:p>
          </p:txBody>
        </p:sp>
        <p:graphicFrame>
          <p:nvGraphicFramePr>
            <p:cNvPr id="16401" name="Object 17"/>
            <p:cNvGraphicFramePr>
              <a:graphicFrameLocks noChangeAspect="1"/>
            </p:cNvGraphicFramePr>
            <p:nvPr/>
          </p:nvGraphicFramePr>
          <p:xfrm>
            <a:off x="6171925" y="3731342"/>
            <a:ext cx="1678775" cy="517934"/>
          </p:xfrm>
          <a:graphic>
            <a:graphicData uri="http://schemas.openxmlformats.org/presentationml/2006/ole">
              <p:oleObj spid="_x0000_s16401" name="Формула" r:id="rId14" imgW="825480" imgH="253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уппа 30"/>
          <p:cNvGrpSpPr/>
          <p:nvPr/>
        </p:nvGrpSpPr>
        <p:grpSpPr>
          <a:xfrm>
            <a:off x="870155" y="900984"/>
            <a:ext cx="8273845" cy="504579"/>
            <a:chOff x="870155" y="900984"/>
            <a:chExt cx="8273845" cy="504579"/>
          </a:xfrm>
        </p:grpSpPr>
        <p:sp>
          <p:nvSpPr>
            <p:cNvPr id="2" name="TextBox 1"/>
            <p:cNvSpPr txBox="1"/>
            <p:nvPr/>
          </p:nvSpPr>
          <p:spPr>
            <a:xfrm>
              <a:off x="870155" y="943898"/>
              <a:ext cx="82738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Если же для всех      из некоторого множества         функция         </a:t>
              </a:r>
              <a:endParaRPr lang="ru-RU" sz="2400" dirty="0"/>
            </a:p>
          </p:txBody>
        </p:sp>
        <p:graphicFrame>
          <p:nvGraphicFramePr>
            <p:cNvPr id="18444" name="Object 12"/>
            <p:cNvGraphicFramePr>
              <a:graphicFrameLocks noChangeAspect="1"/>
            </p:cNvGraphicFramePr>
            <p:nvPr/>
          </p:nvGraphicFramePr>
          <p:xfrm>
            <a:off x="3203013" y="1032542"/>
            <a:ext cx="295275" cy="325437"/>
          </p:xfrm>
          <a:graphic>
            <a:graphicData uri="http://schemas.openxmlformats.org/presentationml/2006/ole">
              <p:oleObj spid="_x0000_s18444" name="Формула" r:id="rId5" imgW="126720" imgH="139680" progId="Equation.3">
                <p:embed/>
              </p:oleObj>
            </a:graphicData>
          </a:graphic>
        </p:graphicFrame>
        <p:graphicFrame>
          <p:nvGraphicFramePr>
            <p:cNvPr id="18446" name="Object 14"/>
            <p:cNvGraphicFramePr>
              <a:graphicFrameLocks noChangeAspect="1"/>
            </p:cNvGraphicFramePr>
            <p:nvPr/>
          </p:nvGraphicFramePr>
          <p:xfrm>
            <a:off x="6906035" y="900984"/>
            <a:ext cx="471488" cy="501650"/>
          </p:xfrm>
          <a:graphic>
            <a:graphicData uri="http://schemas.openxmlformats.org/presentationml/2006/ole">
              <p:oleObj spid="_x0000_s18446" name="Формула" r:id="rId6" imgW="203040" imgH="215640" progId="Equation.3">
                <p:embed/>
              </p:oleObj>
            </a:graphicData>
          </a:graphic>
        </p:graphicFrame>
      </p:grpSp>
      <p:grpSp>
        <p:nvGrpSpPr>
          <p:cNvPr id="35" name="Группа 34"/>
          <p:cNvGrpSpPr/>
          <p:nvPr/>
        </p:nvGrpSpPr>
        <p:grpSpPr>
          <a:xfrm>
            <a:off x="545688" y="1468766"/>
            <a:ext cx="8259100" cy="463682"/>
            <a:chOff x="530939" y="1807979"/>
            <a:chExt cx="8259100" cy="46368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30939" y="1807979"/>
              <a:ext cx="82591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/>
                <a:t>                   принимает отрицательные значения                      , то</a:t>
              </a:r>
              <a:endParaRPr lang="ru-RU" sz="2400" dirty="0"/>
            </a:p>
          </p:txBody>
        </p:sp>
        <p:graphicFrame>
          <p:nvGraphicFramePr>
            <p:cNvPr id="18447" name="Object 15"/>
            <p:cNvGraphicFramePr>
              <a:graphicFrameLocks noChangeAspect="1"/>
            </p:cNvGraphicFramePr>
            <p:nvPr/>
          </p:nvGraphicFramePr>
          <p:xfrm>
            <a:off x="653846" y="1852783"/>
            <a:ext cx="1204452" cy="418878"/>
          </p:xfrm>
          <a:graphic>
            <a:graphicData uri="http://schemas.openxmlformats.org/presentationml/2006/ole">
              <p:oleObj spid="_x0000_s18447" name="Формула" r:id="rId7" imgW="583920" imgH="203040" progId="Equation.3">
                <p:embed/>
              </p:oleObj>
            </a:graphicData>
          </a:graphic>
        </p:graphicFrame>
        <p:graphicFrame>
          <p:nvGraphicFramePr>
            <p:cNvPr id="18448" name="Object 16"/>
            <p:cNvGraphicFramePr>
              <a:graphicFrameLocks noChangeAspect="1"/>
            </p:cNvGraphicFramePr>
            <p:nvPr/>
          </p:nvGraphicFramePr>
          <p:xfrm>
            <a:off x="6730232" y="1828800"/>
            <a:ext cx="1418396" cy="428113"/>
          </p:xfrm>
          <a:graphic>
            <a:graphicData uri="http://schemas.openxmlformats.org/presentationml/2006/ole">
              <p:oleObj spid="_x0000_s18448" name="Формула" r:id="rId8" imgW="672840" imgH="203040" progId="Equation.3">
                <p:embed/>
              </p:oleObj>
            </a:graphicData>
          </a:graphic>
        </p:graphicFrame>
      </p:grpSp>
      <p:grpSp>
        <p:nvGrpSpPr>
          <p:cNvPr id="38" name="Группа 37"/>
          <p:cNvGrpSpPr/>
          <p:nvPr/>
        </p:nvGrpSpPr>
        <p:grpSpPr>
          <a:xfrm>
            <a:off x="634181" y="2071394"/>
            <a:ext cx="8509819" cy="509728"/>
            <a:chOff x="383458" y="2322117"/>
            <a:chExt cx="8509819" cy="509728"/>
          </a:xfrm>
        </p:grpSpPr>
        <p:sp>
          <p:nvSpPr>
            <p:cNvPr id="36" name="TextBox 35"/>
            <p:cNvSpPr txBox="1"/>
            <p:nvPr/>
          </p:nvSpPr>
          <p:spPr>
            <a:xfrm>
              <a:off x="383458" y="2344994"/>
              <a:ext cx="85098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на этом множестве график функции                    получается </a:t>
              </a:r>
              <a:endParaRPr lang="ru-RU" sz="2400" dirty="0"/>
            </a:p>
          </p:txBody>
        </p:sp>
        <p:graphicFrame>
          <p:nvGraphicFramePr>
            <p:cNvPr id="18449" name="Object 17"/>
            <p:cNvGraphicFramePr>
              <a:graphicFrameLocks noChangeAspect="1"/>
            </p:cNvGraphicFramePr>
            <p:nvPr/>
          </p:nvGraphicFramePr>
          <p:xfrm>
            <a:off x="5151898" y="2322117"/>
            <a:ext cx="1248902" cy="509728"/>
          </p:xfrm>
          <a:graphic>
            <a:graphicData uri="http://schemas.openxmlformats.org/presentationml/2006/ole">
              <p:oleObj spid="_x0000_s18449" name="Формула" r:id="rId9" imgW="622080" imgH="253800" progId="Equation.3">
                <p:embed/>
              </p:oleObj>
            </a:graphicData>
          </a:graphic>
        </p:graphicFrame>
      </p:grpSp>
      <p:grpSp>
        <p:nvGrpSpPr>
          <p:cNvPr id="40" name="Группа 39"/>
          <p:cNvGrpSpPr/>
          <p:nvPr/>
        </p:nvGrpSpPr>
        <p:grpSpPr>
          <a:xfrm>
            <a:off x="707923" y="2684206"/>
            <a:ext cx="8436077" cy="461665"/>
            <a:chOff x="516194" y="3023419"/>
            <a:chExt cx="8436077" cy="461665"/>
          </a:xfrm>
        </p:grpSpPr>
        <p:sp>
          <p:nvSpPr>
            <p:cNvPr id="39" name="TextBox 38"/>
            <p:cNvSpPr txBox="1"/>
            <p:nvPr/>
          </p:nvSpPr>
          <p:spPr>
            <a:xfrm>
              <a:off x="516194" y="3023419"/>
              <a:ext cx="84360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отражением графика функции                   относительно оси Ох,</a:t>
              </a:r>
              <a:endParaRPr lang="ru-RU" sz="2400" dirty="0"/>
            </a:p>
          </p:txBody>
        </p:sp>
        <p:graphicFrame>
          <p:nvGraphicFramePr>
            <p:cNvPr id="18450" name="Object 18"/>
            <p:cNvGraphicFramePr>
              <a:graphicFrameLocks noChangeAspect="1"/>
            </p:cNvGraphicFramePr>
            <p:nvPr/>
          </p:nvGraphicFramePr>
          <p:xfrm>
            <a:off x="4591665" y="3023420"/>
            <a:ext cx="1187205" cy="413364"/>
          </p:xfrm>
          <a:graphic>
            <a:graphicData uri="http://schemas.openxmlformats.org/presentationml/2006/ole">
              <p:oleObj spid="_x0000_s18450" name="Формула" r:id="rId10" imgW="583920" imgH="203040" progId="Equation.3">
                <p:embed/>
              </p:oleObj>
            </a:graphicData>
          </a:graphic>
        </p:graphicFrame>
      </p:grpSp>
      <p:grpSp>
        <p:nvGrpSpPr>
          <p:cNvPr id="43" name="Группа 42"/>
          <p:cNvGrpSpPr/>
          <p:nvPr/>
        </p:nvGrpSpPr>
        <p:grpSpPr>
          <a:xfrm>
            <a:off x="678425" y="3259393"/>
            <a:ext cx="8185355" cy="461665"/>
            <a:chOff x="648929" y="3362632"/>
            <a:chExt cx="8185355" cy="461665"/>
          </a:xfrm>
        </p:grpSpPr>
        <p:sp>
          <p:nvSpPr>
            <p:cNvPr id="41" name="TextBox 40"/>
            <p:cNvSpPr txBox="1"/>
            <p:nvPr/>
          </p:nvSpPr>
          <p:spPr>
            <a:xfrm>
              <a:off x="648929" y="3362632"/>
              <a:ext cx="81853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так как для каждого        из этого множества справедливо </a:t>
              </a:r>
              <a:endParaRPr lang="ru-RU" sz="2400" dirty="0"/>
            </a:p>
          </p:txBody>
        </p:sp>
        <p:graphicFrame>
          <p:nvGraphicFramePr>
            <p:cNvPr id="18451" name="Object 19"/>
            <p:cNvGraphicFramePr>
              <a:graphicFrameLocks noChangeAspect="1"/>
            </p:cNvGraphicFramePr>
            <p:nvPr/>
          </p:nvGraphicFramePr>
          <p:xfrm>
            <a:off x="3425825" y="3436528"/>
            <a:ext cx="293688" cy="325437"/>
          </p:xfrm>
          <a:graphic>
            <a:graphicData uri="http://schemas.openxmlformats.org/presentationml/2006/ole">
              <p:oleObj spid="_x0000_s18451" name="Формула" r:id="rId11" imgW="126720" imgH="139680" progId="Equation.3">
                <p:embed/>
              </p:oleObj>
            </a:graphicData>
          </a:graphic>
        </p:graphicFrame>
      </p:grpSp>
      <p:grpSp>
        <p:nvGrpSpPr>
          <p:cNvPr id="46" name="Группа 45"/>
          <p:cNvGrpSpPr/>
          <p:nvPr/>
        </p:nvGrpSpPr>
        <p:grpSpPr>
          <a:xfrm>
            <a:off x="722671" y="3754924"/>
            <a:ext cx="7624916" cy="553347"/>
            <a:chOff x="781665" y="3976149"/>
            <a:chExt cx="7624916" cy="553347"/>
          </a:xfrm>
        </p:grpSpPr>
        <p:sp>
          <p:nvSpPr>
            <p:cNvPr id="44" name="TextBox 43"/>
            <p:cNvSpPr txBox="1"/>
            <p:nvPr/>
          </p:nvSpPr>
          <p:spPr>
            <a:xfrm>
              <a:off x="781665" y="4011561"/>
              <a:ext cx="76249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равенство                               .</a:t>
              </a:r>
              <a:endParaRPr lang="ru-RU" sz="2400" dirty="0"/>
            </a:p>
          </p:txBody>
        </p:sp>
        <p:graphicFrame>
          <p:nvGraphicFramePr>
            <p:cNvPr id="18452" name="Object 20"/>
            <p:cNvGraphicFramePr>
              <a:graphicFrameLocks noChangeAspect="1"/>
            </p:cNvGraphicFramePr>
            <p:nvPr/>
          </p:nvGraphicFramePr>
          <p:xfrm>
            <a:off x="2241756" y="3976149"/>
            <a:ext cx="1976028" cy="553347"/>
          </p:xfrm>
          <a:graphic>
            <a:graphicData uri="http://schemas.openxmlformats.org/presentationml/2006/ole">
              <p:oleObj spid="_x0000_s18452" name="Формула" r:id="rId12" imgW="914400" imgH="253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766916" y="250722"/>
            <a:ext cx="8686800" cy="562180"/>
            <a:chOff x="280219" y="353961"/>
            <a:chExt cx="8686800" cy="562180"/>
          </a:xfrm>
        </p:grpSpPr>
        <p:sp>
          <p:nvSpPr>
            <p:cNvPr id="22" name="TextBox 21"/>
            <p:cNvSpPr txBox="1"/>
            <p:nvPr/>
          </p:nvSpPr>
          <p:spPr>
            <a:xfrm>
              <a:off x="280219" y="398206"/>
              <a:ext cx="868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Таким образом, для построения графика функции  </a:t>
              </a:r>
              <a:endParaRPr lang="ru-RU" sz="2400" dirty="0"/>
            </a:p>
          </p:txBody>
        </p:sp>
        <p:graphicFrame>
          <p:nvGraphicFramePr>
            <p:cNvPr id="19466" name="Object 10"/>
            <p:cNvGraphicFramePr>
              <a:graphicFrameLocks noChangeAspect="1"/>
            </p:cNvGraphicFramePr>
            <p:nvPr/>
          </p:nvGraphicFramePr>
          <p:xfrm>
            <a:off x="6894405" y="353961"/>
            <a:ext cx="1365511" cy="562180"/>
          </p:xfrm>
          <a:graphic>
            <a:graphicData uri="http://schemas.openxmlformats.org/presentationml/2006/ole">
              <p:oleObj spid="_x0000_s19466" name="Формула" r:id="rId5" imgW="622080" imgH="253800" progId="Equation.3">
                <p:embed/>
              </p:oleObj>
            </a:graphicData>
          </a:graphic>
        </p:graphicFrame>
      </p:grpSp>
      <p:grpSp>
        <p:nvGrpSpPr>
          <p:cNvPr id="27" name="Группа 26"/>
          <p:cNvGrpSpPr/>
          <p:nvPr/>
        </p:nvGrpSpPr>
        <p:grpSpPr>
          <a:xfrm>
            <a:off x="221226" y="752167"/>
            <a:ext cx="8922774" cy="461665"/>
            <a:chOff x="221226" y="1179871"/>
            <a:chExt cx="8922774" cy="461665"/>
          </a:xfrm>
        </p:grpSpPr>
        <p:sp>
          <p:nvSpPr>
            <p:cNvPr id="25" name="TextBox 24"/>
            <p:cNvSpPr txBox="1"/>
            <p:nvPr/>
          </p:nvSpPr>
          <p:spPr>
            <a:xfrm>
              <a:off x="221226" y="1179871"/>
              <a:ext cx="89227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надо сохранить ту часть графика функции                  , точки которой</a:t>
              </a:r>
              <a:endParaRPr lang="ru-RU" sz="2400" dirty="0"/>
            </a:p>
          </p:txBody>
        </p:sp>
        <p:graphicFrame>
          <p:nvGraphicFramePr>
            <p:cNvPr id="19467" name="Object 11"/>
            <p:cNvGraphicFramePr>
              <a:graphicFrameLocks noChangeAspect="1"/>
            </p:cNvGraphicFramePr>
            <p:nvPr/>
          </p:nvGraphicFramePr>
          <p:xfrm>
            <a:off x="5774711" y="1192193"/>
            <a:ext cx="1186528" cy="417379"/>
          </p:xfrm>
          <a:graphic>
            <a:graphicData uri="http://schemas.openxmlformats.org/presentationml/2006/ole">
              <p:oleObj spid="_x0000_s19467" name="Формула" r:id="rId6" imgW="583920" imgH="203040" progId="Equation.3">
                <p:embed/>
              </p:oleObj>
            </a:graphicData>
          </a:graphic>
        </p:graphicFrame>
      </p:grpSp>
      <p:sp>
        <p:nvSpPr>
          <p:cNvPr id="28" name="TextBox 27"/>
          <p:cNvSpPr txBox="1"/>
          <p:nvPr/>
        </p:nvSpPr>
        <p:spPr>
          <a:xfrm>
            <a:off x="250723" y="1194619"/>
            <a:ext cx="8893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находятся на оси </a:t>
            </a:r>
            <a:r>
              <a:rPr lang="ru-RU" sz="2400" dirty="0" smtClean="0">
                <a:solidFill>
                  <a:srgbClr val="FF0000"/>
                </a:solidFill>
              </a:rPr>
              <a:t>Ох</a:t>
            </a:r>
            <a:r>
              <a:rPr lang="ru-RU" sz="2400" dirty="0" smtClean="0"/>
              <a:t> или выше этой оси, и симметрично отразить</a:t>
            </a:r>
            <a:endParaRPr lang="ru-RU" sz="2400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191730" y="1666567"/>
            <a:ext cx="8731045" cy="461665"/>
            <a:chOff x="176982" y="2418735"/>
            <a:chExt cx="8775290" cy="461665"/>
          </a:xfrm>
        </p:grpSpPr>
        <p:sp>
          <p:nvSpPr>
            <p:cNvPr id="29" name="TextBox 28"/>
            <p:cNvSpPr txBox="1"/>
            <p:nvPr/>
          </p:nvSpPr>
          <p:spPr>
            <a:xfrm>
              <a:off x="176982" y="2418735"/>
              <a:ext cx="8775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относительно оси </a:t>
              </a:r>
              <a:r>
                <a:rPr lang="ru-RU" sz="2400" dirty="0" smtClean="0">
                  <a:solidFill>
                    <a:srgbClr val="FF0000"/>
                  </a:solidFill>
                </a:rPr>
                <a:t>Ох</a:t>
              </a:r>
              <a:r>
                <a:rPr lang="ru-RU" sz="2400" dirty="0" smtClean="0"/>
                <a:t> ту часть графика функции                  , которая</a:t>
              </a:r>
              <a:endParaRPr lang="ru-RU" sz="2400" dirty="0"/>
            </a:p>
          </p:txBody>
        </p:sp>
        <p:graphicFrame>
          <p:nvGraphicFramePr>
            <p:cNvPr id="19468" name="Object 12"/>
            <p:cNvGraphicFramePr>
              <a:graphicFrameLocks noChangeAspect="1"/>
            </p:cNvGraphicFramePr>
            <p:nvPr/>
          </p:nvGraphicFramePr>
          <p:xfrm>
            <a:off x="6415549" y="2437556"/>
            <a:ext cx="1209982" cy="425629"/>
          </p:xfrm>
          <a:graphic>
            <a:graphicData uri="http://schemas.openxmlformats.org/presentationml/2006/ole">
              <p:oleObj spid="_x0000_s19468" name="Формула" r:id="rId7" imgW="583920" imgH="203040" progId="Equation.3">
                <p:embed/>
              </p:oleObj>
            </a:graphicData>
          </a:graphic>
        </p:graphicFrame>
      </p:grpSp>
      <p:sp>
        <p:nvSpPr>
          <p:cNvPr id="32" name="TextBox 31"/>
          <p:cNvSpPr txBox="1"/>
          <p:nvPr/>
        </p:nvSpPr>
        <p:spPr>
          <a:xfrm>
            <a:off x="280219" y="2094272"/>
            <a:ext cx="855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расположена ниже оси </a:t>
            </a:r>
            <a:r>
              <a:rPr lang="ru-RU" sz="2400" dirty="0" smtClean="0">
                <a:solidFill>
                  <a:srgbClr val="FF0000"/>
                </a:solidFill>
              </a:rPr>
              <a:t>Ох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707923" y="5088194"/>
            <a:ext cx="7787148" cy="369332"/>
            <a:chOff x="707923" y="5088194"/>
            <a:chExt cx="7787148" cy="369332"/>
          </a:xfrm>
        </p:grpSpPr>
        <p:cxnSp>
          <p:nvCxnSpPr>
            <p:cNvPr id="34" name="Прямая со стрелкой 33"/>
            <p:cNvCxnSpPr/>
            <p:nvPr/>
          </p:nvCxnSpPr>
          <p:spPr>
            <a:xfrm flipV="1">
              <a:off x="707923" y="5117690"/>
              <a:ext cx="7536425" cy="1474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8052619" y="5088194"/>
              <a:ext cx="442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4616245" y="2890684"/>
            <a:ext cx="353961" cy="3524865"/>
            <a:chOff x="4616245" y="2890684"/>
            <a:chExt cx="353961" cy="3524865"/>
          </a:xfrm>
        </p:grpSpPr>
        <p:cxnSp>
          <p:nvCxnSpPr>
            <p:cNvPr id="40" name="Прямая со стрелкой 39"/>
            <p:cNvCxnSpPr/>
            <p:nvPr/>
          </p:nvCxnSpPr>
          <p:spPr>
            <a:xfrm rot="5400000" flipH="1" flipV="1">
              <a:off x="2890684" y="4660491"/>
              <a:ext cx="3480619" cy="2949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4689987" y="2890684"/>
              <a:ext cx="280219" cy="368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4365523" y="5073445"/>
            <a:ext cx="309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4978298" y="5928134"/>
          <a:ext cx="1349375" cy="474663"/>
        </p:xfrm>
        <a:graphic>
          <a:graphicData uri="http://schemas.openxmlformats.org/presentationml/2006/ole">
            <p:oleObj spid="_x0000_s19469" name="Формула" r:id="rId8" imgW="583920" imgH="203040" progId="Equation.3">
              <p:embed/>
            </p:oleObj>
          </a:graphicData>
        </a:graphic>
      </p:graphicFrame>
      <p:sp>
        <p:nvSpPr>
          <p:cNvPr id="48" name="Полилиния 47"/>
          <p:cNvSpPr/>
          <p:nvPr/>
        </p:nvSpPr>
        <p:spPr>
          <a:xfrm>
            <a:off x="6489290" y="3436375"/>
            <a:ext cx="1563329" cy="1696064"/>
          </a:xfrm>
          <a:custGeom>
            <a:avLst/>
            <a:gdLst>
              <a:gd name="connsiteX0" fmla="*/ 1563329 w 1563329"/>
              <a:gd name="connsiteY0" fmla="*/ 0 h 1696064"/>
              <a:gd name="connsiteX1" fmla="*/ 663678 w 1563329"/>
              <a:gd name="connsiteY1" fmla="*/ 353961 h 1696064"/>
              <a:gd name="connsiteX2" fmla="*/ 0 w 1563329"/>
              <a:gd name="connsiteY2" fmla="*/ 1696064 h 1696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3329" h="1696064">
                <a:moveTo>
                  <a:pt x="1563329" y="0"/>
                </a:moveTo>
                <a:cubicBezTo>
                  <a:pt x="1243781" y="35642"/>
                  <a:pt x="924233" y="71284"/>
                  <a:pt x="663678" y="353961"/>
                </a:cubicBezTo>
                <a:cubicBezTo>
                  <a:pt x="403123" y="636638"/>
                  <a:pt x="201561" y="1166351"/>
                  <a:pt x="0" y="1696064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олилиния 48"/>
          <p:cNvSpPr/>
          <p:nvPr/>
        </p:nvSpPr>
        <p:spPr>
          <a:xfrm>
            <a:off x="5265174" y="5088193"/>
            <a:ext cx="1238865" cy="784123"/>
          </a:xfrm>
          <a:custGeom>
            <a:avLst/>
            <a:gdLst>
              <a:gd name="connsiteX0" fmla="*/ 1238865 w 1238865"/>
              <a:gd name="connsiteY0" fmla="*/ 14749 h 784123"/>
              <a:gd name="connsiteX1" fmla="*/ 781665 w 1238865"/>
              <a:gd name="connsiteY1" fmla="*/ 781665 h 784123"/>
              <a:gd name="connsiteX2" fmla="*/ 0 w 1238865"/>
              <a:gd name="connsiteY2" fmla="*/ 0 h 784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8865" h="784123">
                <a:moveTo>
                  <a:pt x="1238865" y="14749"/>
                </a:moveTo>
                <a:cubicBezTo>
                  <a:pt x="1113504" y="399436"/>
                  <a:pt x="988143" y="784123"/>
                  <a:pt x="781665" y="781665"/>
                </a:cubicBezTo>
                <a:cubicBezTo>
                  <a:pt x="575188" y="779207"/>
                  <a:pt x="287594" y="389603"/>
                  <a:pt x="0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олилиния 49"/>
          <p:cNvSpPr/>
          <p:nvPr/>
        </p:nvSpPr>
        <p:spPr>
          <a:xfrm>
            <a:off x="2492477" y="3829664"/>
            <a:ext cx="2787446" cy="1347019"/>
          </a:xfrm>
          <a:custGeom>
            <a:avLst/>
            <a:gdLst>
              <a:gd name="connsiteX0" fmla="*/ 2772697 w 2772697"/>
              <a:gd name="connsiteY0" fmla="*/ 1229032 h 1302774"/>
              <a:gd name="connsiteX1" fmla="*/ 1917290 w 2772697"/>
              <a:gd name="connsiteY1" fmla="*/ 122903 h 1302774"/>
              <a:gd name="connsiteX2" fmla="*/ 899652 w 2772697"/>
              <a:gd name="connsiteY2" fmla="*/ 491613 h 1302774"/>
              <a:gd name="connsiteX3" fmla="*/ 0 w 2772697"/>
              <a:gd name="connsiteY3" fmla="*/ 1302774 h 130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2697" h="1302774">
                <a:moveTo>
                  <a:pt x="2772697" y="1229032"/>
                </a:moveTo>
                <a:cubicBezTo>
                  <a:pt x="2501080" y="737419"/>
                  <a:pt x="2229464" y="245806"/>
                  <a:pt x="1917290" y="122903"/>
                </a:cubicBezTo>
                <a:cubicBezTo>
                  <a:pt x="1605116" y="0"/>
                  <a:pt x="1219200" y="294968"/>
                  <a:pt x="899652" y="491613"/>
                </a:cubicBezTo>
                <a:cubicBezTo>
                  <a:pt x="580104" y="688258"/>
                  <a:pt x="290052" y="995516"/>
                  <a:pt x="0" y="1302774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1755059" y="5161936"/>
            <a:ext cx="752167" cy="693174"/>
          </a:xfrm>
          <a:custGeom>
            <a:avLst/>
            <a:gdLst>
              <a:gd name="connsiteX0" fmla="*/ 752167 w 752167"/>
              <a:gd name="connsiteY0" fmla="*/ 0 h 693174"/>
              <a:gd name="connsiteX1" fmla="*/ 0 w 752167"/>
              <a:gd name="connsiteY1" fmla="*/ 693174 h 693174"/>
              <a:gd name="connsiteX2" fmla="*/ 0 w 752167"/>
              <a:gd name="connsiteY2" fmla="*/ 693174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2167" h="693174">
                <a:moveTo>
                  <a:pt x="752167" y="0"/>
                </a:moveTo>
                <a:lnTo>
                  <a:pt x="0" y="693174"/>
                </a:lnTo>
                <a:lnTo>
                  <a:pt x="0" y="693174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 rot="10800000">
            <a:off x="5279922" y="4355691"/>
            <a:ext cx="1238865" cy="784123"/>
          </a:xfrm>
          <a:custGeom>
            <a:avLst/>
            <a:gdLst>
              <a:gd name="connsiteX0" fmla="*/ 1238865 w 1238865"/>
              <a:gd name="connsiteY0" fmla="*/ 14749 h 784123"/>
              <a:gd name="connsiteX1" fmla="*/ 781665 w 1238865"/>
              <a:gd name="connsiteY1" fmla="*/ 781665 h 784123"/>
              <a:gd name="connsiteX2" fmla="*/ 0 w 1238865"/>
              <a:gd name="connsiteY2" fmla="*/ 0 h 784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38865" h="784123">
                <a:moveTo>
                  <a:pt x="1238865" y="14749"/>
                </a:moveTo>
                <a:cubicBezTo>
                  <a:pt x="1113504" y="399436"/>
                  <a:pt x="988143" y="784123"/>
                  <a:pt x="781665" y="781665"/>
                </a:cubicBezTo>
                <a:cubicBezTo>
                  <a:pt x="575188" y="779207"/>
                  <a:pt x="287594" y="389603"/>
                  <a:pt x="0" y="0"/>
                </a:cubicBezTo>
              </a:path>
            </a:pathLst>
          </a:cu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 rot="15957282">
            <a:off x="1759979" y="4444182"/>
            <a:ext cx="752167" cy="693174"/>
          </a:xfrm>
          <a:custGeom>
            <a:avLst/>
            <a:gdLst>
              <a:gd name="connsiteX0" fmla="*/ 752167 w 752167"/>
              <a:gd name="connsiteY0" fmla="*/ 0 h 693174"/>
              <a:gd name="connsiteX1" fmla="*/ 0 w 752167"/>
              <a:gd name="connsiteY1" fmla="*/ 693174 h 693174"/>
              <a:gd name="connsiteX2" fmla="*/ 0 w 752167"/>
              <a:gd name="connsiteY2" fmla="*/ 693174 h 693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2167" h="693174">
                <a:moveTo>
                  <a:pt x="752167" y="0"/>
                </a:moveTo>
                <a:lnTo>
                  <a:pt x="0" y="693174"/>
                </a:lnTo>
                <a:lnTo>
                  <a:pt x="0" y="693174"/>
                </a:lnTo>
              </a:path>
            </a:pathLst>
          </a:cu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6941217" y="3746091"/>
          <a:ext cx="1936541" cy="798154"/>
        </p:xfrm>
        <a:graphic>
          <a:graphicData uri="http://schemas.openxmlformats.org/presentationml/2006/ole">
            <p:oleObj spid="_x0000_s19472" name="Формула" r:id="rId9" imgW="622080" imgH="253800" progId="Equation.3">
              <p:embed/>
            </p:oleObj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221225" y="191729"/>
            <a:ext cx="8716297" cy="23892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Заметим, что график функции у = </a:t>
            </a:r>
            <a:r>
              <a:rPr lang="en-US" sz="4000" dirty="0" smtClean="0"/>
              <a:t>I</a:t>
            </a:r>
            <a:r>
              <a:rPr lang="en-US" sz="3200" dirty="0" smtClean="0"/>
              <a:t>f(x)</a:t>
            </a:r>
            <a:r>
              <a:rPr lang="en-US" sz="4000" dirty="0" smtClean="0"/>
              <a:t>I</a:t>
            </a:r>
            <a:r>
              <a:rPr lang="en-US" sz="3200" dirty="0" smtClean="0"/>
              <a:t> </a:t>
            </a:r>
            <a:r>
              <a:rPr lang="ru-RU" sz="3200" dirty="0" smtClean="0"/>
              <a:t>                 не имеет точек ниже оси Ох.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45" grpId="0"/>
      <p:bldP spid="48" grpId="0" animBg="1"/>
      <p:bldP spid="49" grpId="0" animBg="1"/>
      <p:bldP spid="49" grpId="1" animBg="1"/>
      <p:bldP spid="50" grpId="0" animBg="1"/>
      <p:bldP spid="51" grpId="0" animBg="1"/>
      <p:bldP spid="51" grpId="1" animBg="1"/>
      <p:bldP spid="52" grpId="0" animBg="1"/>
      <p:bldP spid="53" grpId="0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1729" y="206477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1</a:t>
            </a:r>
            <a:endParaRPr lang="ru-RU" sz="2400" dirty="0"/>
          </a:p>
        </p:txBody>
      </p:sp>
      <p:grpSp>
        <p:nvGrpSpPr>
          <p:cNvPr id="6" name="Группа 5"/>
          <p:cNvGrpSpPr/>
          <p:nvPr/>
        </p:nvGrpSpPr>
        <p:grpSpPr>
          <a:xfrm>
            <a:off x="2512143" y="220099"/>
            <a:ext cx="5569974" cy="654972"/>
            <a:chOff x="2512143" y="220099"/>
            <a:chExt cx="5569974" cy="654972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12143" y="240890"/>
              <a:ext cx="5569974" cy="634181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21506" name="Object 2"/>
            <p:cNvGraphicFramePr>
              <a:graphicFrameLocks noChangeAspect="1"/>
            </p:cNvGraphicFramePr>
            <p:nvPr/>
          </p:nvGraphicFramePr>
          <p:xfrm>
            <a:off x="6218341" y="220099"/>
            <a:ext cx="1525587" cy="652463"/>
          </p:xfrm>
          <a:graphic>
            <a:graphicData uri="http://schemas.openxmlformats.org/presentationml/2006/ole">
              <p:oleObj spid="_x0000_s21506" name="Формула" r:id="rId4" imgW="660240" imgH="279360" progId="Equation.3">
                <p:embed/>
              </p:oleObj>
            </a:graphicData>
          </a:graphic>
        </p:graphicFrame>
      </p:grp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5"/>
          <a:srcRect l="29647" t="30700" r="40142"/>
          <a:stretch>
            <a:fillRect/>
          </a:stretch>
        </p:blipFill>
        <p:spPr bwMode="auto">
          <a:xfrm>
            <a:off x="2697480" y="1005840"/>
            <a:ext cx="3733800" cy="295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6"/>
          <a:srcRect l="32477" t="30312" r="40741"/>
          <a:stretch>
            <a:fillRect/>
          </a:stretch>
        </p:blipFill>
        <p:spPr bwMode="auto">
          <a:xfrm>
            <a:off x="2927555" y="839183"/>
            <a:ext cx="321564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5615623" y="1675765"/>
          <a:ext cx="1525587" cy="652463"/>
        </p:xfrm>
        <a:graphic>
          <a:graphicData uri="http://schemas.openxmlformats.org/presentationml/2006/ole">
            <p:oleObj spid="_x0000_s21510" name="Формула" r:id="rId7" imgW="660240" imgH="279360" progId="Equation.3">
              <p:embed/>
            </p:oleObj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4927600" y="3730943"/>
          <a:ext cx="1408113" cy="533400"/>
        </p:xfrm>
        <a:graphic>
          <a:graphicData uri="http://schemas.openxmlformats.org/presentationml/2006/ole">
            <p:oleObj spid="_x0000_s21511" name="Формула" r:id="rId8" imgW="609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91729" y="206477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2</a:t>
            </a:r>
            <a:endParaRPr lang="ru-RU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2512143" y="240890"/>
            <a:ext cx="5569974" cy="634181"/>
            <a:chOff x="2512143" y="240890"/>
            <a:chExt cx="5569974" cy="63418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512143" y="240890"/>
              <a:ext cx="5569974" cy="634181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38917" name="Object 5"/>
            <p:cNvGraphicFramePr>
              <a:graphicFrameLocks noChangeAspect="1"/>
            </p:cNvGraphicFramePr>
            <p:nvPr/>
          </p:nvGraphicFramePr>
          <p:xfrm>
            <a:off x="6226637" y="250722"/>
            <a:ext cx="1662726" cy="614363"/>
          </p:xfrm>
          <a:graphic>
            <a:graphicData uri="http://schemas.openxmlformats.org/presentationml/2006/ole">
              <p:oleObj spid="_x0000_s38917" name="Формула" r:id="rId4" imgW="685800" imgH="253800" progId="Equation.3">
                <p:embed/>
              </p:oleObj>
            </a:graphicData>
          </a:graphic>
        </p:graphicFrame>
      </p:grpSp>
      <p:sp>
        <p:nvSpPr>
          <p:cNvPr id="12" name="Полилиния 11"/>
          <p:cNvSpPr/>
          <p:nvPr/>
        </p:nvSpPr>
        <p:spPr>
          <a:xfrm>
            <a:off x="4616246" y="3392129"/>
            <a:ext cx="324464" cy="1991033"/>
          </a:xfrm>
          <a:custGeom>
            <a:avLst/>
            <a:gdLst>
              <a:gd name="connsiteX0" fmla="*/ 0 w 324464"/>
              <a:gd name="connsiteY0" fmla="*/ 1991033 h 1991033"/>
              <a:gd name="connsiteX1" fmla="*/ 103238 w 324464"/>
              <a:gd name="connsiteY1" fmla="*/ 796413 h 1991033"/>
              <a:gd name="connsiteX2" fmla="*/ 309716 w 324464"/>
              <a:gd name="connsiteY2" fmla="*/ 0 h 1991033"/>
              <a:gd name="connsiteX3" fmla="*/ 309716 w 324464"/>
              <a:gd name="connsiteY3" fmla="*/ 0 h 1991033"/>
              <a:gd name="connsiteX4" fmla="*/ 324464 w 324464"/>
              <a:gd name="connsiteY4" fmla="*/ 0 h 199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464" h="1991033">
                <a:moveTo>
                  <a:pt x="0" y="1991033"/>
                </a:moveTo>
                <a:cubicBezTo>
                  <a:pt x="25809" y="1559642"/>
                  <a:pt x="51619" y="1128252"/>
                  <a:pt x="103238" y="796413"/>
                </a:cubicBezTo>
                <a:cubicBezTo>
                  <a:pt x="154857" y="464574"/>
                  <a:pt x="309716" y="0"/>
                  <a:pt x="309716" y="0"/>
                </a:cubicBezTo>
                <a:lnTo>
                  <a:pt x="309716" y="0"/>
                </a:lnTo>
                <a:lnTo>
                  <a:pt x="324464" y="0"/>
                </a:ln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4925961" y="2182761"/>
            <a:ext cx="2654710" cy="1209368"/>
          </a:xfrm>
          <a:custGeom>
            <a:avLst/>
            <a:gdLst>
              <a:gd name="connsiteX0" fmla="*/ 0 w 2684206"/>
              <a:gd name="connsiteY0" fmla="*/ 1179871 h 1179871"/>
              <a:gd name="connsiteX1" fmla="*/ 412955 w 2684206"/>
              <a:gd name="connsiteY1" fmla="*/ 781665 h 1179871"/>
              <a:gd name="connsiteX2" fmla="*/ 1120877 w 2684206"/>
              <a:gd name="connsiteY2" fmla="*/ 383458 h 1179871"/>
              <a:gd name="connsiteX3" fmla="*/ 2684206 w 2684206"/>
              <a:gd name="connsiteY3" fmla="*/ 0 h 1179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4206" h="1179871">
                <a:moveTo>
                  <a:pt x="0" y="1179871"/>
                </a:moveTo>
                <a:cubicBezTo>
                  <a:pt x="113071" y="1047135"/>
                  <a:pt x="226142" y="914400"/>
                  <a:pt x="412955" y="781665"/>
                </a:cubicBezTo>
                <a:cubicBezTo>
                  <a:pt x="599768" y="648930"/>
                  <a:pt x="742335" y="513735"/>
                  <a:pt x="1120877" y="383458"/>
                </a:cubicBezTo>
                <a:cubicBezTo>
                  <a:pt x="1499419" y="253181"/>
                  <a:pt x="2091812" y="126590"/>
                  <a:pt x="2684206" y="0"/>
                </a:cubicBez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5196758" y="4530265"/>
          <a:ext cx="1770063" cy="588962"/>
        </p:xfrm>
        <a:graphic>
          <a:graphicData uri="http://schemas.openxmlformats.org/presentationml/2006/ole">
            <p:oleObj spid="_x0000_s38918" name="Формула" r:id="rId5" imgW="647640" imgH="215640" progId="Equation.3">
              <p:embed/>
            </p:oleObj>
          </a:graphicData>
        </a:graphic>
      </p:graphicFrame>
      <p:sp>
        <p:nvSpPr>
          <p:cNvPr id="15" name="Полилиния 14"/>
          <p:cNvSpPr/>
          <p:nvPr/>
        </p:nvSpPr>
        <p:spPr>
          <a:xfrm flipV="1">
            <a:off x="4635910" y="1391264"/>
            <a:ext cx="324464" cy="1991033"/>
          </a:xfrm>
          <a:custGeom>
            <a:avLst/>
            <a:gdLst>
              <a:gd name="connsiteX0" fmla="*/ 0 w 324464"/>
              <a:gd name="connsiteY0" fmla="*/ 1991033 h 1991033"/>
              <a:gd name="connsiteX1" fmla="*/ 103238 w 324464"/>
              <a:gd name="connsiteY1" fmla="*/ 796413 h 1991033"/>
              <a:gd name="connsiteX2" fmla="*/ 309716 w 324464"/>
              <a:gd name="connsiteY2" fmla="*/ 0 h 1991033"/>
              <a:gd name="connsiteX3" fmla="*/ 309716 w 324464"/>
              <a:gd name="connsiteY3" fmla="*/ 0 h 1991033"/>
              <a:gd name="connsiteX4" fmla="*/ 324464 w 324464"/>
              <a:gd name="connsiteY4" fmla="*/ 0 h 199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464" h="1991033">
                <a:moveTo>
                  <a:pt x="0" y="1991033"/>
                </a:moveTo>
                <a:cubicBezTo>
                  <a:pt x="25809" y="1559642"/>
                  <a:pt x="51619" y="1128252"/>
                  <a:pt x="103238" y="796413"/>
                </a:cubicBezTo>
                <a:cubicBezTo>
                  <a:pt x="154857" y="464574"/>
                  <a:pt x="309716" y="0"/>
                  <a:pt x="309716" y="0"/>
                </a:cubicBezTo>
                <a:lnTo>
                  <a:pt x="309716" y="0"/>
                </a:lnTo>
                <a:lnTo>
                  <a:pt x="324464" y="0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4967391" y="1456045"/>
          <a:ext cx="1874837" cy="692150"/>
        </p:xfrm>
        <a:graphic>
          <a:graphicData uri="http://schemas.openxmlformats.org/presentationml/2006/ole">
            <p:oleObj spid="_x0000_s38919" name="Формула" r:id="rId6" imgW="6858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7" presetClass="emph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 l="12999" t="1192" r="13012"/>
          <a:stretch>
            <a:fillRect/>
          </a:stretch>
        </p:blipFill>
        <p:spPr bwMode="auto">
          <a:xfrm>
            <a:off x="0" y="221226"/>
            <a:ext cx="9144000" cy="649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 l="14551" t="3405" r="11461"/>
          <a:stretch>
            <a:fillRect/>
          </a:stretch>
        </p:blipFill>
        <p:spPr bwMode="auto">
          <a:xfrm>
            <a:off x="0" y="3008671"/>
            <a:ext cx="9144000" cy="99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/>
          <a:srcRect l="14726" t="7180" r="11286"/>
          <a:stretch>
            <a:fillRect/>
          </a:stretch>
        </p:blipFill>
        <p:spPr bwMode="auto">
          <a:xfrm>
            <a:off x="0" y="914400"/>
            <a:ext cx="9144000" cy="267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кругленный прямоугольник 6"/>
          <p:cNvSpPr/>
          <p:nvPr/>
        </p:nvSpPr>
        <p:spPr>
          <a:xfrm>
            <a:off x="191729" y="206477"/>
            <a:ext cx="2138516" cy="634181"/>
          </a:xfrm>
          <a:prstGeom prst="roundRect">
            <a:avLst>
              <a:gd name="adj" fmla="val 4224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Пример 3</a:t>
            </a:r>
            <a:endParaRPr lang="ru-RU" sz="24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2512143" y="218119"/>
            <a:ext cx="5569974" cy="656952"/>
            <a:chOff x="2512143" y="218119"/>
            <a:chExt cx="5569974" cy="656952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2512143" y="240890"/>
              <a:ext cx="5569974" cy="634181"/>
            </a:xfrm>
            <a:prstGeom prst="roundRect">
              <a:avLst>
                <a:gd name="adj" fmla="val 42248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Построить график функции </a:t>
              </a:r>
              <a:endParaRPr lang="ru-RU" sz="2400" dirty="0"/>
            </a:p>
          </p:txBody>
        </p:sp>
        <p:graphicFrame>
          <p:nvGraphicFramePr>
            <p:cNvPr id="20485" name="Object 5"/>
            <p:cNvGraphicFramePr>
              <a:graphicFrameLocks noChangeAspect="1"/>
            </p:cNvGraphicFramePr>
            <p:nvPr/>
          </p:nvGraphicFramePr>
          <p:xfrm>
            <a:off x="6268064" y="218119"/>
            <a:ext cx="1487027" cy="617470"/>
          </p:xfrm>
          <a:graphic>
            <a:graphicData uri="http://schemas.openxmlformats.org/presentationml/2006/ole">
              <p:oleObj spid="_x0000_s20485" name="Формула" r:id="rId6" imgW="609480" imgH="253800" progId="Equation.3">
                <p:embed/>
              </p:oleObj>
            </a:graphicData>
          </a:graphic>
        </p:graphicFrame>
      </p:grp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595211" y="3915134"/>
          <a:ext cx="1562100" cy="552450"/>
        </p:xfrm>
        <a:graphic>
          <a:graphicData uri="http://schemas.openxmlformats.org/presentationml/2006/ole">
            <p:oleObj spid="_x0000_s20486" name="Формула" r:id="rId7" imgW="571320" imgH="20304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559160" y="2165555"/>
          <a:ext cx="1665287" cy="690563"/>
        </p:xfrm>
        <a:graphic>
          <a:graphicData uri="http://schemas.openxmlformats.org/presentationml/2006/ole">
            <p:oleObj spid="_x0000_s20487" name="Формула" r:id="rId8" imgW="6094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12955" y="0"/>
            <a:ext cx="8952271" cy="461665"/>
            <a:chOff x="191729" y="294968"/>
            <a:chExt cx="8952271" cy="461665"/>
          </a:xfrm>
        </p:grpSpPr>
        <p:sp>
          <p:nvSpPr>
            <p:cNvPr id="2" name="TextBox 1"/>
            <p:cNvSpPr txBox="1"/>
            <p:nvPr/>
          </p:nvSpPr>
          <p:spPr>
            <a:xfrm>
              <a:off x="191729" y="294968"/>
              <a:ext cx="89522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Пусть теперь дан график функции                 , определенной на</a:t>
              </a:r>
              <a:endParaRPr lang="ru-RU" sz="2400" dirty="0"/>
            </a:p>
          </p:txBody>
        </p:sp>
        <p:graphicFrame>
          <p:nvGraphicFramePr>
            <p:cNvPr id="41985" name="Object 1"/>
            <p:cNvGraphicFramePr>
              <a:graphicFrameLocks noChangeAspect="1"/>
            </p:cNvGraphicFramePr>
            <p:nvPr/>
          </p:nvGraphicFramePr>
          <p:xfrm>
            <a:off x="4747752" y="340827"/>
            <a:ext cx="1122106" cy="391012"/>
          </p:xfrm>
          <a:graphic>
            <a:graphicData uri="http://schemas.openxmlformats.org/presentationml/2006/ole">
              <p:oleObj spid="_x0000_s41985" name="Формула" r:id="rId5" imgW="583920" imgH="203040" progId="Equation.3">
                <p:embed/>
              </p:oleObj>
            </a:graphicData>
          </a:graphic>
        </p:graphicFrame>
      </p:grpSp>
      <p:grpSp>
        <p:nvGrpSpPr>
          <p:cNvPr id="7" name="Группа 6"/>
          <p:cNvGrpSpPr/>
          <p:nvPr/>
        </p:nvGrpSpPr>
        <p:grpSpPr>
          <a:xfrm>
            <a:off x="353961" y="383458"/>
            <a:ext cx="8613058" cy="461665"/>
            <a:chOff x="265471" y="1002890"/>
            <a:chExt cx="8613058" cy="461665"/>
          </a:xfrm>
        </p:grpSpPr>
        <p:sp>
          <p:nvSpPr>
            <p:cNvPr id="5" name="TextBox 4"/>
            <p:cNvSpPr txBox="1"/>
            <p:nvPr/>
          </p:nvSpPr>
          <p:spPr>
            <a:xfrm>
              <a:off x="265471" y="1002890"/>
              <a:ext cx="86130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промежутке     , и с его помощью требуется построить график</a:t>
              </a:r>
              <a:endParaRPr lang="ru-RU" sz="2400" dirty="0"/>
            </a:p>
          </p:txBody>
        </p:sp>
        <p:graphicFrame>
          <p:nvGraphicFramePr>
            <p:cNvPr id="41986" name="Object 2"/>
            <p:cNvGraphicFramePr>
              <a:graphicFrameLocks noChangeAspect="1"/>
            </p:cNvGraphicFramePr>
            <p:nvPr/>
          </p:nvGraphicFramePr>
          <p:xfrm>
            <a:off x="2012080" y="1082113"/>
            <a:ext cx="330200" cy="307975"/>
          </p:xfrm>
          <a:graphic>
            <a:graphicData uri="http://schemas.openxmlformats.org/presentationml/2006/ole">
              <p:oleObj spid="_x0000_s41986" name="Формула" r:id="rId6" imgW="177480" imgH="164880" progId="Equation.3">
                <p:embed/>
              </p:oleObj>
            </a:graphicData>
          </a:graphic>
        </p:graphicFrame>
      </p:grpSp>
      <p:grpSp>
        <p:nvGrpSpPr>
          <p:cNvPr id="10" name="Группа 9"/>
          <p:cNvGrpSpPr/>
          <p:nvPr/>
        </p:nvGrpSpPr>
        <p:grpSpPr>
          <a:xfrm>
            <a:off x="471948" y="734091"/>
            <a:ext cx="8672052" cy="479742"/>
            <a:chOff x="250723" y="1825471"/>
            <a:chExt cx="8509819" cy="479742"/>
          </a:xfrm>
        </p:grpSpPr>
        <p:sp>
          <p:nvSpPr>
            <p:cNvPr id="8" name="TextBox 7"/>
            <p:cNvSpPr txBox="1"/>
            <p:nvPr/>
          </p:nvSpPr>
          <p:spPr>
            <a:xfrm>
              <a:off x="250723" y="1843548"/>
              <a:ext cx="85098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функции                  .  </a:t>
              </a:r>
              <a:endParaRPr lang="ru-RU" sz="2400" dirty="0"/>
            </a:p>
          </p:txBody>
        </p:sp>
        <p:graphicFrame>
          <p:nvGraphicFramePr>
            <p:cNvPr id="41987" name="Object 3"/>
            <p:cNvGraphicFramePr>
              <a:graphicFrameLocks noChangeAspect="1"/>
            </p:cNvGraphicFramePr>
            <p:nvPr/>
          </p:nvGraphicFramePr>
          <p:xfrm>
            <a:off x="1511390" y="1825471"/>
            <a:ext cx="1155700" cy="474662"/>
          </p:xfrm>
          <a:graphic>
            <a:graphicData uri="http://schemas.openxmlformats.org/presentationml/2006/ole">
              <p:oleObj spid="_x0000_s41987" name="Формула" r:id="rId7" imgW="622080" imgH="253800" progId="Equation.3">
                <p:embed/>
              </p:oleObj>
            </a:graphicData>
          </a:graphic>
        </p:graphicFrame>
      </p:grpSp>
      <p:grpSp>
        <p:nvGrpSpPr>
          <p:cNvPr id="13" name="Группа 12"/>
          <p:cNvGrpSpPr/>
          <p:nvPr/>
        </p:nvGrpSpPr>
        <p:grpSpPr>
          <a:xfrm>
            <a:off x="235974" y="1504336"/>
            <a:ext cx="8908026" cy="461665"/>
            <a:chOff x="280219" y="2256503"/>
            <a:chExt cx="8568813" cy="461665"/>
          </a:xfrm>
        </p:grpSpPr>
        <p:sp>
          <p:nvSpPr>
            <p:cNvPr id="11" name="TextBox 10"/>
            <p:cNvSpPr txBox="1"/>
            <p:nvPr/>
          </p:nvSpPr>
          <p:spPr>
            <a:xfrm>
              <a:off x="280219" y="2256503"/>
              <a:ext cx="856881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Заметим, что если точка      принадлежит области определения</a:t>
              </a:r>
              <a:endParaRPr lang="ru-RU" sz="2400" dirty="0"/>
            </a:p>
          </p:txBody>
        </p:sp>
        <p:graphicFrame>
          <p:nvGraphicFramePr>
            <p:cNvPr id="41988" name="Object 4"/>
            <p:cNvGraphicFramePr>
              <a:graphicFrameLocks noChangeAspect="1"/>
            </p:cNvGraphicFramePr>
            <p:nvPr/>
          </p:nvGraphicFramePr>
          <p:xfrm>
            <a:off x="3633386" y="2344788"/>
            <a:ext cx="286876" cy="315755"/>
          </p:xfrm>
          <a:graphic>
            <a:graphicData uri="http://schemas.openxmlformats.org/presentationml/2006/ole">
              <p:oleObj spid="_x0000_s41988" name="Формула" r:id="rId8" imgW="126720" imgH="139680" progId="Equation.3">
                <p:embed/>
              </p:oleObj>
            </a:graphicData>
          </a:graphic>
        </p:graphicFrame>
      </p:grpSp>
      <p:grpSp>
        <p:nvGrpSpPr>
          <p:cNvPr id="17" name="Группа 16"/>
          <p:cNvGrpSpPr/>
          <p:nvPr/>
        </p:nvGrpSpPr>
        <p:grpSpPr>
          <a:xfrm>
            <a:off x="324465" y="1928711"/>
            <a:ext cx="8819535" cy="849073"/>
            <a:chOff x="280219" y="2857859"/>
            <a:chExt cx="8568813" cy="849073"/>
          </a:xfrm>
        </p:grpSpPr>
        <p:sp>
          <p:nvSpPr>
            <p:cNvPr id="14" name="TextBox 13"/>
            <p:cNvSpPr txBox="1"/>
            <p:nvPr/>
          </p:nvSpPr>
          <p:spPr>
            <a:xfrm>
              <a:off x="280219" y="2875935"/>
              <a:ext cx="85688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функции                  , то и точка -     также  ей принадлежит, так как  </a:t>
              </a:r>
              <a:endParaRPr lang="ru-RU" sz="2400" dirty="0"/>
            </a:p>
          </p:txBody>
        </p:sp>
        <p:graphicFrame>
          <p:nvGraphicFramePr>
            <p:cNvPr id="41989" name="Object 5"/>
            <p:cNvGraphicFramePr>
              <a:graphicFrameLocks noChangeAspect="1"/>
            </p:cNvGraphicFramePr>
            <p:nvPr/>
          </p:nvGraphicFramePr>
          <p:xfrm>
            <a:off x="1568245" y="2857859"/>
            <a:ext cx="1158875" cy="473075"/>
          </p:xfrm>
          <a:graphic>
            <a:graphicData uri="http://schemas.openxmlformats.org/presentationml/2006/ole">
              <p:oleObj spid="_x0000_s41989" name="Формула" r:id="rId9" imgW="622080" imgH="253800" progId="Equation.3">
                <p:embed/>
              </p:oleObj>
            </a:graphicData>
          </a:graphic>
        </p:graphicFrame>
        <p:graphicFrame>
          <p:nvGraphicFramePr>
            <p:cNvPr id="41990" name="Object 6"/>
            <p:cNvGraphicFramePr>
              <a:graphicFrameLocks noChangeAspect="1"/>
            </p:cNvGraphicFramePr>
            <p:nvPr/>
          </p:nvGraphicFramePr>
          <p:xfrm>
            <a:off x="4314620" y="3008466"/>
            <a:ext cx="236538" cy="260350"/>
          </p:xfrm>
          <a:graphic>
            <a:graphicData uri="http://schemas.openxmlformats.org/presentationml/2006/ole">
              <p:oleObj spid="_x0000_s41990" name="Формула" r:id="rId10" imgW="126720" imgH="139680" progId="Equation.3">
                <p:embed/>
              </p:oleObj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-383457" y="2385911"/>
            <a:ext cx="8362335" cy="473075"/>
            <a:chOff x="486697" y="3197072"/>
            <a:chExt cx="8155858" cy="473075"/>
          </a:xfrm>
        </p:grpSpPr>
        <p:sp>
          <p:nvSpPr>
            <p:cNvPr id="18" name="TextBox 17"/>
            <p:cNvSpPr txBox="1"/>
            <p:nvPr/>
          </p:nvSpPr>
          <p:spPr>
            <a:xfrm>
              <a:off x="486697" y="3244645"/>
              <a:ext cx="8155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                                  .</a:t>
              </a:r>
              <a:endParaRPr lang="ru-RU" dirty="0"/>
            </a:p>
          </p:txBody>
        </p:sp>
        <p:graphicFrame>
          <p:nvGraphicFramePr>
            <p:cNvPr id="41991" name="Object 7"/>
            <p:cNvGraphicFramePr>
              <a:graphicFrameLocks noChangeAspect="1"/>
            </p:cNvGraphicFramePr>
            <p:nvPr/>
          </p:nvGraphicFramePr>
          <p:xfrm>
            <a:off x="1328379" y="3197072"/>
            <a:ext cx="1017588" cy="473075"/>
          </p:xfrm>
          <a:graphic>
            <a:graphicData uri="http://schemas.openxmlformats.org/presentationml/2006/ole">
              <p:oleObj spid="_x0000_s41991" name="Формула" r:id="rId11" imgW="545760" imgH="253800" progId="Equation.3">
                <p:embed/>
              </p:oleObj>
            </a:graphicData>
          </a:graphic>
        </p:graphicFrame>
      </p:grpSp>
      <p:sp>
        <p:nvSpPr>
          <p:cNvPr id="21" name="TextBox 20"/>
          <p:cNvSpPr txBox="1"/>
          <p:nvPr/>
        </p:nvSpPr>
        <p:spPr>
          <a:xfrm>
            <a:off x="1755058" y="2330244"/>
            <a:ext cx="7580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Тогда для любого </a:t>
            </a:r>
            <a:r>
              <a:rPr lang="ru-RU" sz="2800" dirty="0" err="1" smtClean="0">
                <a:solidFill>
                  <a:srgbClr val="FF0000"/>
                </a:solidFill>
              </a:rPr>
              <a:t>х</a:t>
            </a:r>
            <a:r>
              <a:rPr lang="ru-RU" sz="2400" dirty="0" smtClean="0"/>
              <a:t> из области определения функции</a:t>
            </a:r>
            <a:endParaRPr lang="ru-RU" sz="24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452540" y="2798864"/>
            <a:ext cx="8499732" cy="473076"/>
            <a:chOff x="452539" y="3639523"/>
            <a:chExt cx="8499732" cy="473076"/>
          </a:xfrm>
        </p:grpSpPr>
        <p:sp>
          <p:nvSpPr>
            <p:cNvPr id="22" name="TextBox 21"/>
            <p:cNvSpPr txBox="1"/>
            <p:nvPr/>
          </p:nvSpPr>
          <p:spPr>
            <a:xfrm>
              <a:off x="486697" y="3642852"/>
              <a:ext cx="84655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                справедливо равенство</a:t>
              </a:r>
              <a:endParaRPr lang="ru-RU" sz="2400" dirty="0"/>
            </a:p>
          </p:txBody>
        </p:sp>
        <p:graphicFrame>
          <p:nvGraphicFramePr>
            <p:cNvPr id="41992" name="Object 8"/>
            <p:cNvGraphicFramePr>
              <a:graphicFrameLocks noChangeAspect="1"/>
            </p:cNvGraphicFramePr>
            <p:nvPr/>
          </p:nvGraphicFramePr>
          <p:xfrm>
            <a:off x="452539" y="3639524"/>
            <a:ext cx="1096041" cy="473075"/>
          </p:xfrm>
          <a:graphic>
            <a:graphicData uri="http://schemas.openxmlformats.org/presentationml/2006/ole">
              <p:oleObj spid="_x0000_s41992" name="Формула" r:id="rId12" imgW="520560" imgH="253800" progId="Equation.3">
                <p:embed/>
              </p:oleObj>
            </a:graphicData>
          </a:graphic>
        </p:graphicFrame>
        <p:graphicFrame>
          <p:nvGraphicFramePr>
            <p:cNvPr id="41993" name="Object 9"/>
            <p:cNvGraphicFramePr>
              <a:graphicFrameLocks noChangeAspect="1"/>
            </p:cNvGraphicFramePr>
            <p:nvPr/>
          </p:nvGraphicFramePr>
          <p:xfrm>
            <a:off x="4751746" y="3639523"/>
            <a:ext cx="1633538" cy="473075"/>
          </p:xfrm>
          <a:graphic>
            <a:graphicData uri="http://schemas.openxmlformats.org/presentationml/2006/ole">
              <p:oleObj spid="_x0000_s41993" name="Формула" r:id="rId13" imgW="876240" imgH="253800" progId="Equation.3">
                <p:embed/>
              </p:oleObj>
            </a:graphicData>
          </a:graphic>
        </p:graphicFrame>
      </p:grpSp>
      <p:grpSp>
        <p:nvGrpSpPr>
          <p:cNvPr id="28" name="Группа 27"/>
          <p:cNvGrpSpPr/>
          <p:nvPr/>
        </p:nvGrpSpPr>
        <p:grpSpPr>
          <a:xfrm>
            <a:off x="427703" y="3226569"/>
            <a:ext cx="8716297" cy="479741"/>
            <a:chOff x="427703" y="4067227"/>
            <a:chExt cx="8716297" cy="479741"/>
          </a:xfrm>
        </p:grpSpPr>
        <p:sp>
          <p:nvSpPr>
            <p:cNvPr id="26" name="TextBox 25"/>
            <p:cNvSpPr txBox="1"/>
            <p:nvPr/>
          </p:nvSpPr>
          <p:spPr>
            <a:xfrm>
              <a:off x="427703" y="4085303"/>
              <a:ext cx="8716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т.е. функция                   четная.</a:t>
              </a:r>
              <a:endParaRPr lang="ru-RU" sz="2400" dirty="0"/>
            </a:p>
          </p:txBody>
        </p:sp>
        <p:graphicFrame>
          <p:nvGraphicFramePr>
            <p:cNvPr id="41994" name="Object 10"/>
            <p:cNvGraphicFramePr>
              <a:graphicFrameLocks noChangeAspect="1"/>
            </p:cNvGraphicFramePr>
            <p:nvPr/>
          </p:nvGraphicFramePr>
          <p:xfrm>
            <a:off x="2186091" y="4067227"/>
            <a:ext cx="1160462" cy="473075"/>
          </p:xfrm>
          <a:graphic>
            <a:graphicData uri="http://schemas.openxmlformats.org/presentationml/2006/ole">
              <p:oleObj spid="_x0000_s41994" name="Формула" r:id="rId14" imgW="622080" imgH="253800" progId="Equation.3">
                <p:embed/>
              </p:oleObj>
            </a:graphicData>
          </a:graphic>
        </p:graphicFrame>
      </p:grpSp>
      <p:grpSp>
        <p:nvGrpSpPr>
          <p:cNvPr id="32" name="Группа 31"/>
          <p:cNvGrpSpPr/>
          <p:nvPr/>
        </p:nvGrpSpPr>
        <p:grpSpPr>
          <a:xfrm>
            <a:off x="442452" y="3991897"/>
            <a:ext cx="8701548" cy="474663"/>
            <a:chOff x="442452" y="4286864"/>
            <a:chExt cx="8701548" cy="474663"/>
          </a:xfrm>
        </p:grpSpPr>
        <p:sp>
          <p:nvSpPr>
            <p:cNvPr id="29" name="TextBox 28"/>
            <p:cNvSpPr txBox="1"/>
            <p:nvPr/>
          </p:nvSpPr>
          <p:spPr>
            <a:xfrm>
              <a:off x="442452" y="4291781"/>
              <a:ext cx="8701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Для всех            график функции                   совпадает с графиком</a:t>
              </a:r>
              <a:endParaRPr lang="ru-RU" sz="2400" dirty="0"/>
            </a:p>
          </p:txBody>
        </p:sp>
        <p:graphicFrame>
          <p:nvGraphicFramePr>
            <p:cNvPr id="41995" name="Object 11"/>
            <p:cNvGraphicFramePr>
              <a:graphicFrameLocks noChangeAspect="1"/>
            </p:cNvGraphicFramePr>
            <p:nvPr/>
          </p:nvGraphicFramePr>
          <p:xfrm>
            <a:off x="1727404" y="4358302"/>
            <a:ext cx="661988" cy="331787"/>
          </p:xfrm>
          <a:graphic>
            <a:graphicData uri="http://schemas.openxmlformats.org/presentationml/2006/ole">
              <p:oleObj spid="_x0000_s41995" name="Формула" r:id="rId15" imgW="355320" imgH="177480" progId="Equation.3">
                <p:embed/>
              </p:oleObj>
            </a:graphicData>
          </a:graphic>
        </p:graphicFrame>
        <p:graphicFrame>
          <p:nvGraphicFramePr>
            <p:cNvPr id="41996" name="Object 12"/>
            <p:cNvGraphicFramePr>
              <a:graphicFrameLocks noChangeAspect="1"/>
            </p:cNvGraphicFramePr>
            <p:nvPr/>
          </p:nvGraphicFramePr>
          <p:xfrm>
            <a:off x="4621161" y="4286864"/>
            <a:ext cx="1158875" cy="474663"/>
          </p:xfrm>
          <a:graphic>
            <a:graphicData uri="http://schemas.openxmlformats.org/presentationml/2006/ole">
              <p:oleObj spid="_x0000_s41996" name="Формула" r:id="rId16" imgW="622080" imgH="253800" progId="Equation.3">
                <p:embed/>
              </p:oleObj>
            </a:graphicData>
          </a:graphic>
        </p:graphicFrame>
      </p:grpSp>
      <p:grpSp>
        <p:nvGrpSpPr>
          <p:cNvPr id="36" name="Группа 35"/>
          <p:cNvGrpSpPr/>
          <p:nvPr/>
        </p:nvGrpSpPr>
        <p:grpSpPr>
          <a:xfrm>
            <a:off x="442451" y="4468762"/>
            <a:ext cx="8436077" cy="461665"/>
            <a:chOff x="383458" y="4630994"/>
            <a:chExt cx="8436077" cy="461665"/>
          </a:xfrm>
        </p:grpSpPr>
        <p:sp>
          <p:nvSpPr>
            <p:cNvPr id="33" name="TextBox 32"/>
            <p:cNvSpPr txBox="1"/>
            <p:nvPr/>
          </p:nvSpPr>
          <p:spPr>
            <a:xfrm>
              <a:off x="383458" y="4630994"/>
              <a:ext cx="84360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функции                  , так как для каждого            справедливо </a:t>
              </a:r>
              <a:endParaRPr lang="ru-RU" sz="2400" dirty="0"/>
            </a:p>
          </p:txBody>
        </p:sp>
        <p:graphicFrame>
          <p:nvGraphicFramePr>
            <p:cNvPr id="41997" name="Object 13"/>
            <p:cNvGraphicFramePr>
              <a:graphicFrameLocks noChangeAspect="1"/>
            </p:cNvGraphicFramePr>
            <p:nvPr/>
          </p:nvGraphicFramePr>
          <p:xfrm>
            <a:off x="1706409" y="4642618"/>
            <a:ext cx="1087438" cy="381000"/>
          </p:xfrm>
          <a:graphic>
            <a:graphicData uri="http://schemas.openxmlformats.org/presentationml/2006/ole">
              <p:oleObj spid="_x0000_s41997" name="Формула" r:id="rId17" imgW="583920" imgH="203040" progId="Equation.3">
                <p:embed/>
              </p:oleObj>
            </a:graphicData>
          </a:graphic>
        </p:graphicFrame>
        <p:graphicFrame>
          <p:nvGraphicFramePr>
            <p:cNvPr id="41998" name="Object 14"/>
            <p:cNvGraphicFramePr>
              <a:graphicFrameLocks noChangeAspect="1"/>
            </p:cNvGraphicFramePr>
            <p:nvPr/>
          </p:nvGraphicFramePr>
          <p:xfrm>
            <a:off x="5635727" y="4695928"/>
            <a:ext cx="661988" cy="333375"/>
          </p:xfrm>
          <a:graphic>
            <a:graphicData uri="http://schemas.openxmlformats.org/presentationml/2006/ole">
              <p:oleObj spid="_x0000_s41998" name="Формула" r:id="rId18" imgW="355320" imgH="177480" progId="Equation.3">
                <p:embed/>
              </p:oleObj>
            </a:graphicData>
          </a:graphic>
        </p:graphicFrame>
      </p:grpSp>
      <p:grpSp>
        <p:nvGrpSpPr>
          <p:cNvPr id="39" name="Группа 38"/>
          <p:cNvGrpSpPr/>
          <p:nvPr/>
        </p:nvGrpSpPr>
        <p:grpSpPr>
          <a:xfrm>
            <a:off x="427704" y="4875213"/>
            <a:ext cx="8524568" cy="476250"/>
            <a:chOff x="353961" y="5125935"/>
            <a:chExt cx="8524568" cy="476250"/>
          </a:xfrm>
        </p:grpSpPr>
        <p:sp>
          <p:nvSpPr>
            <p:cNvPr id="37" name="TextBox 36"/>
            <p:cNvSpPr txBox="1"/>
            <p:nvPr/>
          </p:nvSpPr>
          <p:spPr>
            <a:xfrm>
              <a:off x="353961" y="5132439"/>
              <a:ext cx="85245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равенство                       .</a:t>
              </a:r>
              <a:endParaRPr lang="ru-RU" sz="2400" dirty="0"/>
            </a:p>
          </p:txBody>
        </p:sp>
        <p:graphicFrame>
          <p:nvGraphicFramePr>
            <p:cNvPr id="41999" name="Object 15"/>
            <p:cNvGraphicFramePr>
              <a:graphicFrameLocks noChangeAspect="1"/>
            </p:cNvGraphicFramePr>
            <p:nvPr/>
          </p:nvGraphicFramePr>
          <p:xfrm>
            <a:off x="1792289" y="5125935"/>
            <a:ext cx="1536700" cy="476250"/>
          </p:xfrm>
          <a:graphic>
            <a:graphicData uri="http://schemas.openxmlformats.org/presentationml/2006/ole">
              <p:oleObj spid="_x0000_s41999" name="Формула" r:id="rId19" imgW="825480" imgH="253800" progId="Equation.3">
                <p:embed/>
              </p:oleObj>
            </a:graphicData>
          </a:graphic>
        </p:graphicFrame>
      </p:grpSp>
      <p:sp>
        <p:nvSpPr>
          <p:cNvPr id="40" name="TextBox 39"/>
          <p:cNvSpPr txBox="1"/>
          <p:nvPr/>
        </p:nvSpPr>
        <p:spPr>
          <a:xfrm>
            <a:off x="3539613" y="4881716"/>
            <a:ext cx="5368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Это правая часть графика, а левая часть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42453" y="5279923"/>
            <a:ext cx="8701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графика симметрична правой относительно оси </a:t>
            </a:r>
            <a:r>
              <a:rPr lang="ru-RU" sz="2400" i="1" dirty="0" err="1" smtClean="0">
                <a:solidFill>
                  <a:srgbClr val="FF0000"/>
                </a:solidFill>
              </a:rPr>
              <a:t>Оу</a:t>
            </a:r>
            <a:r>
              <a:rPr lang="ru-RU" sz="2400" dirty="0" smtClean="0"/>
              <a:t>, так как </a:t>
            </a:r>
            <a:endParaRPr lang="ru-RU" sz="2400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412954" y="5656878"/>
            <a:ext cx="8524568" cy="497665"/>
            <a:chOff x="383458" y="5892852"/>
            <a:chExt cx="8524568" cy="497665"/>
          </a:xfrm>
        </p:grpSpPr>
        <p:sp>
          <p:nvSpPr>
            <p:cNvPr id="42" name="TextBox 41"/>
            <p:cNvSpPr txBox="1"/>
            <p:nvPr/>
          </p:nvSpPr>
          <p:spPr>
            <a:xfrm>
              <a:off x="383458" y="5928852"/>
              <a:ext cx="85245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функция                   четная.</a:t>
              </a:r>
              <a:endParaRPr lang="ru-RU" sz="2400" dirty="0"/>
            </a:p>
          </p:txBody>
        </p:sp>
        <p:graphicFrame>
          <p:nvGraphicFramePr>
            <p:cNvPr id="42000" name="Object 16"/>
            <p:cNvGraphicFramePr>
              <a:graphicFrameLocks noChangeAspect="1"/>
            </p:cNvGraphicFramePr>
            <p:nvPr/>
          </p:nvGraphicFramePr>
          <p:xfrm>
            <a:off x="1627239" y="5892852"/>
            <a:ext cx="1158875" cy="476250"/>
          </p:xfrm>
          <a:graphic>
            <a:graphicData uri="http://schemas.openxmlformats.org/presentationml/2006/ole">
              <p:oleObj spid="_x0000_s42000" name="Формула" r:id="rId20" imgW="622080" imgH="2538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7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4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7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3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0" grpId="0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Группа 47"/>
          <p:cNvGrpSpPr/>
          <p:nvPr/>
        </p:nvGrpSpPr>
        <p:grpSpPr>
          <a:xfrm>
            <a:off x="221226" y="294970"/>
            <a:ext cx="8731045" cy="1814050"/>
            <a:chOff x="221226" y="294970"/>
            <a:chExt cx="8731045" cy="1814050"/>
          </a:xfrm>
        </p:grpSpPr>
        <p:sp>
          <p:nvSpPr>
            <p:cNvPr id="45" name="Скругленный прямоугольник 44"/>
            <p:cNvSpPr/>
            <p:nvPr/>
          </p:nvSpPr>
          <p:spPr>
            <a:xfrm>
              <a:off x="221226" y="294970"/>
              <a:ext cx="8731045" cy="181405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400" dirty="0" smtClean="0"/>
                <a:t>Таким образом, для построения графика функции                       надо сохранить ту часть графика                  , точки которой находятся на оси </a:t>
              </a:r>
              <a:r>
                <a:rPr lang="ru-RU" sz="2400" dirty="0" err="1" smtClean="0"/>
                <a:t>Оу</a:t>
              </a:r>
              <a:r>
                <a:rPr lang="ru-RU" sz="2400" dirty="0" smtClean="0"/>
                <a:t>  и справа от нее, и симметрично отразить эту часть относительно оси </a:t>
              </a:r>
              <a:r>
                <a:rPr lang="ru-RU" sz="2400" dirty="0" err="1" smtClean="0"/>
                <a:t>Оу</a:t>
              </a:r>
              <a:r>
                <a:rPr lang="ru-RU" sz="2400" dirty="0" smtClean="0"/>
                <a:t>. </a:t>
              </a:r>
              <a:endParaRPr lang="ru-RU" sz="2400" dirty="0"/>
            </a:p>
          </p:txBody>
        </p:sp>
        <p:graphicFrame>
          <p:nvGraphicFramePr>
            <p:cNvPr id="43026" name="Object 18"/>
            <p:cNvGraphicFramePr>
              <a:graphicFrameLocks noChangeAspect="1"/>
            </p:cNvGraphicFramePr>
            <p:nvPr/>
          </p:nvGraphicFramePr>
          <p:xfrm>
            <a:off x="6951406" y="406452"/>
            <a:ext cx="1158875" cy="476250"/>
          </p:xfrm>
          <a:graphic>
            <a:graphicData uri="http://schemas.openxmlformats.org/presentationml/2006/ole">
              <p:oleObj spid="_x0000_s43026" name="Формула" r:id="rId5" imgW="622080" imgH="253800" progId="Equation.3">
                <p:embed/>
              </p:oleObj>
            </a:graphicData>
          </a:graphic>
        </p:graphicFrame>
        <p:graphicFrame>
          <p:nvGraphicFramePr>
            <p:cNvPr id="43027" name="Object 19"/>
            <p:cNvGraphicFramePr>
              <a:graphicFrameLocks noChangeAspect="1"/>
            </p:cNvGraphicFramePr>
            <p:nvPr/>
          </p:nvGraphicFramePr>
          <p:xfrm>
            <a:off x="4715080" y="837534"/>
            <a:ext cx="1087438" cy="381000"/>
          </p:xfrm>
          <a:graphic>
            <a:graphicData uri="http://schemas.openxmlformats.org/presentationml/2006/ole">
              <p:oleObj spid="_x0000_s43027" name="Формула" r:id="rId6" imgW="583920" imgH="203040" progId="Equation.3">
                <p:embed/>
              </p:oleObj>
            </a:graphicData>
          </a:graphic>
        </p:graphicFrame>
      </p:grpSp>
      <p:grpSp>
        <p:nvGrpSpPr>
          <p:cNvPr id="52" name="Группа 51"/>
          <p:cNvGrpSpPr/>
          <p:nvPr/>
        </p:nvGrpSpPr>
        <p:grpSpPr>
          <a:xfrm>
            <a:off x="176981" y="4955458"/>
            <a:ext cx="8524567" cy="443074"/>
            <a:chOff x="176981" y="4955458"/>
            <a:chExt cx="8524567" cy="443074"/>
          </a:xfrm>
        </p:grpSpPr>
        <p:cxnSp>
          <p:nvCxnSpPr>
            <p:cNvPr id="50" name="Прямая со стрелкой 49"/>
            <p:cNvCxnSpPr/>
            <p:nvPr/>
          </p:nvCxnSpPr>
          <p:spPr>
            <a:xfrm>
              <a:off x="176981" y="4955458"/>
              <a:ext cx="8495071" cy="4424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8450826" y="5029200"/>
              <a:ext cx="250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err="1" smtClean="0"/>
                <a:t>х</a:t>
              </a:r>
              <a:endParaRPr lang="ru-RU" dirty="0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4159045" y="2182761"/>
            <a:ext cx="250722" cy="4012356"/>
            <a:chOff x="4159045" y="2182761"/>
            <a:chExt cx="250722" cy="4012356"/>
          </a:xfrm>
        </p:grpSpPr>
        <p:cxnSp>
          <p:nvCxnSpPr>
            <p:cNvPr id="54" name="Прямая со стрелкой 53"/>
            <p:cNvCxnSpPr/>
            <p:nvPr/>
          </p:nvCxnSpPr>
          <p:spPr>
            <a:xfrm rot="5400000" flipH="1" flipV="1">
              <a:off x="2440858" y="4240162"/>
              <a:ext cx="3908323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4159045" y="2182761"/>
              <a:ext cx="250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у</a:t>
              </a:r>
              <a:endParaRPr lang="ru-RU" dirty="0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4439265" y="4984955"/>
            <a:ext cx="235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8" name="Полилиния 57"/>
          <p:cNvSpPr/>
          <p:nvPr/>
        </p:nvSpPr>
        <p:spPr>
          <a:xfrm>
            <a:off x="4424517" y="2725994"/>
            <a:ext cx="2492477" cy="1669025"/>
          </a:xfrm>
          <a:custGeom>
            <a:avLst/>
            <a:gdLst>
              <a:gd name="connsiteX0" fmla="*/ 2492477 w 2492477"/>
              <a:gd name="connsiteY0" fmla="*/ 1669025 h 1669025"/>
              <a:gd name="connsiteX1" fmla="*/ 1460090 w 2492477"/>
              <a:gd name="connsiteY1" fmla="*/ 90948 h 1669025"/>
              <a:gd name="connsiteX2" fmla="*/ 0 w 2492477"/>
              <a:gd name="connsiteY2" fmla="*/ 1123335 h 166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2477" h="1669025">
                <a:moveTo>
                  <a:pt x="2492477" y="1669025"/>
                </a:moveTo>
                <a:cubicBezTo>
                  <a:pt x="2183990" y="925460"/>
                  <a:pt x="1875503" y="181896"/>
                  <a:pt x="1460090" y="90948"/>
                </a:cubicBezTo>
                <a:cubicBezTo>
                  <a:pt x="1044677" y="0"/>
                  <a:pt x="522338" y="561667"/>
                  <a:pt x="0" y="1123335"/>
                </a:cubicBez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>
            <a:off x="2413819" y="3834581"/>
            <a:ext cx="2025445" cy="2354826"/>
          </a:xfrm>
          <a:custGeom>
            <a:avLst/>
            <a:gdLst>
              <a:gd name="connsiteX0" fmla="*/ 2025445 w 2025445"/>
              <a:gd name="connsiteY0" fmla="*/ 0 h 2354826"/>
              <a:gd name="connsiteX1" fmla="*/ 329381 w 2025445"/>
              <a:gd name="connsiteY1" fmla="*/ 1976284 h 2354826"/>
              <a:gd name="connsiteX2" fmla="*/ 49161 w 2025445"/>
              <a:gd name="connsiteY2" fmla="*/ 2271252 h 235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25445" h="2354826">
                <a:moveTo>
                  <a:pt x="2025445" y="0"/>
                </a:moveTo>
                <a:lnTo>
                  <a:pt x="329381" y="1976284"/>
                </a:lnTo>
                <a:cubicBezTo>
                  <a:pt x="0" y="2354826"/>
                  <a:pt x="24580" y="2313039"/>
                  <a:pt x="49161" y="2271252"/>
                </a:cubicBez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3028" name="Object 20"/>
          <p:cNvGraphicFramePr>
            <a:graphicFrameLocks noChangeAspect="1"/>
          </p:cNvGraphicFramePr>
          <p:nvPr/>
        </p:nvGraphicFramePr>
        <p:xfrm>
          <a:off x="1470434" y="5321044"/>
          <a:ext cx="1440125" cy="504569"/>
        </p:xfrm>
        <a:graphic>
          <a:graphicData uri="http://schemas.openxmlformats.org/presentationml/2006/ole">
            <p:oleObj spid="_x0000_s43028" name="Формула" r:id="rId7" imgW="583920" imgH="203040" progId="Equation.3">
              <p:embed/>
            </p:oleObj>
          </a:graphicData>
        </a:graphic>
      </p:graphicFrame>
      <p:sp>
        <p:nvSpPr>
          <p:cNvPr id="61" name="Полилиния 60"/>
          <p:cNvSpPr/>
          <p:nvPr/>
        </p:nvSpPr>
        <p:spPr>
          <a:xfrm flipH="1">
            <a:off x="1907459" y="2745658"/>
            <a:ext cx="2492477" cy="1669025"/>
          </a:xfrm>
          <a:custGeom>
            <a:avLst/>
            <a:gdLst>
              <a:gd name="connsiteX0" fmla="*/ 2492477 w 2492477"/>
              <a:gd name="connsiteY0" fmla="*/ 1669025 h 1669025"/>
              <a:gd name="connsiteX1" fmla="*/ 1460090 w 2492477"/>
              <a:gd name="connsiteY1" fmla="*/ 90948 h 1669025"/>
              <a:gd name="connsiteX2" fmla="*/ 0 w 2492477"/>
              <a:gd name="connsiteY2" fmla="*/ 1123335 h 166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2477" h="1669025">
                <a:moveTo>
                  <a:pt x="2492477" y="1669025"/>
                </a:moveTo>
                <a:cubicBezTo>
                  <a:pt x="2183990" y="925460"/>
                  <a:pt x="1875503" y="181896"/>
                  <a:pt x="1460090" y="90948"/>
                </a:cubicBezTo>
                <a:cubicBezTo>
                  <a:pt x="1044677" y="0"/>
                  <a:pt x="522338" y="561667"/>
                  <a:pt x="0" y="1123335"/>
                </a:cubicBezTo>
              </a:path>
            </a:pathLst>
          </a:cu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3029" name="Object 21"/>
          <p:cNvGraphicFramePr>
            <a:graphicFrameLocks noChangeAspect="1"/>
          </p:cNvGraphicFramePr>
          <p:nvPr/>
        </p:nvGraphicFramePr>
        <p:xfrm>
          <a:off x="0" y="3179147"/>
          <a:ext cx="1666661" cy="684929"/>
        </p:xfrm>
        <a:graphic>
          <a:graphicData uri="http://schemas.openxmlformats.org/presentationml/2006/ole">
            <p:oleObj spid="_x0000_s43029" name="Формула" r:id="rId8" imgW="622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59" grpId="0" animBg="1"/>
      <p:bldP spid="59" grpId="1" animBg="1"/>
      <p:bldP spid="6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526</Words>
  <Application>Microsoft Office PowerPoint</Application>
  <PresentationFormat>Экран (4:3)</PresentationFormat>
  <Paragraphs>99</Paragraphs>
  <Slides>19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Графики функций,  связанных с модулем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Бахова</dc:creator>
  <cp:lastModifiedBy>Bahova</cp:lastModifiedBy>
  <cp:revision>52</cp:revision>
  <dcterms:created xsi:type="dcterms:W3CDTF">2009-08-09T10:44:41Z</dcterms:created>
  <dcterms:modified xsi:type="dcterms:W3CDTF">2009-08-25T13:46:20Z</dcterms:modified>
</cp:coreProperties>
</file>