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6" r:id="rId2"/>
    <p:sldId id="261" r:id="rId3"/>
    <p:sldId id="257" r:id="rId4"/>
    <p:sldId id="259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7" r:id="rId19"/>
    <p:sldId id="276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9" r:id="rId31"/>
    <p:sldId id="292" r:id="rId32"/>
    <p:sldId id="293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5FAAEC-E020-45AA-855C-EBEBD75EE82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6BCEC0A-E439-4B4C-A03A-6F12C269C090}">
      <dgm:prSet phldrT="[Текст]" custT="1"/>
      <dgm:spPr>
        <a:solidFill>
          <a:schemeClr val="tx2">
            <a:lumMod val="60000"/>
            <a:lumOff val="40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ru-RU" sz="2800" dirty="0" smtClean="0"/>
            <a:t>Если </a:t>
          </a:r>
          <a:r>
            <a:rPr lang="en-US" sz="2800" dirty="0" smtClean="0"/>
            <a:t>f(x) </a:t>
          </a:r>
          <a:r>
            <a:rPr lang="ru-RU" sz="2800" dirty="0" smtClean="0"/>
            <a:t>можно представить в виде</a:t>
          </a:r>
          <a:r>
            <a:rPr lang="en-US" sz="2800" dirty="0" smtClean="0"/>
            <a:t> f(x)=</a:t>
          </a:r>
          <a:r>
            <a:rPr lang="en-US" sz="2800" dirty="0" err="1" smtClean="0"/>
            <a:t>kx+b</a:t>
          </a:r>
          <a:r>
            <a:rPr lang="en-US" sz="2800" dirty="0" smtClean="0"/>
            <a:t>+</a:t>
          </a:r>
          <a:r>
            <a:rPr lang="el-GR" sz="2800" dirty="0" smtClean="0">
              <a:latin typeface="Arial Unicode MS"/>
              <a:ea typeface="Arial Unicode MS"/>
              <a:cs typeface="Arial Unicode MS"/>
            </a:rPr>
            <a:t>α</a:t>
          </a:r>
          <a:r>
            <a:rPr lang="en-US" sz="2800" dirty="0" smtClean="0">
              <a:latin typeface="Arial Unicode MS"/>
              <a:ea typeface="Arial Unicode MS"/>
              <a:cs typeface="Arial Unicode MS"/>
            </a:rPr>
            <a:t>(x), </a:t>
          </a:r>
          <a:r>
            <a:rPr lang="ru-RU" sz="2800" dirty="0" smtClean="0">
              <a:latin typeface="Arial Unicode MS"/>
              <a:ea typeface="Arial Unicode MS"/>
              <a:cs typeface="Arial Unicode MS"/>
            </a:rPr>
            <a:t>где </a:t>
          </a:r>
          <a:r>
            <a:rPr lang="el-GR" sz="2800" dirty="0" smtClean="0">
              <a:latin typeface="Arial Unicode MS"/>
              <a:ea typeface="Arial Unicode MS"/>
              <a:cs typeface="Arial Unicode MS"/>
            </a:rPr>
            <a:t>α</a:t>
          </a:r>
          <a:r>
            <a:rPr lang="ru-RU" sz="2800" dirty="0" smtClean="0">
              <a:latin typeface="Arial Unicode MS"/>
              <a:ea typeface="Arial Unicode MS"/>
              <a:cs typeface="Arial Unicode MS"/>
            </a:rPr>
            <a:t>(</a:t>
          </a:r>
          <a:r>
            <a:rPr lang="ru-RU" sz="2800" dirty="0" err="1" smtClean="0">
              <a:latin typeface="Arial Unicode MS"/>
              <a:ea typeface="Arial Unicode MS"/>
              <a:cs typeface="Arial Unicode MS"/>
            </a:rPr>
            <a:t>х</a:t>
          </a:r>
          <a:r>
            <a:rPr lang="ru-RU" sz="2800" dirty="0" smtClean="0">
              <a:latin typeface="Arial Unicode MS"/>
              <a:ea typeface="Arial Unicode MS"/>
              <a:cs typeface="Arial Unicode MS"/>
            </a:rPr>
            <a:t>)</a:t>
          </a:r>
          <a:r>
            <a:rPr lang="ru-RU" sz="2800" dirty="0" smtClean="0">
              <a:latin typeface="Bookman Old Style"/>
              <a:ea typeface="Arial Unicode MS"/>
              <a:cs typeface="Arial Unicode MS"/>
            </a:rPr>
            <a:t>→0, когда </a:t>
          </a:r>
          <a:r>
            <a:rPr lang="ru-RU" sz="2800" dirty="0" err="1" smtClean="0">
              <a:latin typeface="Bookman Old Style"/>
              <a:ea typeface="Arial Unicode MS"/>
              <a:cs typeface="Arial Unicode MS"/>
            </a:rPr>
            <a:t>х</a:t>
          </a:r>
          <a:r>
            <a:rPr lang="ru-RU" sz="2800" dirty="0" smtClean="0">
              <a:latin typeface="Bookman Old Style"/>
              <a:ea typeface="Arial Unicode MS"/>
              <a:cs typeface="Arial Unicode MS"/>
            </a:rPr>
            <a:t>→∞, то прямая </a:t>
          </a:r>
          <a:r>
            <a:rPr lang="ru-RU" sz="2800" dirty="0" err="1" smtClean="0">
              <a:latin typeface="Bookman Old Style"/>
              <a:ea typeface="Arial Unicode MS"/>
              <a:cs typeface="Arial Unicode MS"/>
            </a:rPr>
            <a:t>у=</a:t>
          </a:r>
          <a:r>
            <a:rPr lang="en-US" sz="2800" dirty="0" err="1" smtClean="0">
              <a:latin typeface="Bookman Old Style"/>
              <a:ea typeface="Arial Unicode MS"/>
              <a:cs typeface="Arial Unicode MS"/>
            </a:rPr>
            <a:t>kx+b</a:t>
          </a:r>
          <a:r>
            <a:rPr lang="en-US" sz="2800" dirty="0" smtClean="0">
              <a:latin typeface="Bookman Old Style"/>
              <a:ea typeface="Arial Unicode MS"/>
              <a:cs typeface="Arial Unicode MS"/>
            </a:rPr>
            <a:t> </a:t>
          </a:r>
          <a:r>
            <a:rPr lang="ru-RU" sz="2800" dirty="0" smtClean="0">
              <a:latin typeface="Bookman Old Style"/>
              <a:ea typeface="Arial Unicode MS"/>
              <a:cs typeface="Arial Unicode MS"/>
            </a:rPr>
            <a:t>является асимптотой: при </a:t>
          </a:r>
          <a:r>
            <a:rPr lang="en-US" sz="2800" dirty="0" smtClean="0">
              <a:latin typeface="Bookman Old Style"/>
              <a:ea typeface="Arial Unicode MS"/>
              <a:cs typeface="Arial Unicode MS"/>
            </a:rPr>
            <a:t>k=0 – </a:t>
          </a:r>
          <a:r>
            <a:rPr lang="ru-RU" sz="2800" dirty="0" smtClean="0">
              <a:latin typeface="Bookman Old Style"/>
              <a:ea typeface="Arial Unicode MS"/>
              <a:cs typeface="Arial Unicode MS"/>
            </a:rPr>
            <a:t>горизонтальной, </a:t>
          </a:r>
        </a:p>
        <a:p>
          <a:r>
            <a:rPr lang="ru-RU" sz="2800" dirty="0" smtClean="0">
              <a:latin typeface="Bookman Old Style"/>
              <a:ea typeface="Arial Unicode MS"/>
              <a:cs typeface="Arial Unicode MS"/>
            </a:rPr>
            <a:t>а при </a:t>
          </a:r>
          <a:r>
            <a:rPr lang="en-US" sz="2800" dirty="0" smtClean="0">
              <a:latin typeface="Bookman Old Style"/>
              <a:ea typeface="Arial Unicode MS"/>
              <a:cs typeface="Arial Unicode MS"/>
            </a:rPr>
            <a:t>k≠0 – </a:t>
          </a:r>
          <a:r>
            <a:rPr lang="ru-RU" sz="2800" dirty="0" smtClean="0">
              <a:latin typeface="Bookman Old Style"/>
              <a:ea typeface="Arial Unicode MS"/>
              <a:cs typeface="Arial Unicode MS"/>
            </a:rPr>
            <a:t>наклонной. </a:t>
          </a:r>
          <a:r>
            <a:rPr lang="ru-RU" sz="2800" dirty="0" smtClean="0"/>
            <a:t> </a:t>
          </a:r>
          <a:endParaRPr lang="ru-RU" sz="2800" dirty="0"/>
        </a:p>
      </dgm:t>
    </dgm:pt>
    <dgm:pt modelId="{CBDE7725-584A-490B-8647-DE4A0E74472E}" type="parTrans" cxnId="{EBC01A4C-62FE-4428-82B6-D37954B256AF}">
      <dgm:prSet/>
      <dgm:spPr/>
      <dgm:t>
        <a:bodyPr/>
        <a:lstStyle/>
        <a:p>
          <a:endParaRPr lang="ru-RU"/>
        </a:p>
      </dgm:t>
    </dgm:pt>
    <dgm:pt modelId="{DEE97BD7-2576-47AE-AE6D-FF8FF4DC37BE}" type="sibTrans" cxnId="{EBC01A4C-62FE-4428-82B6-D37954B256AF}">
      <dgm:prSet/>
      <dgm:spPr/>
      <dgm:t>
        <a:bodyPr/>
        <a:lstStyle/>
        <a:p>
          <a:endParaRPr lang="ru-RU"/>
        </a:p>
      </dgm:t>
    </dgm:pt>
    <dgm:pt modelId="{D95C0CA4-4013-4E13-8CF0-5C2DC6D76EB7}">
      <dgm:prSet phldrT="[Текст]" custT="1"/>
      <dgm:spPr>
        <a:solidFill>
          <a:schemeClr val="tx2">
            <a:lumMod val="60000"/>
            <a:lumOff val="40000"/>
          </a:schemeClr>
        </a:solidFill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r>
            <a:rPr lang="ru-RU" sz="2800" dirty="0" smtClean="0"/>
            <a:t>График функции может иметь вертикальные асимптоты в точках разрыва (бесконечного) или на границах области определения функции. </a:t>
          </a:r>
          <a:endParaRPr lang="ru-RU" sz="2800" dirty="0"/>
        </a:p>
      </dgm:t>
    </dgm:pt>
    <dgm:pt modelId="{12D0ABCB-0368-4B0F-B4B0-B8B201D38FB0}" type="parTrans" cxnId="{D18A9D7D-0B06-44EB-93B9-B8524881E50D}">
      <dgm:prSet/>
      <dgm:spPr/>
      <dgm:t>
        <a:bodyPr/>
        <a:lstStyle/>
        <a:p>
          <a:endParaRPr lang="ru-RU"/>
        </a:p>
      </dgm:t>
    </dgm:pt>
    <dgm:pt modelId="{6DDCEF20-0865-4FAE-9885-AEB0E6C29CB4}" type="sibTrans" cxnId="{D18A9D7D-0B06-44EB-93B9-B8524881E50D}">
      <dgm:prSet/>
      <dgm:spPr/>
      <dgm:t>
        <a:bodyPr/>
        <a:lstStyle/>
        <a:p>
          <a:endParaRPr lang="ru-RU"/>
        </a:p>
      </dgm:t>
    </dgm:pt>
    <dgm:pt modelId="{C84BAA3E-218E-46F9-9BB0-B51A32C15A96}" type="pres">
      <dgm:prSet presAssocID="{5F5FAAEC-E020-45AA-855C-EBEBD75EE82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9988E79-3E74-4B08-9943-46B8D3D32586}" type="pres">
      <dgm:prSet presAssocID="{66BCEC0A-E439-4B4C-A03A-6F12C269C090}" presName="parentLin" presStyleCnt="0"/>
      <dgm:spPr/>
    </dgm:pt>
    <dgm:pt modelId="{4B268168-4405-472F-9448-1E6CF81EBD94}" type="pres">
      <dgm:prSet presAssocID="{66BCEC0A-E439-4B4C-A03A-6F12C269C090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E183B191-8056-4452-B46F-DAD5113AFE68}" type="pres">
      <dgm:prSet presAssocID="{66BCEC0A-E439-4B4C-A03A-6F12C269C090}" presName="parentText" presStyleLbl="node1" presStyleIdx="0" presStyleCnt="2" custScaleX="142997" custScaleY="239850" custLinFactNeighborX="-826" custLinFactNeighborY="34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318107-438A-4140-B082-38AE017CCA4E}" type="pres">
      <dgm:prSet presAssocID="{66BCEC0A-E439-4B4C-A03A-6F12C269C090}" presName="negativeSpace" presStyleCnt="0"/>
      <dgm:spPr/>
    </dgm:pt>
    <dgm:pt modelId="{AB1BD294-A8C2-452F-B106-FF01F1658C0C}" type="pres">
      <dgm:prSet presAssocID="{66BCEC0A-E439-4B4C-A03A-6F12C269C090}" presName="childText" presStyleLbl="conFgAcc1" presStyleIdx="0" presStyleCnt="2">
        <dgm:presLayoutVars>
          <dgm:bulletEnabled val="1"/>
        </dgm:presLayoutVars>
      </dgm:prSet>
      <dgm:spPr/>
    </dgm:pt>
    <dgm:pt modelId="{0E79A1E9-9936-47C2-A34A-7653DF7FF4CE}" type="pres">
      <dgm:prSet presAssocID="{DEE97BD7-2576-47AE-AE6D-FF8FF4DC37BE}" presName="spaceBetweenRectangles" presStyleCnt="0"/>
      <dgm:spPr/>
    </dgm:pt>
    <dgm:pt modelId="{955E3DFE-1221-45FB-A364-0E95FCD11879}" type="pres">
      <dgm:prSet presAssocID="{D95C0CA4-4013-4E13-8CF0-5C2DC6D76EB7}" presName="parentLin" presStyleCnt="0"/>
      <dgm:spPr/>
    </dgm:pt>
    <dgm:pt modelId="{D21F2AC3-CA8B-4357-8885-AA550FADB4C6}" type="pres">
      <dgm:prSet presAssocID="{D95C0CA4-4013-4E13-8CF0-5C2DC6D76EB7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108A0BCC-B182-48C2-A42F-365B806D9B9E}" type="pres">
      <dgm:prSet presAssocID="{D95C0CA4-4013-4E13-8CF0-5C2DC6D76EB7}" presName="parentText" presStyleLbl="node1" presStyleIdx="1" presStyleCnt="2" custScaleX="142857" custScaleY="168692" custLinFactNeighborX="-826" custLinFactNeighborY="-399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461543-2B07-434C-8C67-C5E52E9FE665}" type="pres">
      <dgm:prSet presAssocID="{D95C0CA4-4013-4E13-8CF0-5C2DC6D76EB7}" presName="negativeSpace" presStyleCnt="0"/>
      <dgm:spPr/>
    </dgm:pt>
    <dgm:pt modelId="{0EE70D1B-A559-411F-B2FF-4C3279063FD1}" type="pres">
      <dgm:prSet presAssocID="{D95C0CA4-4013-4E13-8CF0-5C2DC6D76EB7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BD4D6405-3A44-4FAE-A432-98246112E34C}" type="presOf" srcId="{66BCEC0A-E439-4B4C-A03A-6F12C269C090}" destId="{E183B191-8056-4452-B46F-DAD5113AFE68}" srcOrd="1" destOrd="0" presId="urn:microsoft.com/office/officeart/2005/8/layout/list1"/>
    <dgm:cxn modelId="{D18A9D7D-0B06-44EB-93B9-B8524881E50D}" srcId="{5F5FAAEC-E020-45AA-855C-EBEBD75EE82C}" destId="{D95C0CA4-4013-4E13-8CF0-5C2DC6D76EB7}" srcOrd="1" destOrd="0" parTransId="{12D0ABCB-0368-4B0F-B4B0-B8B201D38FB0}" sibTransId="{6DDCEF20-0865-4FAE-9885-AEB0E6C29CB4}"/>
    <dgm:cxn modelId="{C26C637D-EFB2-4E81-8C45-D590CBBFE0E5}" type="presOf" srcId="{5F5FAAEC-E020-45AA-855C-EBEBD75EE82C}" destId="{C84BAA3E-218E-46F9-9BB0-B51A32C15A96}" srcOrd="0" destOrd="0" presId="urn:microsoft.com/office/officeart/2005/8/layout/list1"/>
    <dgm:cxn modelId="{E24081BE-E5EC-4309-90E6-4DA4BA7B9093}" type="presOf" srcId="{D95C0CA4-4013-4E13-8CF0-5C2DC6D76EB7}" destId="{108A0BCC-B182-48C2-A42F-365B806D9B9E}" srcOrd="1" destOrd="0" presId="urn:microsoft.com/office/officeart/2005/8/layout/list1"/>
    <dgm:cxn modelId="{EBC01A4C-62FE-4428-82B6-D37954B256AF}" srcId="{5F5FAAEC-E020-45AA-855C-EBEBD75EE82C}" destId="{66BCEC0A-E439-4B4C-A03A-6F12C269C090}" srcOrd="0" destOrd="0" parTransId="{CBDE7725-584A-490B-8647-DE4A0E74472E}" sibTransId="{DEE97BD7-2576-47AE-AE6D-FF8FF4DC37BE}"/>
    <dgm:cxn modelId="{7DB70905-5380-477D-9289-B9B1FC89583C}" type="presOf" srcId="{66BCEC0A-E439-4B4C-A03A-6F12C269C090}" destId="{4B268168-4405-472F-9448-1E6CF81EBD94}" srcOrd="0" destOrd="0" presId="urn:microsoft.com/office/officeart/2005/8/layout/list1"/>
    <dgm:cxn modelId="{F785F194-D0F8-44BA-89F4-752A2057D5CB}" type="presOf" srcId="{D95C0CA4-4013-4E13-8CF0-5C2DC6D76EB7}" destId="{D21F2AC3-CA8B-4357-8885-AA550FADB4C6}" srcOrd="0" destOrd="0" presId="urn:microsoft.com/office/officeart/2005/8/layout/list1"/>
    <dgm:cxn modelId="{EAA855EC-C7A9-4217-AA39-F0F83B62EAE2}" type="presParOf" srcId="{C84BAA3E-218E-46F9-9BB0-B51A32C15A96}" destId="{89988E79-3E74-4B08-9943-46B8D3D32586}" srcOrd="0" destOrd="0" presId="urn:microsoft.com/office/officeart/2005/8/layout/list1"/>
    <dgm:cxn modelId="{FAEFDA50-77FF-452E-9233-C8FD670596F6}" type="presParOf" srcId="{89988E79-3E74-4B08-9943-46B8D3D32586}" destId="{4B268168-4405-472F-9448-1E6CF81EBD94}" srcOrd="0" destOrd="0" presId="urn:microsoft.com/office/officeart/2005/8/layout/list1"/>
    <dgm:cxn modelId="{E5F91F07-8306-43A1-9DD8-B4118271B6FF}" type="presParOf" srcId="{89988E79-3E74-4B08-9943-46B8D3D32586}" destId="{E183B191-8056-4452-B46F-DAD5113AFE68}" srcOrd="1" destOrd="0" presId="urn:microsoft.com/office/officeart/2005/8/layout/list1"/>
    <dgm:cxn modelId="{4E5BD4F9-B16D-40BC-9733-6CC462DC4D41}" type="presParOf" srcId="{C84BAA3E-218E-46F9-9BB0-B51A32C15A96}" destId="{7E318107-438A-4140-B082-38AE017CCA4E}" srcOrd="1" destOrd="0" presId="urn:microsoft.com/office/officeart/2005/8/layout/list1"/>
    <dgm:cxn modelId="{6784CE1D-9830-42CF-83C7-3EB0F85357A5}" type="presParOf" srcId="{C84BAA3E-218E-46F9-9BB0-B51A32C15A96}" destId="{AB1BD294-A8C2-452F-B106-FF01F1658C0C}" srcOrd="2" destOrd="0" presId="urn:microsoft.com/office/officeart/2005/8/layout/list1"/>
    <dgm:cxn modelId="{4EC29E80-BB1B-4296-93A7-DA6268B3FC97}" type="presParOf" srcId="{C84BAA3E-218E-46F9-9BB0-B51A32C15A96}" destId="{0E79A1E9-9936-47C2-A34A-7653DF7FF4CE}" srcOrd="3" destOrd="0" presId="urn:microsoft.com/office/officeart/2005/8/layout/list1"/>
    <dgm:cxn modelId="{BF4E503E-ACAB-4326-A564-267E3EA805CC}" type="presParOf" srcId="{C84BAA3E-218E-46F9-9BB0-B51A32C15A96}" destId="{955E3DFE-1221-45FB-A364-0E95FCD11879}" srcOrd="4" destOrd="0" presId="urn:microsoft.com/office/officeart/2005/8/layout/list1"/>
    <dgm:cxn modelId="{00F6B2B5-7AE0-43C9-BA30-A147381965FF}" type="presParOf" srcId="{955E3DFE-1221-45FB-A364-0E95FCD11879}" destId="{D21F2AC3-CA8B-4357-8885-AA550FADB4C6}" srcOrd="0" destOrd="0" presId="urn:microsoft.com/office/officeart/2005/8/layout/list1"/>
    <dgm:cxn modelId="{3C538549-1A8E-43BF-B863-2C111D227487}" type="presParOf" srcId="{955E3DFE-1221-45FB-A364-0E95FCD11879}" destId="{108A0BCC-B182-48C2-A42F-365B806D9B9E}" srcOrd="1" destOrd="0" presId="urn:microsoft.com/office/officeart/2005/8/layout/list1"/>
    <dgm:cxn modelId="{6A553C3C-5247-48A8-A0CF-1E1F705738EE}" type="presParOf" srcId="{C84BAA3E-218E-46F9-9BB0-B51A32C15A96}" destId="{19461543-2B07-434C-8C67-C5E52E9FE665}" srcOrd="5" destOrd="0" presId="urn:microsoft.com/office/officeart/2005/8/layout/list1"/>
    <dgm:cxn modelId="{90E5393B-EB94-438C-8325-A62838075D10}" type="presParOf" srcId="{C84BAA3E-218E-46F9-9BB0-B51A32C15A96}" destId="{0EE70D1B-A559-411F-B2FF-4C3279063FD1}" srcOrd="6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4.wmf"/><Relationship Id="rId1" Type="http://schemas.openxmlformats.org/officeDocument/2006/relationships/image" Target="../media/image34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4.wmf"/><Relationship Id="rId1" Type="http://schemas.openxmlformats.org/officeDocument/2006/relationships/image" Target="../media/image36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38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4" Type="http://schemas.openxmlformats.org/officeDocument/2006/relationships/image" Target="../media/image46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38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38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4" Type="http://schemas.openxmlformats.org/officeDocument/2006/relationships/image" Target="../media/image56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5" Type="http://schemas.openxmlformats.org/officeDocument/2006/relationships/image" Target="../media/image63.wmf"/><Relationship Id="rId4" Type="http://schemas.openxmlformats.org/officeDocument/2006/relationships/image" Target="../media/image62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4" Type="http://schemas.openxmlformats.org/officeDocument/2006/relationships/image" Target="../media/image6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4.wmf"/><Relationship Id="rId4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665C2B-1459-4EF7-90A8-C8690C19C565}" type="datetimeFigureOut">
              <a:rPr lang="ru-RU" smtClean="0"/>
              <a:pPr/>
              <a:t>25.07.2009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2C27C3-BCFF-4DF8-AE03-ABC09778F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C27C3-BCFF-4DF8-AE03-ABC09778F15D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C27C3-BCFF-4DF8-AE03-ABC09778F15D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C27C3-BCFF-4DF8-AE03-ABC09778F15D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C27C3-BCFF-4DF8-AE03-ABC09778F15D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C27C3-BCFF-4DF8-AE03-ABC09778F15D}" type="slidenum">
              <a:rPr lang="ru-RU" smtClean="0"/>
              <a:pPr/>
              <a:t>31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2F03E-AE0C-4B6E-A399-776A26430A9B}" type="datetimeFigureOut">
              <a:rPr lang="ru-RU" smtClean="0"/>
              <a:pPr/>
              <a:t>25.07.2009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B1668-40BC-49E4-A95B-8D435C5C27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2F03E-AE0C-4B6E-A399-776A26430A9B}" type="datetimeFigureOut">
              <a:rPr lang="ru-RU" smtClean="0"/>
              <a:pPr/>
              <a:t>25.07.2009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B1668-40BC-49E4-A95B-8D435C5C27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2F03E-AE0C-4B6E-A399-776A26430A9B}" type="datetimeFigureOut">
              <a:rPr lang="ru-RU" smtClean="0"/>
              <a:pPr/>
              <a:t>25.07.2009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B1668-40BC-49E4-A95B-8D435C5C27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2F03E-AE0C-4B6E-A399-776A26430A9B}" type="datetimeFigureOut">
              <a:rPr lang="ru-RU" smtClean="0"/>
              <a:pPr/>
              <a:t>25.07.2009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B1668-40BC-49E4-A95B-8D435C5C27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2F03E-AE0C-4B6E-A399-776A26430A9B}" type="datetimeFigureOut">
              <a:rPr lang="ru-RU" smtClean="0"/>
              <a:pPr/>
              <a:t>25.07.2009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B1668-40BC-49E4-A95B-8D435C5C27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2F03E-AE0C-4B6E-A399-776A26430A9B}" type="datetimeFigureOut">
              <a:rPr lang="ru-RU" smtClean="0"/>
              <a:pPr/>
              <a:t>25.07.2009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B1668-40BC-49E4-A95B-8D435C5C27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2F03E-AE0C-4B6E-A399-776A26430A9B}" type="datetimeFigureOut">
              <a:rPr lang="ru-RU" smtClean="0"/>
              <a:pPr/>
              <a:t>25.07.2009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B1668-40BC-49E4-A95B-8D435C5C27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2F03E-AE0C-4B6E-A399-776A26430A9B}" type="datetimeFigureOut">
              <a:rPr lang="ru-RU" smtClean="0"/>
              <a:pPr/>
              <a:t>25.07.2009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B1668-40BC-49E4-A95B-8D435C5C27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2F03E-AE0C-4B6E-A399-776A26430A9B}" type="datetimeFigureOut">
              <a:rPr lang="ru-RU" smtClean="0"/>
              <a:pPr/>
              <a:t>25.07.2009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B1668-40BC-49E4-A95B-8D435C5C27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2F03E-AE0C-4B6E-A399-776A26430A9B}" type="datetimeFigureOut">
              <a:rPr lang="ru-RU" smtClean="0"/>
              <a:pPr/>
              <a:t>25.07.2009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B1668-40BC-49E4-A95B-8D435C5C27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2F03E-AE0C-4B6E-A399-776A26430A9B}" type="datetimeFigureOut">
              <a:rPr lang="ru-RU" smtClean="0"/>
              <a:pPr/>
              <a:t>25.07.2009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EDB1668-40BC-49E4-A95B-8D435C5C274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162F03E-AE0C-4B6E-A399-776A26430A9B}" type="datetimeFigureOut">
              <a:rPr lang="ru-RU" smtClean="0"/>
              <a:pPr/>
              <a:t>25.07.2009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EDB1668-40BC-49E4-A95B-8D435C5C274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0.png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3.png"/><Relationship Id="rId4" Type="http://schemas.openxmlformats.org/officeDocument/2006/relationships/oleObject" Target="../embeddings/oleObject16.bin"/><Relationship Id="rId9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2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2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37.bin"/><Relationship Id="rId5" Type="http://schemas.openxmlformats.org/officeDocument/2006/relationships/oleObject" Target="../embeddings/oleObject36.bin"/><Relationship Id="rId4" Type="http://schemas.openxmlformats.org/officeDocument/2006/relationships/oleObject" Target="../embeddings/oleObject3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43.bin"/><Relationship Id="rId5" Type="http://schemas.openxmlformats.org/officeDocument/2006/relationships/oleObject" Target="../embeddings/oleObject42.bin"/><Relationship Id="rId4" Type="http://schemas.openxmlformats.org/officeDocument/2006/relationships/oleObject" Target="../embeddings/oleObject41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5" Type="http://schemas.openxmlformats.org/officeDocument/2006/relationships/oleObject" Target="../embeddings/oleObject48.bin"/><Relationship Id="rId4" Type="http://schemas.openxmlformats.org/officeDocument/2006/relationships/oleObject" Target="../embeddings/oleObject47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5" Type="http://schemas.openxmlformats.org/officeDocument/2006/relationships/oleObject" Target="../embeddings/oleObject51.bin"/><Relationship Id="rId4" Type="http://schemas.openxmlformats.org/officeDocument/2006/relationships/oleObject" Target="../embeddings/oleObject50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0.vml"/><Relationship Id="rId5" Type="http://schemas.openxmlformats.org/officeDocument/2006/relationships/oleObject" Target="../embeddings/oleObject55.bin"/><Relationship Id="rId4" Type="http://schemas.openxmlformats.org/officeDocument/2006/relationships/oleObject" Target="../embeddings/oleObject54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59.bin"/><Relationship Id="rId5" Type="http://schemas.openxmlformats.org/officeDocument/2006/relationships/oleObject" Target="../embeddings/oleObject58.bin"/><Relationship Id="rId4" Type="http://schemas.openxmlformats.org/officeDocument/2006/relationships/oleObject" Target="../embeddings/oleObject57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2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3.vml"/><Relationship Id="rId4" Type="http://schemas.openxmlformats.org/officeDocument/2006/relationships/oleObject" Target="../embeddings/oleObject62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3.bin"/><Relationship Id="rId7" Type="http://schemas.openxmlformats.org/officeDocument/2006/relationships/oleObject" Target="../embeddings/oleObject6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66.bin"/><Relationship Id="rId5" Type="http://schemas.openxmlformats.org/officeDocument/2006/relationships/oleObject" Target="../embeddings/oleObject65.bin"/><Relationship Id="rId4" Type="http://schemas.openxmlformats.org/officeDocument/2006/relationships/oleObject" Target="../embeddings/oleObject6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71.bin"/><Relationship Id="rId5" Type="http://schemas.openxmlformats.org/officeDocument/2006/relationships/oleObject" Target="../embeddings/oleObject70.bin"/><Relationship Id="rId4" Type="http://schemas.openxmlformats.org/officeDocument/2006/relationships/oleObject" Target="../embeddings/oleObject69.bin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6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5.png"/><Relationship Id="rId5" Type="http://schemas.openxmlformats.org/officeDocument/2006/relationships/oleObject" Target="../embeddings/oleObject11.bin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10.bin"/><Relationship Id="rId9" Type="http://schemas.openxmlformats.org/officeDocument/2006/relationships/oleObject" Target="../embeddings/oleObject1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857232"/>
            <a:ext cx="7851648" cy="234316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Построение графиков функций с использованием производной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Теория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6072206"/>
            <a:ext cx="8429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©Бахова А.Б.        МОУ СОШ №6     г. Нарткала      </a:t>
            </a:r>
            <a:r>
              <a:rPr lang="ru-RU" dirty="0" err="1" smtClean="0"/>
              <a:t>Урванский</a:t>
            </a:r>
            <a:r>
              <a:rPr lang="ru-RU" dirty="0" smtClean="0"/>
              <a:t> район         КБР 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838200" y="571480"/>
            <a:ext cx="83058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7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.  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Точки разрыва функции и их характер</a:t>
            </a:r>
            <a:endParaRPr lang="en-US" sz="2800" dirty="0" smtClean="0"/>
          </a:p>
          <a:p>
            <a:pPr marL="514350" indent="-514350"/>
            <a:r>
              <a:rPr lang="en-US" sz="2800" dirty="0"/>
              <a:t> </a:t>
            </a:r>
            <a:r>
              <a:rPr lang="en-US" sz="2800" dirty="0" smtClean="0"/>
              <a:t>      </a:t>
            </a:r>
          </a:p>
          <a:p>
            <a:pPr marL="514350" indent="-514350"/>
            <a:r>
              <a:rPr lang="en-US" sz="2800" dirty="0"/>
              <a:t> </a:t>
            </a:r>
            <a:r>
              <a:rPr lang="en-US" sz="2800" dirty="0" smtClean="0"/>
              <a:t>     </a:t>
            </a:r>
            <a:endParaRPr lang="ru-RU" sz="2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688" y="1071546"/>
            <a:ext cx="86440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Для элементарных функций </a:t>
            </a:r>
            <a:r>
              <a:rPr lang="ru-RU" b="1" i="1" dirty="0" smtClean="0">
                <a:solidFill>
                  <a:srgbClr val="FF0000"/>
                </a:solidFill>
                <a:latin typeface="Georgia" pitchFamily="18" charset="0"/>
              </a:rPr>
              <a:t>точка разрыва </a:t>
            </a: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– это такая точка, в которой функция не определена, но определена в окрестности этой точки.</a:t>
            </a:r>
            <a:endParaRPr lang="ru-RU" b="1" i="1" dirty="0">
              <a:solidFill>
                <a:schemeClr val="accent2">
                  <a:lumMod val="50000"/>
                </a:schemeClr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58" y="2000240"/>
            <a:ext cx="8001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FF0000"/>
                </a:solidFill>
                <a:latin typeface="Georgia" pitchFamily="18" charset="0"/>
              </a:rPr>
              <a:t>Виды точек разрыва: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28860" y="2428868"/>
            <a:ext cx="51435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           точка конечного разрыва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428860" y="2357430"/>
          <a:ext cx="717555" cy="500067"/>
        </p:xfrm>
        <a:graphic>
          <a:graphicData uri="http://schemas.openxmlformats.org/presentationml/2006/ole">
            <p:oleObj spid="_x0000_s24578" name="Формула" r:id="rId4" imgW="291960" imgH="228600" progId="Equation.3">
              <p:embed/>
            </p:oleObj>
          </a:graphicData>
        </a:graphic>
      </p:graphicFrame>
      <p:cxnSp>
        <p:nvCxnSpPr>
          <p:cNvPr id="9" name="Прямая со стрелкой 8"/>
          <p:cNvCxnSpPr/>
          <p:nvPr/>
        </p:nvCxnSpPr>
        <p:spPr>
          <a:xfrm>
            <a:off x="285720" y="4714884"/>
            <a:ext cx="292895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000364" y="464344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 rot="5400000" flipH="1" flipV="1">
            <a:off x="-500098" y="3857628"/>
            <a:ext cx="257176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00034" y="242886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500034" y="464344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17" name="Полилиния 16"/>
          <p:cNvSpPr/>
          <p:nvPr/>
        </p:nvSpPr>
        <p:spPr>
          <a:xfrm>
            <a:off x="955343" y="2786058"/>
            <a:ext cx="832514" cy="1731351"/>
          </a:xfrm>
          <a:custGeom>
            <a:avLst/>
            <a:gdLst>
              <a:gd name="connsiteX0" fmla="*/ 0 w 832514"/>
              <a:gd name="connsiteY0" fmla="*/ 1460310 h 1460310"/>
              <a:gd name="connsiteX1" fmla="*/ 600502 w 832514"/>
              <a:gd name="connsiteY1" fmla="*/ 873456 h 1460310"/>
              <a:gd name="connsiteX2" fmla="*/ 832514 w 832514"/>
              <a:gd name="connsiteY2" fmla="*/ 0 h 1460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2514" h="1460310">
                <a:moveTo>
                  <a:pt x="0" y="1460310"/>
                </a:moveTo>
                <a:cubicBezTo>
                  <a:pt x="230875" y="1288575"/>
                  <a:pt x="461750" y="1116841"/>
                  <a:pt x="600502" y="873456"/>
                </a:cubicBezTo>
                <a:cubicBezTo>
                  <a:pt x="739254" y="630071"/>
                  <a:pt x="785884" y="315035"/>
                  <a:pt x="832514" y="0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rot="5400000">
            <a:off x="607191" y="3821909"/>
            <a:ext cx="2500330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Группа 22"/>
          <p:cNvGrpSpPr/>
          <p:nvPr/>
        </p:nvGrpSpPr>
        <p:grpSpPr>
          <a:xfrm>
            <a:off x="1785918" y="3714752"/>
            <a:ext cx="1054077" cy="644644"/>
            <a:chOff x="2357422" y="3643314"/>
            <a:chExt cx="1054077" cy="644644"/>
          </a:xfrm>
        </p:grpSpPr>
        <p:sp>
          <p:nvSpPr>
            <p:cNvPr id="21" name="Полилиния 20"/>
            <p:cNvSpPr/>
            <p:nvPr/>
          </p:nvSpPr>
          <p:spPr>
            <a:xfrm>
              <a:off x="2428860" y="3714752"/>
              <a:ext cx="982639" cy="573206"/>
            </a:xfrm>
            <a:custGeom>
              <a:avLst/>
              <a:gdLst>
                <a:gd name="connsiteX0" fmla="*/ 0 w 982639"/>
                <a:gd name="connsiteY0" fmla="*/ 0 h 573206"/>
                <a:gd name="connsiteX1" fmla="*/ 259308 w 982639"/>
                <a:gd name="connsiteY1" fmla="*/ 382138 h 573206"/>
                <a:gd name="connsiteX2" fmla="*/ 982639 w 982639"/>
                <a:gd name="connsiteY2" fmla="*/ 573206 h 573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82639" h="573206">
                  <a:moveTo>
                    <a:pt x="0" y="0"/>
                  </a:moveTo>
                  <a:cubicBezTo>
                    <a:pt x="47767" y="143302"/>
                    <a:pt x="95535" y="286604"/>
                    <a:pt x="259308" y="382138"/>
                  </a:cubicBezTo>
                  <a:cubicBezTo>
                    <a:pt x="423081" y="477672"/>
                    <a:pt x="702860" y="525439"/>
                    <a:pt x="982639" y="573206"/>
                  </a:cubicBezTo>
                </a:path>
              </a:pathLst>
            </a:cu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Овал 21"/>
            <p:cNvSpPr/>
            <p:nvPr/>
          </p:nvSpPr>
          <p:spPr>
            <a:xfrm>
              <a:off x="2357422" y="3643314"/>
              <a:ext cx="142876" cy="142876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25" name="Прямая соединительная линия 24"/>
          <p:cNvCxnSpPr>
            <a:stCxn id="22" idx="2"/>
          </p:cNvCxnSpPr>
          <p:nvPr/>
        </p:nvCxnSpPr>
        <p:spPr>
          <a:xfrm rot="10800000">
            <a:off x="785786" y="3786190"/>
            <a:ext cx="1000132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00034" y="357187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1857356" y="4572008"/>
          <a:ext cx="406400" cy="500062"/>
        </p:xfrm>
        <a:graphic>
          <a:graphicData uri="http://schemas.openxmlformats.org/presentationml/2006/ole">
            <p:oleObj spid="_x0000_s24579" name="Формула" r:id="rId5" imgW="164880" imgH="228600" progId="Equation.3">
              <p:embed/>
            </p:oleObj>
          </a:graphicData>
        </a:graphic>
      </p:graphicFrame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5269579"/>
            <a:ext cx="2571768" cy="605122"/>
          </a:xfrm>
          <a:prstGeom prst="rect">
            <a:avLst/>
          </a:prstGeom>
          <a:noFill/>
        </p:spPr>
      </p:pic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723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4583" name="Picture 7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6000768"/>
            <a:ext cx="2319184" cy="642942"/>
          </a:xfrm>
          <a:prstGeom prst="rect">
            <a:avLst/>
          </a:prstGeom>
          <a:noFill/>
        </p:spPr>
      </p:pic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0" y="723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 rot="5400000">
            <a:off x="1964513" y="4679165"/>
            <a:ext cx="364333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4000496" y="4714884"/>
            <a:ext cx="40005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7715272" y="464344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42" name="Прямая со стрелкой 41"/>
          <p:cNvCxnSpPr/>
          <p:nvPr/>
        </p:nvCxnSpPr>
        <p:spPr>
          <a:xfrm rot="5400000" flipH="1" flipV="1">
            <a:off x="3286116" y="4000504"/>
            <a:ext cx="228601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143372" y="271462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4143372" y="46434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46" name="Полилиния 45"/>
          <p:cNvSpPr/>
          <p:nvPr/>
        </p:nvSpPr>
        <p:spPr>
          <a:xfrm>
            <a:off x="4857753" y="2786058"/>
            <a:ext cx="571504" cy="1371174"/>
          </a:xfrm>
          <a:custGeom>
            <a:avLst/>
            <a:gdLst>
              <a:gd name="connsiteX0" fmla="*/ 0 w 655093"/>
              <a:gd name="connsiteY0" fmla="*/ 1228298 h 1228298"/>
              <a:gd name="connsiteX1" fmla="*/ 409433 w 655093"/>
              <a:gd name="connsiteY1" fmla="*/ 832513 h 1228298"/>
              <a:gd name="connsiteX2" fmla="*/ 655093 w 655093"/>
              <a:gd name="connsiteY2" fmla="*/ 0 h 1228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55093" h="1228298">
                <a:moveTo>
                  <a:pt x="0" y="1228298"/>
                </a:moveTo>
                <a:cubicBezTo>
                  <a:pt x="150125" y="1132763"/>
                  <a:pt x="300251" y="1037229"/>
                  <a:pt x="409433" y="832513"/>
                </a:cubicBezTo>
                <a:cubicBezTo>
                  <a:pt x="518615" y="627797"/>
                  <a:pt x="586854" y="313898"/>
                  <a:pt x="655093" y="0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8" name="Прямая соединительная линия 47"/>
          <p:cNvCxnSpPr/>
          <p:nvPr/>
        </p:nvCxnSpPr>
        <p:spPr>
          <a:xfrm rot="5400000">
            <a:off x="4393405" y="3964785"/>
            <a:ext cx="2357454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Полилиния 50"/>
          <p:cNvSpPr/>
          <p:nvPr/>
        </p:nvSpPr>
        <p:spPr>
          <a:xfrm>
            <a:off x="5647899" y="3493827"/>
            <a:ext cx="548185" cy="1555845"/>
          </a:xfrm>
          <a:custGeom>
            <a:avLst/>
            <a:gdLst>
              <a:gd name="connsiteX0" fmla="*/ 43217 w 548185"/>
              <a:gd name="connsiteY0" fmla="*/ 1555845 h 1555845"/>
              <a:gd name="connsiteX1" fmla="*/ 84161 w 548185"/>
              <a:gd name="connsiteY1" fmla="*/ 764274 h 1555845"/>
              <a:gd name="connsiteX2" fmla="*/ 548185 w 548185"/>
              <a:gd name="connsiteY2" fmla="*/ 0 h 1555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8185" h="1555845">
                <a:moveTo>
                  <a:pt x="43217" y="1555845"/>
                </a:moveTo>
                <a:cubicBezTo>
                  <a:pt x="21608" y="1289713"/>
                  <a:pt x="0" y="1023582"/>
                  <a:pt x="84161" y="764274"/>
                </a:cubicBezTo>
                <a:cubicBezTo>
                  <a:pt x="168322" y="504967"/>
                  <a:pt x="358253" y="252483"/>
                  <a:pt x="548185" y="0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4586" name="Object 10"/>
          <p:cNvGraphicFramePr>
            <a:graphicFrameLocks noChangeAspect="1"/>
          </p:cNvGraphicFramePr>
          <p:nvPr/>
        </p:nvGraphicFramePr>
        <p:xfrm>
          <a:off x="5214942" y="4572008"/>
          <a:ext cx="406400" cy="500065"/>
        </p:xfrm>
        <a:graphic>
          <a:graphicData uri="http://schemas.openxmlformats.org/presentationml/2006/ole">
            <p:oleObj spid="_x0000_s24586" name="Формула" r:id="rId8" imgW="164880" imgH="228600" progId="Equation.3">
              <p:embed/>
            </p:oleObj>
          </a:graphicData>
        </a:graphic>
      </p:graphicFrame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4587" name="Picture 11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9058" y="5286388"/>
            <a:ext cx="2428892" cy="591382"/>
          </a:xfrm>
          <a:prstGeom prst="rect">
            <a:avLst/>
          </a:prstGeom>
          <a:noFill/>
        </p:spPr>
      </p:pic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0" y="723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4590" name="Picture 14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9058" y="5929330"/>
            <a:ext cx="2357454" cy="573989"/>
          </a:xfrm>
          <a:prstGeom prst="rect">
            <a:avLst/>
          </a:prstGeom>
          <a:noFill/>
        </p:spPr>
      </p:pic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0" y="723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subSp spid="_x0000_s24578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subSp spid="_x0000_s24578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subSp spid="_x0000_s24579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4579">
                                            <p:subSp spid="_x0000_s24579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5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0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500"/>
                            </p:stCondLst>
                            <p:childTnLst>
                              <p:par>
                                <p:cTn id="7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80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8500"/>
                            </p:stCondLst>
                            <p:childTnLst>
                              <p:par>
                                <p:cTn id="7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9000"/>
                            </p:stCondLst>
                            <p:childTnLst>
                              <p:par>
                                <p:cTn id="8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9500"/>
                            </p:stCondLst>
                            <p:childTnLst>
                              <p:par>
                                <p:cTn id="8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0"/>
                            </p:stCondLst>
                            <p:childTnLst>
                              <p:par>
                                <p:cTn id="9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500"/>
                            </p:stCondLst>
                            <p:childTnLst>
                              <p:par>
                                <p:cTn id="9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1000"/>
                            </p:stCondLst>
                            <p:childTnLst>
                              <p:par>
                                <p:cTn id="9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>
                                            <p:subSp spid="_x0000_s24586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24586">
                                            <p:subSp spid="_x0000_s24586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10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3500"/>
                            </p:stCondLst>
                            <p:childTnLst>
                              <p:par>
                                <p:cTn id="1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10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10" grpId="0" autoUpdateAnimBg="0"/>
      <p:bldP spid="15" grpId="0" autoUpdateAnimBg="0"/>
      <p:bldP spid="16" grpId="0" autoUpdateAnimBg="0"/>
      <p:bldP spid="17" grpId="0" animBg="1" autoUpdateAnimBg="0"/>
      <p:bldP spid="26" grpId="0" autoUpdateAnimBg="0"/>
      <p:bldP spid="40" grpId="0" autoUpdateAnimBg="0"/>
      <p:bldP spid="43" grpId="0" autoUpdateAnimBg="0"/>
      <p:bldP spid="44" grpId="0" autoUpdateAnimBg="0"/>
      <p:bldP spid="46" grpId="0" animBg="1" autoUpdateAnimBg="0"/>
      <p:bldP spid="51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3058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8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.  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Асимптоты графика функции</a:t>
            </a:r>
            <a:r>
              <a:rPr lang="ru-RU" sz="2800" dirty="0" smtClean="0"/>
              <a:t> </a:t>
            </a:r>
            <a:endParaRPr lang="en-US" sz="2800" dirty="0" smtClean="0"/>
          </a:p>
          <a:p>
            <a:pPr marL="514350" indent="-514350"/>
            <a:r>
              <a:rPr lang="en-US" sz="2800" dirty="0"/>
              <a:t> </a:t>
            </a:r>
            <a:r>
              <a:rPr lang="en-US" sz="2800" dirty="0" smtClean="0"/>
              <a:t>      </a:t>
            </a:r>
          </a:p>
          <a:p>
            <a:pPr marL="514350" indent="-514350"/>
            <a:r>
              <a:rPr lang="en-US" sz="2800" dirty="0"/>
              <a:t> </a:t>
            </a:r>
            <a:r>
              <a:rPr lang="en-US" sz="2800" dirty="0" smtClean="0"/>
              <a:t>     </a:t>
            </a:r>
            <a:endParaRPr lang="ru-RU" sz="2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1357298"/>
            <a:ext cx="407196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Прямая </a:t>
            </a:r>
            <a:r>
              <a:rPr lang="en-US" sz="3200" i="1" dirty="0" smtClean="0">
                <a:solidFill>
                  <a:srgbClr val="FF0000"/>
                </a:solidFill>
              </a:rPr>
              <a:t>l  </a:t>
            </a:r>
            <a:r>
              <a:rPr lang="ru-RU" sz="3200" dirty="0" smtClean="0"/>
              <a:t>называется </a:t>
            </a:r>
            <a:r>
              <a:rPr lang="ru-RU" sz="3200" dirty="0" smtClean="0">
                <a:solidFill>
                  <a:srgbClr val="FF0000"/>
                </a:solidFill>
              </a:rPr>
              <a:t>асимптотой</a:t>
            </a:r>
            <a:r>
              <a:rPr lang="ru-RU" sz="3200" dirty="0" smtClean="0"/>
              <a:t> графика </a:t>
            </a:r>
            <a:r>
              <a:rPr lang="en-US" sz="3200" i="1" dirty="0" smtClean="0">
                <a:solidFill>
                  <a:srgbClr val="FF0000"/>
                </a:solidFill>
              </a:rPr>
              <a:t>y=f(x)</a:t>
            </a:r>
            <a:r>
              <a:rPr lang="en-US" sz="3200" dirty="0" smtClean="0"/>
              <a:t>,</a:t>
            </a:r>
            <a:r>
              <a:rPr lang="en-US" sz="3200" i="1" dirty="0" smtClean="0">
                <a:solidFill>
                  <a:srgbClr val="FF0000"/>
                </a:solidFill>
              </a:rPr>
              <a:t> </a:t>
            </a:r>
            <a:r>
              <a:rPr lang="ru-RU" sz="3200" dirty="0" smtClean="0"/>
              <a:t> если расстояние от точки </a:t>
            </a:r>
            <a:r>
              <a:rPr lang="en-US" sz="3200" dirty="0" smtClean="0">
                <a:solidFill>
                  <a:srgbClr val="FF0000"/>
                </a:solidFill>
              </a:rPr>
              <a:t>M</a:t>
            </a:r>
            <a:r>
              <a:rPr lang="en-US" sz="3200" dirty="0" smtClean="0"/>
              <a:t> </a:t>
            </a:r>
            <a:r>
              <a:rPr lang="ru-RU" sz="3200" dirty="0" smtClean="0"/>
              <a:t>графика  до прямой стремиться к нулю при удалении точки </a:t>
            </a:r>
            <a:r>
              <a:rPr lang="ru-RU" sz="3200" dirty="0" smtClean="0">
                <a:solidFill>
                  <a:srgbClr val="FF0000"/>
                </a:solidFill>
              </a:rPr>
              <a:t>М</a:t>
            </a:r>
            <a:r>
              <a:rPr lang="ru-RU" sz="3200" dirty="0" smtClean="0"/>
              <a:t> по кривой в бесконечность.</a:t>
            </a:r>
            <a:endParaRPr lang="ru-RU" sz="3200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4714876" y="4572008"/>
            <a:ext cx="40719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501090" y="457200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9" name="Прямая со стрелкой 8"/>
          <p:cNvCxnSpPr/>
          <p:nvPr/>
        </p:nvCxnSpPr>
        <p:spPr>
          <a:xfrm rot="5400000" flipH="1" flipV="1">
            <a:off x="3500430" y="3214686"/>
            <a:ext cx="38576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143504" y="114298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143504" y="450057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13" name="Полилиния 12"/>
          <p:cNvSpPr/>
          <p:nvPr/>
        </p:nvSpPr>
        <p:spPr>
          <a:xfrm>
            <a:off x="5773003" y="2143116"/>
            <a:ext cx="2085145" cy="2974794"/>
          </a:xfrm>
          <a:custGeom>
            <a:avLst/>
            <a:gdLst>
              <a:gd name="connsiteX0" fmla="*/ 0 w 2156346"/>
              <a:gd name="connsiteY0" fmla="*/ 2961564 h 2961564"/>
              <a:gd name="connsiteX1" fmla="*/ 218364 w 2156346"/>
              <a:gd name="connsiteY1" fmla="*/ 2142699 h 2961564"/>
              <a:gd name="connsiteX2" fmla="*/ 668740 w 2156346"/>
              <a:gd name="connsiteY2" fmla="*/ 1214651 h 2961564"/>
              <a:gd name="connsiteX3" fmla="*/ 1392072 w 2156346"/>
              <a:gd name="connsiteY3" fmla="*/ 491320 h 2961564"/>
              <a:gd name="connsiteX4" fmla="*/ 2156346 w 2156346"/>
              <a:gd name="connsiteY4" fmla="*/ 0 h 2961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6346" h="2961564">
                <a:moveTo>
                  <a:pt x="0" y="2961564"/>
                </a:moveTo>
                <a:cubicBezTo>
                  <a:pt x="53453" y="2697707"/>
                  <a:pt x="106907" y="2433851"/>
                  <a:pt x="218364" y="2142699"/>
                </a:cubicBezTo>
                <a:cubicBezTo>
                  <a:pt x="329821" y="1851547"/>
                  <a:pt x="473122" y="1489881"/>
                  <a:pt x="668740" y="1214651"/>
                </a:cubicBezTo>
                <a:cubicBezTo>
                  <a:pt x="864358" y="939421"/>
                  <a:pt x="1144138" y="693762"/>
                  <a:pt x="1392072" y="491320"/>
                </a:cubicBezTo>
                <a:cubicBezTo>
                  <a:pt x="1640006" y="288878"/>
                  <a:pt x="1898176" y="144439"/>
                  <a:pt x="2156346" y="0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rot="10800000" flipV="1">
            <a:off x="4500562" y="1785926"/>
            <a:ext cx="3786214" cy="242889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358082" y="178592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</a:t>
            </a:r>
            <a:r>
              <a:rPr lang="en-US" i="1" dirty="0" smtClean="0">
                <a:solidFill>
                  <a:srgbClr val="FF0000"/>
                </a:solidFill>
              </a:rPr>
              <a:t>l</a:t>
            </a:r>
            <a:r>
              <a:rPr lang="en-US" i="1" dirty="0" smtClean="0"/>
              <a:t>)</a:t>
            </a:r>
            <a:endParaRPr lang="ru-RU" dirty="0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rot="16200000" flipV="1">
            <a:off x="5822165" y="3393281"/>
            <a:ext cx="428628" cy="35719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715008" y="350043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d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215074" y="371475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6143636" y="3714752"/>
            <a:ext cx="142876" cy="1428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6143636" y="3714752"/>
            <a:ext cx="142876" cy="1428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28" name="Объект 27"/>
          <p:cNvGraphicFramePr>
            <a:graphicFrameLocks noChangeAspect="1"/>
          </p:cNvGraphicFramePr>
          <p:nvPr/>
        </p:nvGraphicFramePr>
        <p:xfrm>
          <a:off x="6143636" y="4929199"/>
          <a:ext cx="1928826" cy="1285884"/>
        </p:xfrm>
        <a:graphic>
          <a:graphicData uri="http://schemas.openxmlformats.org/presentationml/2006/ole">
            <p:oleObj spid="_x0000_s26628" name="Формула" r:id="rId3" imgW="520560" imgH="40608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382 -0.01296 0.00781 -0.02591 0.01198 -0.03793 C 0.01614 -0.04996 0.01979 -0.06175 0.02552 -0.0717 C 0.03125 -0.08164 0.03906 -0.08835 0.04635 -0.0976 C 0.05364 -0.10685 0.06302 -0.1198 0.06875 -0.12743 C 0.07448 -0.13506 0.07691 -0.13853 0.08073 -0.14316 C 0.08455 -0.14778 0.08715 -0.15125 0.09114 -0.15518 C 0.09514 -0.15912 0.1 -0.16282 0.10451 -0.16721 C 0.10902 -0.1716 0.11406 -0.17715 0.11805 -0.18109 C 0.12205 -0.18502 0.12291 -0.18594 0.12847 -0.19103 C 0.13402 -0.19612 0.14444 -0.20491 0.15087 -0.21092 C 0.15729 -0.21693 0.16354 -0.22364 0.16718 -0.22665 " pathEditMode="relative" ptsTypes="aaaaaaaaaaaA">
                                      <p:cBhvr>
                                        <p:cTn id="49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  <p:bldP spid="13" grpId="0" animBg="1"/>
      <p:bldP spid="18" grpId="0"/>
      <p:bldP spid="22" grpId="0"/>
      <p:bldP spid="23" grpId="0"/>
      <p:bldP spid="24" grpId="0" animBg="1"/>
      <p:bldP spid="24" grpId="1" animBg="1"/>
      <p:bldP spid="2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838200" y="357166"/>
            <a:ext cx="8305800" cy="1143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8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.  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Асимптоты графика функции</a:t>
            </a:r>
            <a:r>
              <a:rPr lang="ru-RU" sz="2800" dirty="0" smtClean="0"/>
              <a:t> </a:t>
            </a:r>
            <a:endParaRPr lang="en-US" sz="2800" dirty="0" smtClean="0"/>
          </a:p>
          <a:p>
            <a:pPr marL="514350" indent="-514350"/>
            <a:r>
              <a:rPr lang="en-US" sz="2800" dirty="0"/>
              <a:t> </a:t>
            </a:r>
            <a:r>
              <a:rPr lang="en-US" sz="2800" dirty="0" smtClean="0"/>
              <a:t>      </a:t>
            </a:r>
          </a:p>
          <a:p>
            <a:pPr marL="514350" indent="-514350"/>
            <a:r>
              <a:rPr lang="en-US" sz="2800" dirty="0"/>
              <a:t> </a:t>
            </a:r>
            <a:r>
              <a:rPr lang="en-US" sz="2800" dirty="0" smtClean="0"/>
              <a:t>     </a:t>
            </a:r>
            <a:endParaRPr lang="ru-RU" sz="2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28926" y="642918"/>
            <a:ext cx="3071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Виды асимптот</a:t>
            </a:r>
            <a:r>
              <a:rPr lang="en-US" sz="2400" dirty="0" smtClean="0">
                <a:solidFill>
                  <a:srgbClr val="FF0000"/>
                </a:solidFill>
              </a:rPr>
              <a:t>:</a:t>
            </a:r>
            <a:endParaRPr lang="ru-RU" sz="240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20" y="1071546"/>
          <a:ext cx="8501121" cy="53570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07"/>
                <a:gridCol w="2833707"/>
                <a:gridCol w="2833707"/>
              </a:tblGrid>
              <a:tr h="76680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Вертикальная </a:t>
                      </a:r>
                    </a:p>
                    <a:p>
                      <a:pPr algn="ctr"/>
                      <a:r>
                        <a:rPr lang="en-US" i="1" dirty="0" smtClean="0"/>
                        <a:t>x</a:t>
                      </a:r>
                      <a:r>
                        <a:rPr lang="en-US" i="1" baseline="0" dirty="0" smtClean="0"/>
                        <a:t> = x</a:t>
                      </a:r>
                      <a:r>
                        <a:rPr lang="en-US" sz="1000" i="1" baseline="0" dirty="0" smtClean="0"/>
                        <a:t>0</a:t>
                      </a:r>
                      <a:endParaRPr lang="ru-RU" sz="1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Горизонтальная 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y=y</a:t>
                      </a:r>
                      <a:r>
                        <a:rPr lang="en-US" sz="1000" dirty="0" smtClean="0"/>
                        <a:t>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Наклонная 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y=</a:t>
                      </a:r>
                      <a:r>
                        <a:rPr lang="en-US" dirty="0" err="1" smtClean="0"/>
                        <a:t>kx+b</a:t>
                      </a:r>
                      <a:r>
                        <a:rPr lang="en-US" dirty="0" smtClean="0"/>
                        <a:t>   (k=0)</a:t>
                      </a:r>
                      <a:endParaRPr lang="ru-RU" dirty="0"/>
                    </a:p>
                  </a:txBody>
                  <a:tcPr/>
                </a:tc>
              </a:tr>
              <a:tr h="301941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5707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 rot="5400000" flipH="1" flipV="1">
            <a:off x="7750991" y="1535893"/>
            <a:ext cx="142876" cy="71438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428596" y="4214818"/>
            <a:ext cx="264320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714612" y="414338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ru-RU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 rot="5400000" flipH="1" flipV="1">
            <a:off x="-535023" y="3249611"/>
            <a:ext cx="250033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28596" y="192880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428596" y="414338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ru-RU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rot="5400000" flipH="1" flipV="1">
            <a:off x="643704" y="3213892"/>
            <a:ext cx="2428892" cy="1588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олилиния 16"/>
          <p:cNvSpPr/>
          <p:nvPr/>
        </p:nvSpPr>
        <p:spPr>
          <a:xfrm>
            <a:off x="1071538" y="2000240"/>
            <a:ext cx="696036" cy="2483892"/>
          </a:xfrm>
          <a:custGeom>
            <a:avLst/>
            <a:gdLst>
              <a:gd name="connsiteX0" fmla="*/ 0 w 696036"/>
              <a:gd name="connsiteY0" fmla="*/ 2374710 h 2483892"/>
              <a:gd name="connsiteX1" fmla="*/ 368489 w 696036"/>
              <a:gd name="connsiteY1" fmla="*/ 2088107 h 2483892"/>
              <a:gd name="connsiteX2" fmla="*/ 696036 w 696036"/>
              <a:gd name="connsiteY2" fmla="*/ 0 h 2483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6036" h="2483892">
                <a:moveTo>
                  <a:pt x="0" y="2374710"/>
                </a:moveTo>
                <a:cubicBezTo>
                  <a:pt x="126241" y="2429301"/>
                  <a:pt x="252483" y="2483892"/>
                  <a:pt x="368489" y="2088107"/>
                </a:cubicBezTo>
                <a:cubicBezTo>
                  <a:pt x="484495" y="1692322"/>
                  <a:pt x="590265" y="846161"/>
                  <a:pt x="696036" y="0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1928794" y="2000240"/>
            <a:ext cx="571944" cy="1863778"/>
          </a:xfrm>
          <a:custGeom>
            <a:avLst/>
            <a:gdLst>
              <a:gd name="connsiteX0" fmla="*/ 22746 w 568656"/>
              <a:gd name="connsiteY0" fmla="*/ 0 h 1897038"/>
              <a:gd name="connsiteX1" fmla="*/ 90985 w 568656"/>
              <a:gd name="connsiteY1" fmla="*/ 1296537 h 1897038"/>
              <a:gd name="connsiteX2" fmla="*/ 568656 w 568656"/>
              <a:gd name="connsiteY2" fmla="*/ 1897038 h 1897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8656" h="1897038">
                <a:moveTo>
                  <a:pt x="22746" y="0"/>
                </a:moveTo>
                <a:cubicBezTo>
                  <a:pt x="11373" y="490182"/>
                  <a:pt x="0" y="980364"/>
                  <a:pt x="90985" y="1296537"/>
                </a:cubicBezTo>
                <a:cubicBezTo>
                  <a:pt x="181970" y="1612710"/>
                  <a:pt x="375313" y="1754874"/>
                  <a:pt x="568656" y="1897038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1785918" y="414338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</a:t>
            </a:r>
            <a:r>
              <a:rPr lang="en-US" sz="1000" dirty="0" smtClean="0">
                <a:solidFill>
                  <a:srgbClr val="FF0000"/>
                </a:solidFill>
              </a:rPr>
              <a:t>0</a:t>
            </a:r>
            <a:endParaRPr lang="ru-RU" sz="1000" dirty="0">
              <a:solidFill>
                <a:srgbClr val="FF0000"/>
              </a:solidFill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</a:blip>
          <a:srcRect/>
          <a:stretch>
            <a:fillRect/>
          </a:stretch>
        </p:blipFill>
        <p:spPr bwMode="auto">
          <a:xfrm>
            <a:off x="500034" y="5072074"/>
            <a:ext cx="2296221" cy="714380"/>
          </a:xfrm>
          <a:prstGeom prst="rect">
            <a:avLst/>
          </a:prstGeom>
          <a:noFill/>
        </p:spPr>
      </p:pic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3214678" y="4214818"/>
            <a:ext cx="264320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643570" y="414338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24" name="Прямая со стрелкой 23"/>
          <p:cNvCxnSpPr/>
          <p:nvPr/>
        </p:nvCxnSpPr>
        <p:spPr>
          <a:xfrm rot="5400000" flipH="1" flipV="1">
            <a:off x="2536811" y="3249611"/>
            <a:ext cx="235745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357554" y="200024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3428992" y="421481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27" name="Полилиния 26"/>
          <p:cNvSpPr/>
          <p:nvPr/>
        </p:nvSpPr>
        <p:spPr>
          <a:xfrm>
            <a:off x="3929058" y="3714752"/>
            <a:ext cx="1760561" cy="736979"/>
          </a:xfrm>
          <a:custGeom>
            <a:avLst/>
            <a:gdLst>
              <a:gd name="connsiteX0" fmla="*/ 0 w 1760561"/>
              <a:gd name="connsiteY0" fmla="*/ 736979 h 736979"/>
              <a:gd name="connsiteX1" fmla="*/ 532263 w 1760561"/>
              <a:gd name="connsiteY1" fmla="*/ 177421 h 736979"/>
              <a:gd name="connsiteX2" fmla="*/ 1760561 w 1760561"/>
              <a:gd name="connsiteY2" fmla="*/ 0 h 73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60561" h="736979">
                <a:moveTo>
                  <a:pt x="0" y="736979"/>
                </a:moveTo>
                <a:cubicBezTo>
                  <a:pt x="119418" y="518615"/>
                  <a:pt x="238836" y="300251"/>
                  <a:pt x="532263" y="177421"/>
                </a:cubicBezTo>
                <a:cubicBezTo>
                  <a:pt x="825690" y="54591"/>
                  <a:pt x="1293125" y="27295"/>
                  <a:pt x="1760561" y="0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3286116" y="3571876"/>
            <a:ext cx="2571768" cy="1588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357554" y="314324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</a:t>
            </a:r>
            <a:r>
              <a:rPr lang="ru-RU" sz="1000" dirty="0" smtClean="0"/>
              <a:t>0</a:t>
            </a:r>
            <a:endParaRPr lang="ru-RU" sz="1000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 contrast="-20000"/>
          </a:blip>
          <a:srcRect/>
          <a:stretch>
            <a:fillRect/>
          </a:stretch>
        </p:blipFill>
        <p:spPr bwMode="auto">
          <a:xfrm>
            <a:off x="3357554" y="5072074"/>
            <a:ext cx="2288873" cy="642942"/>
          </a:xfrm>
          <a:prstGeom prst="rect">
            <a:avLst/>
          </a:prstGeom>
          <a:noFill/>
        </p:spPr>
      </p:pic>
      <p:cxnSp>
        <p:nvCxnSpPr>
          <p:cNvPr id="33" name="Прямая со стрелкой 32"/>
          <p:cNvCxnSpPr/>
          <p:nvPr/>
        </p:nvCxnSpPr>
        <p:spPr>
          <a:xfrm>
            <a:off x="6072198" y="4214818"/>
            <a:ext cx="250033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8286776" y="414338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36" name="Прямая со стрелкой 35"/>
          <p:cNvCxnSpPr/>
          <p:nvPr/>
        </p:nvCxnSpPr>
        <p:spPr>
          <a:xfrm rot="5400000" flipH="1" flipV="1">
            <a:off x="5322893" y="3249611"/>
            <a:ext cx="235745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215074" y="192880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6215074" y="4143380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39" name="Полилиния 38"/>
          <p:cNvSpPr/>
          <p:nvPr/>
        </p:nvSpPr>
        <p:spPr>
          <a:xfrm>
            <a:off x="6892119" y="2374710"/>
            <a:ext cx="1214651" cy="2006221"/>
          </a:xfrm>
          <a:custGeom>
            <a:avLst/>
            <a:gdLst>
              <a:gd name="connsiteX0" fmla="*/ 0 w 1214651"/>
              <a:gd name="connsiteY0" fmla="*/ 2006221 h 2006221"/>
              <a:gd name="connsiteX1" fmla="*/ 300251 w 1214651"/>
              <a:gd name="connsiteY1" fmla="*/ 955344 h 2006221"/>
              <a:gd name="connsiteX2" fmla="*/ 1214651 w 1214651"/>
              <a:gd name="connsiteY2" fmla="*/ 0 h 2006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4651" h="2006221">
                <a:moveTo>
                  <a:pt x="0" y="2006221"/>
                </a:moveTo>
                <a:cubicBezTo>
                  <a:pt x="48904" y="1647967"/>
                  <a:pt x="97809" y="1289714"/>
                  <a:pt x="300251" y="955344"/>
                </a:cubicBezTo>
                <a:cubicBezTo>
                  <a:pt x="502693" y="620974"/>
                  <a:pt x="858672" y="310487"/>
                  <a:pt x="1214651" y="0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 flipV="1">
            <a:off x="6215074" y="2143116"/>
            <a:ext cx="2000264" cy="1643074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</a:blip>
          <a:srcRect/>
          <a:stretch>
            <a:fillRect/>
          </a:stretch>
        </p:blipFill>
        <p:spPr bwMode="auto">
          <a:xfrm>
            <a:off x="6215074" y="4857760"/>
            <a:ext cx="2000264" cy="749706"/>
          </a:xfrm>
          <a:prstGeom prst="rect">
            <a:avLst/>
          </a:prstGeom>
          <a:noFill/>
        </p:spPr>
      </p:pic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653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</a:blip>
          <a:srcRect/>
          <a:stretch>
            <a:fillRect/>
          </a:stretch>
        </p:blipFill>
        <p:spPr bwMode="auto">
          <a:xfrm>
            <a:off x="6215073" y="5715016"/>
            <a:ext cx="2194575" cy="57150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7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5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000"/>
                            </p:stCondLst>
                            <p:childTnLst>
                              <p:par>
                                <p:cTn id="9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1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/>
      <p:bldP spid="17" grpId="0" animBg="1"/>
      <p:bldP spid="18" grpId="0" animBg="1"/>
      <p:bldP spid="22" grpId="0"/>
      <p:bldP spid="25" grpId="0"/>
      <p:bldP spid="26" grpId="0"/>
      <p:bldP spid="27" grpId="0" animBg="1"/>
      <p:bldP spid="31" grpId="0"/>
      <p:bldP spid="34" grpId="0"/>
      <p:bldP spid="37" grpId="0"/>
      <p:bldP spid="38" grpId="0"/>
      <p:bldP spid="3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571472" y="928670"/>
            <a:ext cx="8305800" cy="1143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8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.  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Асимптоты графика функции</a:t>
            </a:r>
            <a:r>
              <a:rPr lang="ru-RU" sz="2800" dirty="0" smtClean="0"/>
              <a:t> </a:t>
            </a:r>
            <a:endParaRPr lang="en-US" sz="2800" dirty="0" smtClean="0"/>
          </a:p>
          <a:p>
            <a:pPr marL="514350" indent="-514350"/>
            <a:r>
              <a:rPr lang="en-US" sz="2800" dirty="0"/>
              <a:t> </a:t>
            </a:r>
            <a:r>
              <a:rPr lang="en-US" sz="2800" dirty="0" smtClean="0"/>
              <a:t>      </a:t>
            </a:r>
          </a:p>
          <a:p>
            <a:pPr marL="514350" indent="-514350"/>
            <a:r>
              <a:rPr lang="en-US" sz="2800" dirty="0"/>
              <a:t> </a:t>
            </a:r>
            <a:r>
              <a:rPr lang="en-US" sz="2800" dirty="0" smtClean="0"/>
              <a:t>     </a:t>
            </a:r>
            <a:endParaRPr lang="ru-RU" sz="2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214282" y="1397000"/>
          <a:ext cx="8643998" cy="5103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500034" y="857232"/>
            <a:ext cx="83058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9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.  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Возрастание и убывание функции на интервале</a:t>
            </a:r>
            <a:endParaRPr lang="en-US" sz="2800" dirty="0" smtClean="0"/>
          </a:p>
          <a:p>
            <a:pPr marL="514350" indent="-514350" algn="ctr"/>
            <a:r>
              <a:rPr lang="en-US" sz="2800" dirty="0"/>
              <a:t> </a:t>
            </a:r>
            <a:r>
              <a:rPr lang="en-US" sz="2800" dirty="0" smtClean="0"/>
              <a:t>      </a:t>
            </a:r>
          </a:p>
          <a:p>
            <a:pPr marL="514350" indent="-514350" algn="ctr"/>
            <a:r>
              <a:rPr lang="en-US" sz="2800" dirty="0"/>
              <a:t> </a:t>
            </a:r>
            <a:r>
              <a:rPr lang="en-US" sz="2800" dirty="0" smtClean="0"/>
              <a:t>     </a:t>
            </a:r>
            <a:endParaRPr lang="ru-RU" sz="2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4" name="Группа 8"/>
          <p:cNvGrpSpPr/>
          <p:nvPr/>
        </p:nvGrpSpPr>
        <p:grpSpPr>
          <a:xfrm>
            <a:off x="357158" y="1571613"/>
            <a:ext cx="3643338" cy="1214446"/>
            <a:chOff x="642910" y="4286255"/>
            <a:chExt cx="2339512" cy="824088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642910" y="4286255"/>
              <a:ext cx="2258345" cy="824088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5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85785" y="4357693"/>
              <a:ext cx="2196637" cy="5638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/>
                <a:t>y</a:t>
              </a:r>
              <a:r>
                <a:rPr lang="en-US" sz="2400" b="1" i="1" dirty="0" smtClean="0"/>
                <a:t> = f(x) </a:t>
              </a:r>
              <a:r>
                <a:rPr lang="ru-RU" sz="2400" b="1" i="1" dirty="0" smtClean="0"/>
                <a:t>возрастает  на интервале (а</a:t>
              </a:r>
              <a:r>
                <a:rPr lang="en-US" sz="2400" b="1" i="1" dirty="0" smtClean="0"/>
                <a:t>; b</a:t>
              </a:r>
              <a:r>
                <a:rPr lang="ru-RU" sz="2400" b="1" i="1" dirty="0" smtClean="0"/>
                <a:t>)</a:t>
              </a:r>
              <a:endParaRPr lang="ru-RU" sz="2400" b="1" i="1" dirty="0"/>
            </a:p>
          </p:txBody>
        </p:sp>
      </p:grp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1214414" y="2857496"/>
          <a:ext cx="1428750" cy="746125"/>
        </p:xfrm>
        <a:graphic>
          <a:graphicData uri="http://schemas.openxmlformats.org/presentationml/2006/ole">
            <p:oleObj spid="_x0000_s28674" name="Формула" r:id="rId3" imgW="380880" imgH="253800" progId="Equation.3">
              <p:embed/>
            </p:oleObj>
          </a:graphicData>
        </a:graphic>
      </p:graphicFrame>
      <p:grpSp>
        <p:nvGrpSpPr>
          <p:cNvPr id="12" name="Группа 11"/>
          <p:cNvGrpSpPr/>
          <p:nvPr/>
        </p:nvGrpSpPr>
        <p:grpSpPr>
          <a:xfrm>
            <a:off x="357158" y="3643314"/>
            <a:ext cx="3571900" cy="2428892"/>
            <a:chOff x="357158" y="3643314"/>
            <a:chExt cx="3571900" cy="2428892"/>
          </a:xfrm>
        </p:grpSpPr>
        <p:grpSp>
          <p:nvGrpSpPr>
            <p:cNvPr id="8" name="Группа 8"/>
            <p:cNvGrpSpPr/>
            <p:nvPr/>
          </p:nvGrpSpPr>
          <p:grpSpPr>
            <a:xfrm>
              <a:off x="357158" y="3643314"/>
              <a:ext cx="3571900" cy="2428892"/>
              <a:chOff x="642910" y="4286255"/>
              <a:chExt cx="2339512" cy="1454273"/>
            </a:xfrm>
          </p:grpSpPr>
          <p:sp>
            <p:nvSpPr>
              <p:cNvPr id="9" name="Прямоугольник 8"/>
              <p:cNvSpPr/>
              <p:nvPr/>
            </p:nvSpPr>
            <p:spPr>
              <a:xfrm>
                <a:off x="642910" y="4286255"/>
                <a:ext cx="2258345" cy="1454273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  <a:alpha val="5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785785" y="4357693"/>
                <a:ext cx="2196637" cy="329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ru-RU" sz="1400" b="1" i="1" dirty="0"/>
              </a:p>
            </p:txBody>
          </p:sp>
        </p:grpSp>
        <p:graphicFrame>
          <p:nvGraphicFramePr>
            <p:cNvPr id="11" name="Объект 10"/>
            <p:cNvGraphicFramePr>
              <a:graphicFrameLocks noChangeAspect="1"/>
            </p:cNvGraphicFramePr>
            <p:nvPr/>
          </p:nvGraphicFramePr>
          <p:xfrm>
            <a:off x="500034" y="3786190"/>
            <a:ext cx="3030822" cy="2071702"/>
          </p:xfrm>
          <a:graphic>
            <a:graphicData uri="http://schemas.openxmlformats.org/presentationml/2006/ole">
              <p:oleObj spid="_x0000_s28675" name="Формула" r:id="rId4" imgW="1002960" imgH="685800" progId="Equation.3">
                <p:embed/>
              </p:oleObj>
            </a:graphicData>
          </a:graphic>
        </p:graphicFrame>
      </p:grpSp>
      <p:cxnSp>
        <p:nvCxnSpPr>
          <p:cNvPr id="14" name="Прямая со стрелкой 13"/>
          <p:cNvCxnSpPr/>
          <p:nvPr/>
        </p:nvCxnSpPr>
        <p:spPr>
          <a:xfrm>
            <a:off x="4500562" y="5143512"/>
            <a:ext cx="42862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501090" y="514351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 rot="5400000" flipH="1" flipV="1">
            <a:off x="3536943" y="3749677"/>
            <a:ext cx="364333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072066" y="192880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5072066" y="5072074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20" name="Полилиния 19"/>
          <p:cNvSpPr/>
          <p:nvPr/>
        </p:nvSpPr>
        <p:spPr>
          <a:xfrm>
            <a:off x="5609230" y="2672687"/>
            <a:ext cx="2333767" cy="1530823"/>
          </a:xfrm>
          <a:custGeom>
            <a:avLst/>
            <a:gdLst>
              <a:gd name="connsiteX0" fmla="*/ 0 w 2333767"/>
              <a:gd name="connsiteY0" fmla="*/ 1530823 h 1530823"/>
              <a:gd name="connsiteX1" fmla="*/ 464024 w 2333767"/>
              <a:gd name="connsiteY1" fmla="*/ 903026 h 1530823"/>
              <a:gd name="connsiteX2" fmla="*/ 1037230 w 2333767"/>
              <a:gd name="connsiteY2" fmla="*/ 398059 h 1530823"/>
              <a:gd name="connsiteX3" fmla="*/ 1555845 w 2333767"/>
              <a:gd name="connsiteY3" fmla="*/ 179695 h 1530823"/>
              <a:gd name="connsiteX4" fmla="*/ 2115403 w 2333767"/>
              <a:gd name="connsiteY4" fmla="*/ 29570 h 1530823"/>
              <a:gd name="connsiteX5" fmla="*/ 2333767 w 2333767"/>
              <a:gd name="connsiteY5" fmla="*/ 2274 h 1530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33767" h="1530823">
                <a:moveTo>
                  <a:pt x="0" y="1530823"/>
                </a:moveTo>
                <a:cubicBezTo>
                  <a:pt x="145576" y="1311321"/>
                  <a:pt x="291152" y="1091820"/>
                  <a:pt x="464024" y="903026"/>
                </a:cubicBezTo>
                <a:cubicBezTo>
                  <a:pt x="636896" y="714232"/>
                  <a:pt x="855260" y="518614"/>
                  <a:pt x="1037230" y="398059"/>
                </a:cubicBezTo>
                <a:cubicBezTo>
                  <a:pt x="1219200" y="277504"/>
                  <a:pt x="1376149" y="241110"/>
                  <a:pt x="1555845" y="179695"/>
                </a:cubicBezTo>
                <a:cubicBezTo>
                  <a:pt x="1735541" y="118280"/>
                  <a:pt x="1985749" y="59140"/>
                  <a:pt x="2115403" y="29570"/>
                </a:cubicBezTo>
                <a:cubicBezTo>
                  <a:pt x="2245057" y="0"/>
                  <a:pt x="2289412" y="1137"/>
                  <a:pt x="2333767" y="2274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" name="Прямая соединительная линия 21"/>
          <p:cNvCxnSpPr>
            <a:stCxn id="20" idx="0"/>
          </p:cNvCxnSpPr>
          <p:nvPr/>
        </p:nvCxnSpPr>
        <p:spPr>
          <a:xfrm>
            <a:off x="5609230" y="4203510"/>
            <a:ext cx="34340" cy="94000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500694" y="507207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а</a:t>
            </a:r>
            <a:endParaRPr lang="ru-RU" i="1" dirty="0"/>
          </a:p>
        </p:txBody>
      </p:sp>
      <p:cxnSp>
        <p:nvCxnSpPr>
          <p:cNvPr id="27" name="Прямая соединительная линия 26"/>
          <p:cNvCxnSpPr>
            <a:stCxn id="20" idx="5"/>
          </p:cNvCxnSpPr>
          <p:nvPr/>
        </p:nvCxnSpPr>
        <p:spPr>
          <a:xfrm flipH="1">
            <a:off x="7929586" y="2674961"/>
            <a:ext cx="13411" cy="246855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786710" y="507207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29" name="Овал 28"/>
          <p:cNvSpPr/>
          <p:nvPr/>
        </p:nvSpPr>
        <p:spPr>
          <a:xfrm>
            <a:off x="6072198" y="5072074"/>
            <a:ext cx="142876" cy="1428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7072330" y="5072074"/>
            <a:ext cx="142876" cy="1428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6000760" y="5072074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x</a:t>
            </a:r>
            <a:r>
              <a:rPr lang="en-US" sz="1400" dirty="0" smtClean="0"/>
              <a:t>1</a:t>
            </a:r>
            <a:endParaRPr lang="ru-RU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7000892" y="5072074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x</a:t>
            </a:r>
            <a:r>
              <a:rPr lang="en-US" sz="1400" dirty="0" smtClean="0"/>
              <a:t>2</a:t>
            </a:r>
            <a:endParaRPr lang="ru-RU" sz="1400" dirty="0"/>
          </a:p>
        </p:txBody>
      </p:sp>
      <p:cxnSp>
        <p:nvCxnSpPr>
          <p:cNvPr id="36" name="Прямая соединительная линия 35"/>
          <p:cNvCxnSpPr>
            <a:endCxn id="20" idx="1"/>
          </p:cNvCxnSpPr>
          <p:nvPr/>
        </p:nvCxnSpPr>
        <p:spPr>
          <a:xfrm rot="16200000" flipV="1">
            <a:off x="5361655" y="4287312"/>
            <a:ext cx="1492524" cy="69326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>
            <a:stCxn id="20" idx="1"/>
          </p:cNvCxnSpPr>
          <p:nvPr/>
        </p:nvCxnSpPr>
        <p:spPr>
          <a:xfrm flipH="1" flipV="1">
            <a:off x="5357818" y="3571876"/>
            <a:ext cx="715436" cy="3837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786314" y="3357562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f(x</a:t>
            </a:r>
            <a:r>
              <a:rPr lang="en-US" sz="1050" dirty="0" smtClean="0"/>
              <a:t>1</a:t>
            </a:r>
            <a:r>
              <a:rPr lang="en-US" dirty="0" smtClean="0"/>
              <a:t>)</a:t>
            </a:r>
            <a:endParaRPr lang="ru-RU" dirty="0"/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 rot="5400000" flipH="1" flipV="1">
            <a:off x="6037273" y="3963991"/>
            <a:ext cx="2214578" cy="15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stCxn id="20" idx="3"/>
          </p:cNvCxnSpPr>
          <p:nvPr/>
        </p:nvCxnSpPr>
        <p:spPr>
          <a:xfrm flipH="1">
            <a:off x="5357818" y="2852382"/>
            <a:ext cx="1807258" cy="5114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786314" y="2571744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f(x</a:t>
            </a:r>
            <a:r>
              <a:rPr lang="en-US" sz="1200" dirty="0" smtClean="0"/>
              <a:t>2</a:t>
            </a:r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47" name="Овал 46"/>
          <p:cNvSpPr/>
          <p:nvPr/>
        </p:nvSpPr>
        <p:spPr>
          <a:xfrm>
            <a:off x="5286380" y="2786058"/>
            <a:ext cx="142876" cy="1428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Овал 47"/>
          <p:cNvSpPr/>
          <p:nvPr/>
        </p:nvSpPr>
        <p:spPr>
          <a:xfrm>
            <a:off x="5286380" y="3500438"/>
            <a:ext cx="142876" cy="1428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000"/>
                            </p:stCondLst>
                            <p:childTnLst>
                              <p:par>
                                <p:cTn id="6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500"/>
                            </p:stCondLst>
                            <p:childTnLst>
                              <p:par>
                                <p:cTn id="6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000"/>
                            </p:stCondLst>
                            <p:childTnLst>
                              <p:par>
                                <p:cTn id="7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500"/>
                            </p:stCondLst>
                            <p:childTnLst>
                              <p:par>
                                <p:cTn id="7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0"/>
                            </p:stCondLst>
                            <p:childTnLst>
                              <p:par>
                                <p:cTn id="8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500"/>
                            </p:stCondLst>
                            <p:childTnLst>
                              <p:par>
                                <p:cTn id="8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  <p:bldP spid="19" grpId="0"/>
      <p:bldP spid="20" grpId="0" animBg="1"/>
      <p:bldP spid="25" grpId="0"/>
      <p:bldP spid="28" grpId="0"/>
      <p:bldP spid="29" grpId="0" animBg="1"/>
      <p:bldP spid="30" grpId="0" animBg="1"/>
      <p:bldP spid="31" grpId="0"/>
      <p:bldP spid="32" grpId="0"/>
      <p:bldP spid="41" grpId="0"/>
      <p:bldP spid="46" grpId="0"/>
      <p:bldP spid="47" grpId="0" animBg="1"/>
      <p:bldP spid="4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500034" y="857232"/>
            <a:ext cx="83058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9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.  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Возрастание и убывание функции на интервале</a:t>
            </a:r>
            <a:endParaRPr lang="en-US" sz="2800" dirty="0" smtClean="0"/>
          </a:p>
          <a:p>
            <a:pPr marL="514350" indent="-514350" algn="ctr"/>
            <a:r>
              <a:rPr lang="en-US" sz="2800" dirty="0"/>
              <a:t> </a:t>
            </a:r>
            <a:r>
              <a:rPr lang="en-US" sz="2800" dirty="0" smtClean="0"/>
              <a:t>      </a:t>
            </a:r>
          </a:p>
          <a:p>
            <a:pPr marL="514350" indent="-514350" algn="ctr"/>
            <a:r>
              <a:rPr lang="en-US" sz="2800" dirty="0"/>
              <a:t> </a:t>
            </a:r>
            <a:r>
              <a:rPr lang="en-US" sz="2800" dirty="0" smtClean="0"/>
              <a:t>     </a:t>
            </a:r>
            <a:endParaRPr lang="ru-RU" sz="2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2" name="Группа 8"/>
          <p:cNvGrpSpPr/>
          <p:nvPr/>
        </p:nvGrpSpPr>
        <p:grpSpPr>
          <a:xfrm>
            <a:off x="357158" y="1571608"/>
            <a:ext cx="3643338" cy="1214445"/>
            <a:chOff x="642910" y="4286255"/>
            <a:chExt cx="2339512" cy="824088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642910" y="4286255"/>
              <a:ext cx="2258345" cy="824088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5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85785" y="4357693"/>
              <a:ext cx="2196637" cy="5638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/>
                <a:t>y</a:t>
              </a:r>
              <a:r>
                <a:rPr lang="en-US" sz="2400" b="1" i="1" dirty="0" smtClean="0"/>
                <a:t> = f(x) </a:t>
              </a:r>
              <a:r>
                <a:rPr lang="ru-RU" sz="2400" b="1" i="1" dirty="0" smtClean="0"/>
                <a:t>убывает  на интервале (а</a:t>
              </a:r>
              <a:r>
                <a:rPr lang="en-US" sz="2400" b="1" i="1" dirty="0" smtClean="0"/>
                <a:t>;</a:t>
              </a:r>
              <a:r>
                <a:rPr lang="ru-RU" sz="2400" b="1" i="1" dirty="0" smtClean="0"/>
                <a:t> </a:t>
              </a:r>
              <a:r>
                <a:rPr lang="en-US" sz="2400" b="1" i="1" dirty="0" smtClean="0"/>
                <a:t>b</a:t>
              </a:r>
              <a:r>
                <a:rPr lang="ru-RU" sz="2400" b="1" i="1" dirty="0" smtClean="0"/>
                <a:t>)</a:t>
              </a:r>
              <a:endParaRPr lang="ru-RU" sz="2400" b="1" i="1" dirty="0"/>
            </a:p>
          </p:txBody>
        </p:sp>
      </p:grp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1214414" y="2857496"/>
          <a:ext cx="1428750" cy="746125"/>
        </p:xfrm>
        <a:graphic>
          <a:graphicData uri="http://schemas.openxmlformats.org/presentationml/2006/ole">
            <p:oleObj spid="_x0000_s29698" name="Формула" r:id="rId3" imgW="380880" imgH="253800" progId="Equation.3">
              <p:embed/>
            </p:oleObj>
          </a:graphicData>
        </a:graphic>
      </p:graphicFrame>
      <p:grpSp>
        <p:nvGrpSpPr>
          <p:cNvPr id="4" name="Группа 11"/>
          <p:cNvGrpSpPr/>
          <p:nvPr/>
        </p:nvGrpSpPr>
        <p:grpSpPr>
          <a:xfrm>
            <a:off x="357158" y="3643314"/>
            <a:ext cx="3571900" cy="2428892"/>
            <a:chOff x="357158" y="3643314"/>
            <a:chExt cx="3571900" cy="2428892"/>
          </a:xfrm>
        </p:grpSpPr>
        <p:grpSp>
          <p:nvGrpSpPr>
            <p:cNvPr id="7" name="Группа 8"/>
            <p:cNvGrpSpPr/>
            <p:nvPr/>
          </p:nvGrpSpPr>
          <p:grpSpPr>
            <a:xfrm>
              <a:off x="357158" y="3643314"/>
              <a:ext cx="3571900" cy="2428892"/>
              <a:chOff x="642910" y="4286255"/>
              <a:chExt cx="2339512" cy="1454273"/>
            </a:xfrm>
          </p:grpSpPr>
          <p:sp>
            <p:nvSpPr>
              <p:cNvPr id="9" name="Прямоугольник 8"/>
              <p:cNvSpPr/>
              <p:nvPr/>
            </p:nvSpPr>
            <p:spPr>
              <a:xfrm>
                <a:off x="642910" y="4286255"/>
                <a:ext cx="2258345" cy="1454273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  <a:alpha val="5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785785" y="4357693"/>
                <a:ext cx="2196637" cy="329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ru-RU" sz="1400" b="1" i="1" dirty="0"/>
              </a:p>
            </p:txBody>
          </p:sp>
        </p:grpSp>
        <p:graphicFrame>
          <p:nvGraphicFramePr>
            <p:cNvPr id="11" name="Объект 10"/>
            <p:cNvGraphicFramePr>
              <a:graphicFrameLocks noChangeAspect="1"/>
            </p:cNvGraphicFramePr>
            <p:nvPr/>
          </p:nvGraphicFramePr>
          <p:xfrm>
            <a:off x="500034" y="3786190"/>
            <a:ext cx="3030822" cy="2071702"/>
          </p:xfrm>
          <a:graphic>
            <a:graphicData uri="http://schemas.openxmlformats.org/presentationml/2006/ole">
              <p:oleObj spid="_x0000_s29699" name="Формула" r:id="rId4" imgW="1002960" imgH="685800" progId="Equation.3">
                <p:embed/>
              </p:oleObj>
            </a:graphicData>
          </a:graphic>
        </p:graphicFrame>
      </p:grpSp>
      <p:cxnSp>
        <p:nvCxnSpPr>
          <p:cNvPr id="14" name="Прямая со стрелкой 13"/>
          <p:cNvCxnSpPr/>
          <p:nvPr/>
        </p:nvCxnSpPr>
        <p:spPr>
          <a:xfrm>
            <a:off x="4500562" y="5143512"/>
            <a:ext cx="42862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501090" y="514351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 rot="5400000" flipH="1" flipV="1">
            <a:off x="3536943" y="3749677"/>
            <a:ext cx="364333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072066" y="192880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5072066" y="5072074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rot="16200000" flipH="1">
            <a:off x="4500562" y="3929066"/>
            <a:ext cx="2214578" cy="7143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500694" y="507207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а</a:t>
            </a:r>
            <a:endParaRPr lang="ru-RU" i="1" dirty="0"/>
          </a:p>
        </p:txBody>
      </p:sp>
      <p:cxnSp>
        <p:nvCxnSpPr>
          <p:cNvPr id="27" name="Прямая соединительная линия 26"/>
          <p:cNvCxnSpPr>
            <a:stCxn id="34" idx="4"/>
          </p:cNvCxnSpPr>
          <p:nvPr/>
        </p:nvCxnSpPr>
        <p:spPr>
          <a:xfrm>
            <a:off x="7929349" y="4339988"/>
            <a:ext cx="238" cy="84318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786710" y="507207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29" name="Овал 28"/>
          <p:cNvSpPr/>
          <p:nvPr/>
        </p:nvSpPr>
        <p:spPr>
          <a:xfrm>
            <a:off x="6072198" y="5072074"/>
            <a:ext cx="142876" cy="1428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7072330" y="5072074"/>
            <a:ext cx="142876" cy="1428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6000760" y="5143512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x</a:t>
            </a:r>
            <a:r>
              <a:rPr lang="en-US" sz="1400" dirty="0" smtClean="0"/>
              <a:t>1</a:t>
            </a:r>
            <a:endParaRPr lang="ru-RU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7000892" y="5143512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x</a:t>
            </a:r>
            <a:r>
              <a:rPr lang="en-US" sz="1400" dirty="0" smtClean="0"/>
              <a:t>2</a:t>
            </a:r>
            <a:endParaRPr lang="ru-RU" sz="1400" dirty="0"/>
          </a:p>
        </p:txBody>
      </p:sp>
      <p:sp>
        <p:nvSpPr>
          <p:cNvPr id="41" name="TextBox 40"/>
          <p:cNvSpPr txBox="1"/>
          <p:nvPr/>
        </p:nvSpPr>
        <p:spPr>
          <a:xfrm>
            <a:off x="4643438" y="3286124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f(x</a:t>
            </a:r>
            <a:r>
              <a:rPr lang="en-US" sz="1050" dirty="0" smtClean="0"/>
              <a:t>1</a:t>
            </a:r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46" name="TextBox 45"/>
          <p:cNvSpPr txBox="1"/>
          <p:nvPr/>
        </p:nvSpPr>
        <p:spPr>
          <a:xfrm>
            <a:off x="4643438" y="4071942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f(x</a:t>
            </a:r>
            <a:r>
              <a:rPr lang="en-US" sz="1200" dirty="0" smtClean="0"/>
              <a:t>2</a:t>
            </a:r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47" name="Овал 46"/>
          <p:cNvSpPr/>
          <p:nvPr/>
        </p:nvSpPr>
        <p:spPr>
          <a:xfrm>
            <a:off x="5286380" y="4143380"/>
            <a:ext cx="142876" cy="1428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Овал 47"/>
          <p:cNvSpPr/>
          <p:nvPr/>
        </p:nvSpPr>
        <p:spPr>
          <a:xfrm>
            <a:off x="5286380" y="3429000"/>
            <a:ext cx="142876" cy="1428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олилиния 33"/>
          <p:cNvSpPr/>
          <p:nvPr/>
        </p:nvSpPr>
        <p:spPr>
          <a:xfrm>
            <a:off x="5595582" y="2811439"/>
            <a:ext cx="2333767" cy="1562668"/>
          </a:xfrm>
          <a:custGeom>
            <a:avLst/>
            <a:gdLst>
              <a:gd name="connsiteX0" fmla="*/ 0 w 2333767"/>
              <a:gd name="connsiteY0" fmla="*/ 0 h 1562668"/>
              <a:gd name="connsiteX1" fmla="*/ 477672 w 2333767"/>
              <a:gd name="connsiteY1" fmla="*/ 641445 h 1562668"/>
              <a:gd name="connsiteX2" fmla="*/ 1160060 w 2333767"/>
              <a:gd name="connsiteY2" fmla="*/ 1241946 h 1562668"/>
              <a:gd name="connsiteX3" fmla="*/ 2033517 w 2333767"/>
              <a:gd name="connsiteY3" fmla="*/ 1514901 h 1562668"/>
              <a:gd name="connsiteX4" fmla="*/ 2333767 w 2333767"/>
              <a:gd name="connsiteY4" fmla="*/ 1528549 h 1562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33767" h="1562668">
                <a:moveTo>
                  <a:pt x="0" y="0"/>
                </a:moveTo>
                <a:cubicBezTo>
                  <a:pt x="142164" y="217227"/>
                  <a:pt x="284329" y="434454"/>
                  <a:pt x="477672" y="641445"/>
                </a:cubicBezTo>
                <a:cubicBezTo>
                  <a:pt x="671015" y="848436"/>
                  <a:pt x="900753" y="1096370"/>
                  <a:pt x="1160060" y="1241946"/>
                </a:cubicBezTo>
                <a:cubicBezTo>
                  <a:pt x="1419367" y="1387522"/>
                  <a:pt x="1837899" y="1467134"/>
                  <a:pt x="2033517" y="1514901"/>
                </a:cubicBezTo>
                <a:cubicBezTo>
                  <a:pt x="2229135" y="1562668"/>
                  <a:pt x="2281451" y="1545608"/>
                  <a:pt x="2333767" y="1528549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9" name="Прямая соединительная линия 38"/>
          <p:cNvCxnSpPr>
            <a:stCxn id="29" idx="0"/>
            <a:endCxn id="34" idx="1"/>
          </p:cNvCxnSpPr>
          <p:nvPr/>
        </p:nvCxnSpPr>
        <p:spPr>
          <a:xfrm rot="16200000" flipV="1">
            <a:off x="5298850" y="4227288"/>
            <a:ext cx="1619190" cy="70382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stCxn id="30" idx="0"/>
          </p:cNvCxnSpPr>
          <p:nvPr/>
        </p:nvCxnSpPr>
        <p:spPr>
          <a:xfrm rot="5400000" flipH="1" flipV="1">
            <a:off x="6715140" y="4643446"/>
            <a:ext cx="857256" cy="15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>
            <a:stCxn id="34" idx="1"/>
            <a:endCxn id="48" idx="7"/>
          </p:cNvCxnSpPr>
          <p:nvPr/>
        </p:nvCxnSpPr>
        <p:spPr>
          <a:xfrm flipH="1" flipV="1">
            <a:off x="5408332" y="3449924"/>
            <a:ext cx="664922" cy="296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rot="10800000">
            <a:off x="5429256" y="4214818"/>
            <a:ext cx="1735436" cy="20924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500"/>
                            </p:stCondLst>
                            <p:childTnLst>
                              <p:par>
                                <p:cTn id="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0"/>
                            </p:stCondLst>
                            <p:childTnLst>
                              <p:par>
                                <p:cTn id="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500"/>
                            </p:stCondLst>
                            <p:childTnLst>
                              <p:par>
                                <p:cTn id="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6500"/>
                            </p:stCondLst>
                            <p:childTnLst>
                              <p:par>
                                <p:cTn id="8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7000"/>
                            </p:stCondLst>
                            <p:childTnLst>
                              <p:par>
                                <p:cTn id="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500"/>
                            </p:stCondLst>
                            <p:childTnLst>
                              <p:par>
                                <p:cTn id="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000"/>
                            </p:stCondLst>
                            <p:childTnLst>
                              <p:par>
                                <p:cTn id="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8500"/>
                            </p:stCondLst>
                            <p:childTnLst>
                              <p:par>
                                <p:cTn id="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  <p:bldP spid="19" grpId="0"/>
      <p:bldP spid="25" grpId="0"/>
      <p:bldP spid="28" grpId="0"/>
      <p:bldP spid="29" grpId="0" animBg="1"/>
      <p:bldP spid="30" grpId="0" animBg="1"/>
      <p:bldP spid="31" grpId="0"/>
      <p:bldP spid="32" grpId="0"/>
      <p:bldP spid="41" grpId="0"/>
      <p:bldP spid="46" grpId="0"/>
      <p:bldP spid="47" grpId="0" animBg="1"/>
      <p:bldP spid="48" grpId="0" animBg="1"/>
      <p:bldP spid="3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9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.  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Возрастание и убывание функции на интервале</a:t>
            </a:r>
            <a:endParaRPr lang="en-US" sz="2800" dirty="0" smtClean="0"/>
          </a:p>
          <a:p>
            <a:pPr marL="514350" indent="-514350" algn="ctr"/>
            <a:r>
              <a:rPr lang="en-US" sz="2800" dirty="0"/>
              <a:t> </a:t>
            </a:r>
            <a:r>
              <a:rPr lang="en-US" sz="2800" dirty="0" smtClean="0"/>
              <a:t>      </a:t>
            </a:r>
          </a:p>
          <a:p>
            <a:pPr marL="514350" indent="-514350" algn="ctr"/>
            <a:r>
              <a:rPr lang="en-US" sz="2800" dirty="0"/>
              <a:t> </a:t>
            </a:r>
            <a:r>
              <a:rPr lang="en-US" sz="2800" dirty="0" smtClean="0"/>
              <a:t>     </a:t>
            </a:r>
            <a:endParaRPr lang="ru-RU" sz="2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1071546"/>
            <a:ext cx="8501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Достаточные признаки возрастания и убывания функции: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2000240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Если</a:t>
            </a:r>
            <a:endParaRPr lang="ru-RU" sz="2000" dirty="0"/>
          </a:p>
        </p:txBody>
      </p:sp>
      <p:grpSp>
        <p:nvGrpSpPr>
          <p:cNvPr id="13" name="Группа 12"/>
          <p:cNvGrpSpPr/>
          <p:nvPr/>
        </p:nvGrpSpPr>
        <p:grpSpPr>
          <a:xfrm>
            <a:off x="1000100" y="1643050"/>
            <a:ext cx="3071834" cy="1214445"/>
            <a:chOff x="1643042" y="1928802"/>
            <a:chExt cx="3516936" cy="1214445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1643042" y="1928802"/>
              <a:ext cx="3516936" cy="1214445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5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aphicFrame>
          <p:nvGraphicFramePr>
            <p:cNvPr id="10" name="Объект 9"/>
            <p:cNvGraphicFramePr>
              <a:graphicFrameLocks noChangeAspect="1"/>
            </p:cNvGraphicFramePr>
            <p:nvPr/>
          </p:nvGraphicFramePr>
          <p:xfrm>
            <a:off x="1714480" y="2000240"/>
            <a:ext cx="1557545" cy="571504"/>
          </p:xfrm>
          <a:graphic>
            <a:graphicData uri="http://schemas.openxmlformats.org/presentationml/2006/ole">
              <p:oleObj spid="_x0000_s32771" name="Формула" r:id="rId3" imgW="596880" imgH="203040" progId="Equation.3">
                <p:embed/>
              </p:oleObj>
            </a:graphicData>
          </a:graphic>
        </p:graphicFrame>
        <p:sp>
          <p:nvSpPr>
            <p:cNvPr id="11" name="TextBox 10"/>
            <p:cNvSpPr txBox="1"/>
            <p:nvPr/>
          </p:nvSpPr>
          <p:spPr>
            <a:xfrm>
              <a:off x="3357554" y="2071678"/>
              <a:ext cx="164307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для всякого</a:t>
              </a:r>
              <a:endParaRPr lang="ru-RU" dirty="0"/>
            </a:p>
          </p:txBody>
        </p:sp>
        <p:graphicFrame>
          <p:nvGraphicFramePr>
            <p:cNvPr id="12" name="Объект 11"/>
            <p:cNvGraphicFramePr>
              <a:graphicFrameLocks noChangeAspect="1"/>
            </p:cNvGraphicFramePr>
            <p:nvPr/>
          </p:nvGraphicFramePr>
          <p:xfrm>
            <a:off x="2571736" y="2571744"/>
            <a:ext cx="1649422" cy="500066"/>
          </p:xfrm>
          <a:graphic>
            <a:graphicData uri="http://schemas.openxmlformats.org/presentationml/2006/ole">
              <p:oleObj spid="_x0000_s32772" name="Формула" r:id="rId4" imgW="583920" imgH="203040" progId="Equation.3">
                <p:embed/>
              </p:oleObj>
            </a:graphicData>
          </a:graphic>
        </p:graphicFrame>
      </p:grpSp>
      <p:grpSp>
        <p:nvGrpSpPr>
          <p:cNvPr id="22" name="Группа 21"/>
          <p:cNvGrpSpPr/>
          <p:nvPr/>
        </p:nvGrpSpPr>
        <p:grpSpPr>
          <a:xfrm>
            <a:off x="4214810" y="1928802"/>
            <a:ext cx="1714512" cy="642942"/>
            <a:chOff x="4714876" y="4286256"/>
            <a:chExt cx="1714512" cy="64294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>
              <a:off x="4714876" y="4429132"/>
              <a:ext cx="85725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4714876" y="4786322"/>
              <a:ext cx="85725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4929190" y="4429132"/>
              <a:ext cx="15001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то</a:t>
              </a:r>
              <a:endParaRPr lang="ru-RU" dirty="0"/>
            </a:p>
          </p:txBody>
        </p:sp>
        <p:cxnSp>
          <p:nvCxnSpPr>
            <p:cNvPr id="19" name="Прямая соединительная линия 18"/>
            <p:cNvCxnSpPr/>
            <p:nvPr/>
          </p:nvCxnSpPr>
          <p:spPr>
            <a:xfrm rot="10800000">
              <a:off x="5357818" y="4286256"/>
              <a:ext cx="428628" cy="28575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>
              <a:off x="5429256" y="4572008"/>
              <a:ext cx="357190" cy="3571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Группа 8"/>
          <p:cNvGrpSpPr/>
          <p:nvPr/>
        </p:nvGrpSpPr>
        <p:grpSpPr>
          <a:xfrm>
            <a:off x="5429224" y="1714488"/>
            <a:ext cx="3714776" cy="1214446"/>
            <a:chOff x="642910" y="4286253"/>
            <a:chExt cx="2915263" cy="824088"/>
          </a:xfrm>
        </p:grpSpPr>
        <p:sp>
          <p:nvSpPr>
            <p:cNvPr id="24" name="Прямоугольник 23"/>
            <p:cNvSpPr/>
            <p:nvPr/>
          </p:nvSpPr>
          <p:spPr>
            <a:xfrm>
              <a:off x="642910" y="4286253"/>
              <a:ext cx="2747075" cy="824088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5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88783" y="4286254"/>
              <a:ext cx="2869390" cy="5638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i="1" dirty="0" smtClean="0"/>
                <a:t>функция возрастает  на интервале (а; </a:t>
              </a:r>
              <a:r>
                <a:rPr lang="en-US" sz="2400" b="1" i="1" dirty="0" smtClean="0"/>
                <a:t>b</a:t>
              </a:r>
              <a:r>
                <a:rPr lang="ru-RU" sz="2400" b="1" i="1" dirty="0" smtClean="0"/>
                <a:t>)</a:t>
              </a:r>
              <a:endParaRPr lang="ru-RU" sz="2400" b="1" i="1" dirty="0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214282" y="4572008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Если</a:t>
            </a:r>
            <a:endParaRPr lang="ru-RU" sz="2000" dirty="0"/>
          </a:p>
        </p:txBody>
      </p:sp>
      <p:grpSp>
        <p:nvGrpSpPr>
          <p:cNvPr id="27" name="Группа 26"/>
          <p:cNvGrpSpPr/>
          <p:nvPr/>
        </p:nvGrpSpPr>
        <p:grpSpPr>
          <a:xfrm>
            <a:off x="1000100" y="4143380"/>
            <a:ext cx="3071834" cy="1214445"/>
            <a:chOff x="1643042" y="1928802"/>
            <a:chExt cx="3516936" cy="1214445"/>
          </a:xfrm>
        </p:grpSpPr>
        <p:sp>
          <p:nvSpPr>
            <p:cNvPr id="28" name="Прямоугольник 27"/>
            <p:cNvSpPr/>
            <p:nvPr/>
          </p:nvSpPr>
          <p:spPr>
            <a:xfrm>
              <a:off x="1643042" y="1928802"/>
              <a:ext cx="3516936" cy="1214445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5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aphicFrame>
          <p:nvGraphicFramePr>
            <p:cNvPr id="29" name="Объект 28"/>
            <p:cNvGraphicFramePr>
              <a:graphicFrameLocks noChangeAspect="1"/>
            </p:cNvGraphicFramePr>
            <p:nvPr/>
          </p:nvGraphicFramePr>
          <p:xfrm>
            <a:off x="1714480" y="2000240"/>
            <a:ext cx="1557545" cy="571504"/>
          </p:xfrm>
          <a:graphic>
            <a:graphicData uri="http://schemas.openxmlformats.org/presentationml/2006/ole">
              <p:oleObj spid="_x0000_s32773" name="Формула" r:id="rId5" imgW="596880" imgH="203040" progId="Equation.3">
                <p:embed/>
              </p:oleObj>
            </a:graphicData>
          </a:graphic>
        </p:graphicFrame>
        <p:sp>
          <p:nvSpPr>
            <p:cNvPr id="30" name="TextBox 29"/>
            <p:cNvSpPr txBox="1"/>
            <p:nvPr/>
          </p:nvSpPr>
          <p:spPr>
            <a:xfrm>
              <a:off x="3357554" y="2071678"/>
              <a:ext cx="164307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для всякого</a:t>
              </a:r>
              <a:endParaRPr lang="ru-RU" dirty="0"/>
            </a:p>
          </p:txBody>
        </p:sp>
        <p:graphicFrame>
          <p:nvGraphicFramePr>
            <p:cNvPr id="31" name="Объект 30"/>
            <p:cNvGraphicFramePr>
              <a:graphicFrameLocks noChangeAspect="1"/>
            </p:cNvGraphicFramePr>
            <p:nvPr/>
          </p:nvGraphicFramePr>
          <p:xfrm>
            <a:off x="2571736" y="2571744"/>
            <a:ext cx="1649422" cy="500066"/>
          </p:xfrm>
          <a:graphic>
            <a:graphicData uri="http://schemas.openxmlformats.org/presentationml/2006/ole">
              <p:oleObj spid="_x0000_s32774" name="Формула" r:id="rId6" imgW="583920" imgH="203040" progId="Equation.3">
                <p:embed/>
              </p:oleObj>
            </a:graphicData>
          </a:graphic>
        </p:graphicFrame>
      </p:grpSp>
      <p:grpSp>
        <p:nvGrpSpPr>
          <p:cNvPr id="32" name="Группа 31"/>
          <p:cNvGrpSpPr/>
          <p:nvPr/>
        </p:nvGrpSpPr>
        <p:grpSpPr>
          <a:xfrm>
            <a:off x="4143372" y="4357694"/>
            <a:ext cx="1714512" cy="642942"/>
            <a:chOff x="4714876" y="4286256"/>
            <a:chExt cx="1714512" cy="642942"/>
          </a:xfrm>
        </p:grpSpPr>
        <p:cxnSp>
          <p:nvCxnSpPr>
            <p:cNvPr id="33" name="Прямая соединительная линия 32"/>
            <p:cNvCxnSpPr/>
            <p:nvPr/>
          </p:nvCxnSpPr>
          <p:spPr>
            <a:xfrm>
              <a:off x="4714876" y="4429132"/>
              <a:ext cx="85725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>
              <a:off x="4714876" y="4786322"/>
              <a:ext cx="85725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4929190" y="4429132"/>
              <a:ext cx="15001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то</a:t>
              </a:r>
              <a:endParaRPr lang="ru-RU" dirty="0"/>
            </a:p>
          </p:txBody>
        </p: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357818" y="4286256"/>
              <a:ext cx="428628" cy="28575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5400000">
              <a:off x="5429256" y="4572008"/>
              <a:ext cx="357190" cy="3571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Группа 8"/>
          <p:cNvGrpSpPr/>
          <p:nvPr/>
        </p:nvGrpSpPr>
        <p:grpSpPr>
          <a:xfrm>
            <a:off x="5429224" y="4143380"/>
            <a:ext cx="3714776" cy="1214446"/>
            <a:chOff x="642910" y="4286253"/>
            <a:chExt cx="2915263" cy="824088"/>
          </a:xfrm>
        </p:grpSpPr>
        <p:sp>
          <p:nvSpPr>
            <p:cNvPr id="39" name="Прямоугольник 38"/>
            <p:cNvSpPr/>
            <p:nvPr/>
          </p:nvSpPr>
          <p:spPr>
            <a:xfrm>
              <a:off x="642910" y="4286253"/>
              <a:ext cx="2747075" cy="824088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5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88783" y="4286254"/>
              <a:ext cx="2869390" cy="5638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i="1" dirty="0" smtClean="0"/>
                <a:t>функция убывает на интервале (а; </a:t>
              </a:r>
              <a:r>
                <a:rPr lang="en-US" sz="2400" b="1" i="1" dirty="0" smtClean="0"/>
                <a:t>b</a:t>
              </a:r>
              <a:r>
                <a:rPr lang="ru-RU" sz="2400" b="1" i="1" dirty="0" smtClean="0"/>
                <a:t>)</a:t>
              </a:r>
              <a:endParaRPr lang="ru-RU" sz="2400" b="1" i="1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3058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10.  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Точки экстремума</a:t>
            </a:r>
            <a:endParaRPr lang="en-US" sz="2800" dirty="0" smtClean="0"/>
          </a:p>
          <a:p>
            <a:pPr marL="514350" indent="-514350" algn="ctr"/>
            <a:r>
              <a:rPr lang="en-US" sz="2800" dirty="0"/>
              <a:t> </a:t>
            </a:r>
            <a:r>
              <a:rPr lang="en-US" sz="2800" dirty="0" smtClean="0"/>
              <a:t>      </a:t>
            </a:r>
          </a:p>
          <a:p>
            <a:pPr marL="514350" indent="-514350" algn="ctr"/>
            <a:r>
              <a:rPr lang="en-US" sz="2800" dirty="0"/>
              <a:t> </a:t>
            </a:r>
            <a:r>
              <a:rPr lang="en-US" sz="2800" dirty="0" smtClean="0"/>
              <a:t>     </a:t>
            </a:r>
            <a:endParaRPr lang="ru-RU" sz="2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357158" y="1571613"/>
            <a:ext cx="2357454" cy="1214446"/>
            <a:chOff x="357158" y="1571613"/>
            <a:chExt cx="2357454" cy="1214446"/>
          </a:xfrm>
        </p:grpSpPr>
        <p:grpSp>
          <p:nvGrpSpPr>
            <p:cNvPr id="4" name="Группа 8"/>
            <p:cNvGrpSpPr/>
            <p:nvPr/>
          </p:nvGrpSpPr>
          <p:grpSpPr>
            <a:xfrm>
              <a:off x="357158" y="1571613"/>
              <a:ext cx="2357454" cy="1214446"/>
              <a:chOff x="642910" y="4286255"/>
              <a:chExt cx="2412622" cy="824088"/>
            </a:xfrm>
          </p:grpSpPr>
          <p:sp>
            <p:nvSpPr>
              <p:cNvPr id="5" name="Прямоугольник 4"/>
              <p:cNvSpPr/>
              <p:nvPr/>
            </p:nvSpPr>
            <p:spPr>
              <a:xfrm>
                <a:off x="642910" y="4286255"/>
                <a:ext cx="2412622" cy="824088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  <a:alpha val="5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85785" y="4357693"/>
                <a:ext cx="2196637" cy="3132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ru-RU" sz="2400" b="1" i="1" dirty="0"/>
              </a:p>
            </p:txBody>
          </p:sp>
        </p:grpSp>
        <p:graphicFrame>
          <p:nvGraphicFramePr>
            <p:cNvPr id="7" name="Объект 6"/>
            <p:cNvGraphicFramePr>
              <a:graphicFrameLocks noChangeAspect="1"/>
            </p:cNvGraphicFramePr>
            <p:nvPr/>
          </p:nvGraphicFramePr>
          <p:xfrm>
            <a:off x="571472" y="1643050"/>
            <a:ext cx="1751022" cy="1016722"/>
          </p:xfrm>
          <a:graphic>
            <a:graphicData uri="http://schemas.openxmlformats.org/presentationml/2006/ole">
              <p:oleObj spid="_x0000_s33794" name="Формула" r:id="rId3" imgW="787320" imgH="457200" progId="Equation.3">
                <p:embed/>
              </p:oleObj>
            </a:graphicData>
          </a:graphic>
        </p:graphicFrame>
      </p:grpSp>
      <p:graphicFrame>
        <p:nvGraphicFramePr>
          <p:cNvPr id="33795" name="Object 2"/>
          <p:cNvGraphicFramePr>
            <a:graphicFrameLocks noChangeAspect="1"/>
          </p:cNvGraphicFramePr>
          <p:nvPr/>
        </p:nvGraphicFramePr>
        <p:xfrm>
          <a:off x="2857488" y="1928802"/>
          <a:ext cx="1231166" cy="642942"/>
        </p:xfrm>
        <a:graphic>
          <a:graphicData uri="http://schemas.openxmlformats.org/presentationml/2006/ole">
            <p:oleObj spid="_x0000_s33795" name="Формула" r:id="rId4" imgW="380880" imgH="253800" progId="Equation.3">
              <p:embed/>
            </p:oleObj>
          </a:graphicData>
        </a:graphic>
      </p:graphicFrame>
      <p:grpSp>
        <p:nvGrpSpPr>
          <p:cNvPr id="16" name="Группа 15"/>
          <p:cNvGrpSpPr/>
          <p:nvPr/>
        </p:nvGrpSpPr>
        <p:grpSpPr>
          <a:xfrm>
            <a:off x="4214810" y="1571612"/>
            <a:ext cx="3571900" cy="1285884"/>
            <a:chOff x="4429124" y="1571612"/>
            <a:chExt cx="3571900" cy="1285884"/>
          </a:xfrm>
        </p:grpSpPr>
        <p:grpSp>
          <p:nvGrpSpPr>
            <p:cNvPr id="11" name="Группа 8"/>
            <p:cNvGrpSpPr/>
            <p:nvPr/>
          </p:nvGrpSpPr>
          <p:grpSpPr>
            <a:xfrm>
              <a:off x="4429124" y="1571612"/>
              <a:ext cx="3571900" cy="1285884"/>
              <a:chOff x="642910" y="4286255"/>
              <a:chExt cx="2339512" cy="1454273"/>
            </a:xfrm>
          </p:grpSpPr>
          <p:sp>
            <p:nvSpPr>
              <p:cNvPr id="13" name="Прямоугольник 12"/>
              <p:cNvSpPr/>
              <p:nvPr/>
            </p:nvSpPr>
            <p:spPr>
              <a:xfrm>
                <a:off x="642910" y="4286255"/>
                <a:ext cx="2258345" cy="1454273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  <a:alpha val="5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85785" y="4357693"/>
                <a:ext cx="2196637" cy="329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ru-RU" sz="1400" b="1" i="1" dirty="0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4500562" y="1714488"/>
              <a:ext cx="335758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В окрестности точки х</a:t>
              </a:r>
              <a:r>
                <a:rPr lang="ru-RU" sz="1050" dirty="0" smtClean="0"/>
                <a:t>0           </a:t>
              </a:r>
              <a:r>
                <a:rPr lang="en-US" dirty="0" smtClean="0"/>
                <a:t>f(x</a:t>
              </a:r>
              <a:r>
                <a:rPr lang="en-US" sz="1050" dirty="0" smtClean="0"/>
                <a:t>0</a:t>
              </a:r>
              <a:r>
                <a:rPr lang="en-US" dirty="0" smtClean="0"/>
                <a:t>) – </a:t>
              </a:r>
              <a:r>
                <a:rPr lang="ru-RU" dirty="0" smtClean="0"/>
                <a:t>наибольшее значение функции</a:t>
              </a:r>
              <a:r>
                <a:rPr lang="ru-RU" sz="1050" dirty="0" smtClean="0"/>
                <a:t> </a:t>
              </a:r>
              <a:endParaRPr lang="ru-RU" sz="1050" dirty="0"/>
            </a:p>
          </p:txBody>
        </p:sp>
      </p:grpSp>
      <p:cxnSp>
        <p:nvCxnSpPr>
          <p:cNvPr id="18" name="Прямая со стрелкой 17"/>
          <p:cNvCxnSpPr/>
          <p:nvPr/>
        </p:nvCxnSpPr>
        <p:spPr>
          <a:xfrm>
            <a:off x="1571604" y="5857892"/>
            <a:ext cx="585791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072330" y="585789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21" name="Прямая со стрелкой 20"/>
          <p:cNvCxnSpPr/>
          <p:nvPr/>
        </p:nvCxnSpPr>
        <p:spPr>
          <a:xfrm rot="5400000" flipH="1" flipV="1">
            <a:off x="892943" y="4750603"/>
            <a:ext cx="307183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071670" y="314324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2143108" y="578645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24" name="Полилиния 23"/>
          <p:cNvSpPr/>
          <p:nvPr/>
        </p:nvSpPr>
        <p:spPr>
          <a:xfrm>
            <a:off x="3507475" y="3805450"/>
            <a:ext cx="1921781" cy="1298813"/>
          </a:xfrm>
          <a:custGeom>
            <a:avLst/>
            <a:gdLst>
              <a:gd name="connsiteX0" fmla="*/ 0 w 846161"/>
              <a:gd name="connsiteY0" fmla="*/ 1298813 h 1298813"/>
              <a:gd name="connsiteX1" fmla="*/ 409432 w 846161"/>
              <a:gd name="connsiteY1" fmla="*/ 2275 h 1298813"/>
              <a:gd name="connsiteX2" fmla="*/ 846161 w 846161"/>
              <a:gd name="connsiteY2" fmla="*/ 1285165 h 1298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6161" h="1298813">
                <a:moveTo>
                  <a:pt x="0" y="1298813"/>
                </a:moveTo>
                <a:cubicBezTo>
                  <a:pt x="134202" y="651681"/>
                  <a:pt x="268405" y="4550"/>
                  <a:pt x="409432" y="2275"/>
                </a:cubicBezTo>
                <a:cubicBezTo>
                  <a:pt x="550459" y="0"/>
                  <a:pt x="698310" y="642582"/>
                  <a:pt x="846161" y="1285165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" name="Прямая соединительная линия 25"/>
          <p:cNvCxnSpPr>
            <a:stCxn id="24" idx="1"/>
          </p:cNvCxnSpPr>
          <p:nvPr/>
        </p:nvCxnSpPr>
        <p:spPr>
          <a:xfrm flipH="1">
            <a:off x="4429124" y="3807725"/>
            <a:ext cx="8243" cy="2050167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214810" y="585789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х</a:t>
            </a:r>
            <a:r>
              <a:rPr lang="ru-RU" sz="1050" dirty="0" smtClean="0"/>
              <a:t>0</a:t>
            </a:r>
            <a:endParaRPr lang="ru-RU" sz="1050" dirty="0"/>
          </a:p>
        </p:txBody>
      </p:sp>
      <p:cxnSp>
        <p:nvCxnSpPr>
          <p:cNvPr id="29" name="Прямая соединительная линия 28"/>
          <p:cNvCxnSpPr>
            <a:stCxn id="24" idx="0"/>
          </p:cNvCxnSpPr>
          <p:nvPr/>
        </p:nvCxnSpPr>
        <p:spPr>
          <a:xfrm flipH="1">
            <a:off x="3500430" y="5104263"/>
            <a:ext cx="7045" cy="753629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H="1">
            <a:off x="5429256" y="5072074"/>
            <a:ext cx="7045" cy="753629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Объект 31"/>
          <p:cNvGraphicFramePr>
            <a:graphicFrameLocks noChangeAspect="1"/>
          </p:cNvGraphicFramePr>
          <p:nvPr/>
        </p:nvGraphicFramePr>
        <p:xfrm>
          <a:off x="5143504" y="3929066"/>
          <a:ext cx="2143140" cy="642942"/>
        </p:xfrm>
        <a:graphic>
          <a:graphicData uri="http://schemas.openxmlformats.org/presentationml/2006/ole">
            <p:oleObj spid="_x0000_s33797" name="Формула" r:id="rId5" imgW="838080" imgH="2286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  <p:bldP spid="23" grpId="0"/>
      <p:bldP spid="24" grpId="0" animBg="1"/>
      <p:bldP spid="2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3058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10.  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Точки экстремума</a:t>
            </a:r>
            <a:endParaRPr lang="en-US" sz="2800" dirty="0" smtClean="0"/>
          </a:p>
          <a:p>
            <a:pPr marL="514350" indent="-514350" algn="ctr"/>
            <a:r>
              <a:rPr lang="en-US" sz="2800" dirty="0"/>
              <a:t> </a:t>
            </a:r>
            <a:r>
              <a:rPr lang="en-US" sz="2800" dirty="0" smtClean="0"/>
              <a:t>      </a:t>
            </a:r>
          </a:p>
          <a:p>
            <a:pPr marL="514350" indent="-514350" algn="ctr"/>
            <a:r>
              <a:rPr lang="en-US" sz="2800" dirty="0"/>
              <a:t> </a:t>
            </a:r>
            <a:r>
              <a:rPr lang="en-US" sz="2800" dirty="0" smtClean="0"/>
              <a:t>     </a:t>
            </a:r>
            <a:endParaRPr lang="ru-RU" sz="2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2" name="Группа 7"/>
          <p:cNvGrpSpPr/>
          <p:nvPr/>
        </p:nvGrpSpPr>
        <p:grpSpPr>
          <a:xfrm>
            <a:off x="357158" y="1571613"/>
            <a:ext cx="2357454" cy="1214446"/>
            <a:chOff x="357158" y="1571613"/>
            <a:chExt cx="2357454" cy="1214446"/>
          </a:xfrm>
        </p:grpSpPr>
        <p:grpSp>
          <p:nvGrpSpPr>
            <p:cNvPr id="4" name="Группа 8"/>
            <p:cNvGrpSpPr/>
            <p:nvPr/>
          </p:nvGrpSpPr>
          <p:grpSpPr>
            <a:xfrm>
              <a:off x="357158" y="1571613"/>
              <a:ext cx="2357454" cy="1214446"/>
              <a:chOff x="642910" y="4286255"/>
              <a:chExt cx="2412622" cy="824088"/>
            </a:xfrm>
          </p:grpSpPr>
          <p:sp>
            <p:nvSpPr>
              <p:cNvPr id="5" name="Прямоугольник 4"/>
              <p:cNvSpPr/>
              <p:nvPr/>
            </p:nvSpPr>
            <p:spPr>
              <a:xfrm>
                <a:off x="642910" y="4286255"/>
                <a:ext cx="2412622" cy="824088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  <a:alpha val="5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85785" y="4357693"/>
                <a:ext cx="2196637" cy="3132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ru-RU" sz="2400" b="1" i="1" dirty="0"/>
              </a:p>
            </p:txBody>
          </p:sp>
        </p:grpSp>
        <p:graphicFrame>
          <p:nvGraphicFramePr>
            <p:cNvPr id="7" name="Объект 6"/>
            <p:cNvGraphicFramePr>
              <a:graphicFrameLocks noChangeAspect="1"/>
            </p:cNvGraphicFramePr>
            <p:nvPr/>
          </p:nvGraphicFramePr>
          <p:xfrm>
            <a:off x="641350" y="1643063"/>
            <a:ext cx="1609725" cy="1016000"/>
          </p:xfrm>
          <a:graphic>
            <a:graphicData uri="http://schemas.openxmlformats.org/presentationml/2006/ole">
              <p:oleObj spid="_x0000_s34818" name="Формула" r:id="rId3" imgW="723600" imgH="457200" progId="Equation.3">
                <p:embed/>
              </p:oleObj>
            </a:graphicData>
          </a:graphic>
        </p:graphicFrame>
      </p:grpSp>
      <p:graphicFrame>
        <p:nvGraphicFramePr>
          <p:cNvPr id="33795" name="Object 2"/>
          <p:cNvGraphicFramePr>
            <a:graphicFrameLocks noChangeAspect="1"/>
          </p:cNvGraphicFramePr>
          <p:nvPr/>
        </p:nvGraphicFramePr>
        <p:xfrm>
          <a:off x="2857488" y="1928802"/>
          <a:ext cx="1231166" cy="642942"/>
        </p:xfrm>
        <a:graphic>
          <a:graphicData uri="http://schemas.openxmlformats.org/presentationml/2006/ole">
            <p:oleObj spid="_x0000_s34819" name="Формула" r:id="rId4" imgW="380880" imgH="253800" progId="Equation.3">
              <p:embed/>
            </p:oleObj>
          </a:graphicData>
        </a:graphic>
      </p:graphicFrame>
      <p:grpSp>
        <p:nvGrpSpPr>
          <p:cNvPr id="8" name="Группа 15"/>
          <p:cNvGrpSpPr/>
          <p:nvPr/>
        </p:nvGrpSpPr>
        <p:grpSpPr>
          <a:xfrm>
            <a:off x="4214810" y="1571612"/>
            <a:ext cx="3571900" cy="1285884"/>
            <a:chOff x="4429124" y="1571612"/>
            <a:chExt cx="3571900" cy="1285884"/>
          </a:xfrm>
        </p:grpSpPr>
        <p:grpSp>
          <p:nvGrpSpPr>
            <p:cNvPr id="9" name="Группа 8"/>
            <p:cNvGrpSpPr/>
            <p:nvPr/>
          </p:nvGrpSpPr>
          <p:grpSpPr>
            <a:xfrm>
              <a:off x="4429124" y="1571612"/>
              <a:ext cx="3571900" cy="1285884"/>
              <a:chOff x="642910" y="4286255"/>
              <a:chExt cx="2339512" cy="1454273"/>
            </a:xfrm>
          </p:grpSpPr>
          <p:sp>
            <p:nvSpPr>
              <p:cNvPr id="13" name="Прямоугольник 12"/>
              <p:cNvSpPr/>
              <p:nvPr/>
            </p:nvSpPr>
            <p:spPr>
              <a:xfrm>
                <a:off x="642910" y="4286255"/>
                <a:ext cx="2258345" cy="1454273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  <a:alpha val="5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85785" y="4357693"/>
                <a:ext cx="2196637" cy="329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ru-RU" sz="1400" b="1" i="1" dirty="0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4500562" y="1714488"/>
              <a:ext cx="335758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В окрестности точки х</a:t>
              </a:r>
              <a:r>
                <a:rPr lang="ru-RU" sz="1050" dirty="0" smtClean="0"/>
                <a:t>0           </a:t>
              </a:r>
              <a:r>
                <a:rPr lang="en-US" dirty="0" smtClean="0"/>
                <a:t>f(x</a:t>
              </a:r>
              <a:r>
                <a:rPr lang="en-US" sz="1050" dirty="0" smtClean="0"/>
                <a:t>0</a:t>
              </a:r>
              <a:r>
                <a:rPr lang="en-US" dirty="0" smtClean="0"/>
                <a:t>) – </a:t>
              </a:r>
              <a:r>
                <a:rPr lang="ru-RU" dirty="0" smtClean="0"/>
                <a:t>наименьшее значение функции</a:t>
              </a:r>
              <a:r>
                <a:rPr lang="ru-RU" sz="1050" dirty="0" smtClean="0"/>
                <a:t> </a:t>
              </a:r>
              <a:endParaRPr lang="ru-RU" sz="1050" dirty="0"/>
            </a:p>
          </p:txBody>
        </p:sp>
      </p:grpSp>
      <p:cxnSp>
        <p:nvCxnSpPr>
          <p:cNvPr id="18" name="Прямая со стрелкой 17"/>
          <p:cNvCxnSpPr/>
          <p:nvPr/>
        </p:nvCxnSpPr>
        <p:spPr>
          <a:xfrm>
            <a:off x="1571604" y="5857892"/>
            <a:ext cx="585791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072330" y="585789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21" name="Прямая со стрелкой 20"/>
          <p:cNvCxnSpPr/>
          <p:nvPr/>
        </p:nvCxnSpPr>
        <p:spPr>
          <a:xfrm rot="5400000" flipH="1" flipV="1">
            <a:off x="892943" y="4750603"/>
            <a:ext cx="307183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071670" y="314324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2143108" y="578645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24" name="Полилиния 23"/>
          <p:cNvSpPr/>
          <p:nvPr/>
        </p:nvSpPr>
        <p:spPr>
          <a:xfrm flipV="1">
            <a:off x="3500430" y="3929066"/>
            <a:ext cx="1921781" cy="1325133"/>
          </a:xfrm>
          <a:custGeom>
            <a:avLst/>
            <a:gdLst>
              <a:gd name="connsiteX0" fmla="*/ 0 w 846161"/>
              <a:gd name="connsiteY0" fmla="*/ 1298813 h 1298813"/>
              <a:gd name="connsiteX1" fmla="*/ 409432 w 846161"/>
              <a:gd name="connsiteY1" fmla="*/ 2275 h 1298813"/>
              <a:gd name="connsiteX2" fmla="*/ 846161 w 846161"/>
              <a:gd name="connsiteY2" fmla="*/ 1285165 h 1298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6161" h="1298813">
                <a:moveTo>
                  <a:pt x="0" y="1298813"/>
                </a:moveTo>
                <a:cubicBezTo>
                  <a:pt x="134202" y="651681"/>
                  <a:pt x="268405" y="4550"/>
                  <a:pt x="409432" y="2275"/>
                </a:cubicBezTo>
                <a:cubicBezTo>
                  <a:pt x="550459" y="0"/>
                  <a:pt x="698310" y="642582"/>
                  <a:pt x="846161" y="1285165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H="1" flipV="1">
            <a:off x="4429124" y="5286388"/>
            <a:ext cx="8242" cy="569182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214810" y="585789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х</a:t>
            </a:r>
            <a:r>
              <a:rPr lang="ru-RU" sz="1050" dirty="0" smtClean="0"/>
              <a:t>0</a:t>
            </a:r>
            <a:endParaRPr lang="ru-RU" sz="1050" dirty="0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3500430" y="3929066"/>
            <a:ext cx="71438" cy="192882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16200000" flipH="1">
            <a:off x="4516657" y="4913103"/>
            <a:ext cx="1825199" cy="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Объект 31"/>
          <p:cNvGraphicFramePr>
            <a:graphicFrameLocks noChangeAspect="1"/>
          </p:cNvGraphicFramePr>
          <p:nvPr/>
        </p:nvGraphicFramePr>
        <p:xfrm>
          <a:off x="5643570" y="4572008"/>
          <a:ext cx="2143140" cy="642942"/>
        </p:xfrm>
        <a:graphic>
          <a:graphicData uri="http://schemas.openxmlformats.org/presentationml/2006/ole">
            <p:oleObj spid="_x0000_s34820" name="Формула" r:id="rId5" imgW="838080" imgH="2286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  <p:bldP spid="23" grpId="0"/>
      <p:bldP spid="24" grpId="0" animBg="1"/>
      <p:bldP spid="2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428596" y="500042"/>
            <a:ext cx="8305800" cy="176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Достаточные признаки экстремума</a:t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>Первый достаточный признак</a:t>
            </a:r>
            <a:endParaRPr lang="en-US" sz="2800" dirty="0" smtClean="0"/>
          </a:p>
          <a:p>
            <a:pPr marL="514350" indent="-514350" algn="ctr"/>
            <a:r>
              <a:rPr lang="en-US" sz="2800" dirty="0"/>
              <a:t> </a:t>
            </a:r>
            <a:r>
              <a:rPr lang="en-US" sz="2800" dirty="0" smtClean="0"/>
              <a:t>      </a:t>
            </a:r>
          </a:p>
          <a:p>
            <a:pPr marL="514350" indent="-514350" algn="ctr"/>
            <a:r>
              <a:rPr lang="en-US" sz="2800" dirty="0"/>
              <a:t> </a:t>
            </a:r>
            <a:r>
              <a:rPr lang="en-US" sz="2800" dirty="0" smtClean="0"/>
              <a:t>     </a:t>
            </a:r>
            <a:endParaRPr lang="ru-RU" sz="2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500034" y="1500174"/>
            <a:ext cx="3714776" cy="2357454"/>
            <a:chOff x="142844" y="1571612"/>
            <a:chExt cx="3714776" cy="2357454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142844" y="1571612"/>
              <a:ext cx="3714776" cy="235745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6" name="Группа 15"/>
            <p:cNvGrpSpPr/>
            <p:nvPr/>
          </p:nvGrpSpPr>
          <p:grpSpPr>
            <a:xfrm>
              <a:off x="214282" y="1714488"/>
              <a:ext cx="3571900" cy="2146246"/>
              <a:chOff x="357158" y="1643050"/>
              <a:chExt cx="3571900" cy="2146246"/>
            </a:xfrm>
          </p:grpSpPr>
          <p:graphicFrame>
            <p:nvGraphicFramePr>
              <p:cNvPr id="17" name="Object 4"/>
              <p:cNvGraphicFramePr>
                <a:graphicFrameLocks noChangeAspect="1"/>
              </p:cNvGraphicFramePr>
              <p:nvPr/>
            </p:nvGraphicFramePr>
            <p:xfrm>
              <a:off x="357158" y="1643050"/>
              <a:ext cx="1774825" cy="614363"/>
            </p:xfrm>
            <a:graphic>
              <a:graphicData uri="http://schemas.openxmlformats.org/presentationml/2006/ole">
                <p:oleObj spid="_x0000_s35847" name="Формула" r:id="rId3" imgW="660240" imgH="228600" progId="Equation.3">
                  <p:embed/>
                </p:oleObj>
              </a:graphicData>
            </a:graphic>
          </p:graphicFrame>
          <p:sp>
            <p:nvSpPr>
              <p:cNvPr id="18" name="TextBox 17"/>
              <p:cNvSpPr txBox="1"/>
              <p:nvPr/>
            </p:nvSpPr>
            <p:spPr>
              <a:xfrm>
                <a:off x="357158" y="2214554"/>
                <a:ext cx="35719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 smtClean="0"/>
                  <a:t>(или не существует)</a:t>
                </a:r>
                <a:endParaRPr lang="ru-RU" sz="2000" dirty="0"/>
              </a:p>
            </p:txBody>
          </p:sp>
          <p:graphicFrame>
            <p:nvGraphicFramePr>
              <p:cNvPr id="19" name="Объект 18"/>
              <p:cNvGraphicFramePr>
                <a:graphicFrameLocks noChangeAspect="1"/>
              </p:cNvGraphicFramePr>
              <p:nvPr/>
            </p:nvGraphicFramePr>
            <p:xfrm>
              <a:off x="357158" y="2643182"/>
              <a:ext cx="1683765" cy="1143008"/>
            </p:xfrm>
            <a:graphic>
              <a:graphicData uri="http://schemas.openxmlformats.org/presentationml/2006/ole">
                <p:oleObj spid="_x0000_s35848" name="Формула" r:id="rId4" imgW="634680" imgH="431640" progId="Equation.3">
                  <p:embed/>
                </p:oleObj>
              </a:graphicData>
            </a:graphic>
          </p:graphicFrame>
          <p:graphicFrame>
            <p:nvGraphicFramePr>
              <p:cNvPr id="20" name="Объект 19"/>
              <p:cNvGraphicFramePr>
                <a:graphicFrameLocks noChangeAspect="1"/>
              </p:cNvGraphicFramePr>
              <p:nvPr/>
            </p:nvGraphicFramePr>
            <p:xfrm>
              <a:off x="2285984" y="2643182"/>
              <a:ext cx="1584334" cy="1146114"/>
            </p:xfrm>
            <a:graphic>
              <a:graphicData uri="http://schemas.openxmlformats.org/presentationml/2006/ole">
                <p:oleObj spid="_x0000_s35849" name="Формула" r:id="rId5" imgW="596880" imgH="431640" progId="Equation.3">
                  <p:embed/>
                </p:oleObj>
              </a:graphicData>
            </a:graphic>
          </p:graphicFrame>
        </p:grpSp>
      </p:grpSp>
      <p:grpSp>
        <p:nvGrpSpPr>
          <p:cNvPr id="34" name="Группа 33"/>
          <p:cNvGrpSpPr/>
          <p:nvPr/>
        </p:nvGrpSpPr>
        <p:grpSpPr>
          <a:xfrm>
            <a:off x="4643438" y="2285992"/>
            <a:ext cx="1071570" cy="642942"/>
            <a:chOff x="5000628" y="4643446"/>
            <a:chExt cx="1071570" cy="642942"/>
          </a:xfrm>
        </p:grpSpPr>
        <p:cxnSp>
          <p:nvCxnSpPr>
            <p:cNvPr id="23" name="Прямая соединительная линия 22"/>
            <p:cNvCxnSpPr/>
            <p:nvPr/>
          </p:nvCxnSpPr>
          <p:spPr>
            <a:xfrm>
              <a:off x="5000628" y="4786322"/>
              <a:ext cx="85725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5000628" y="5143512"/>
              <a:ext cx="85725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643570" y="4643446"/>
              <a:ext cx="428628" cy="28575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5400000">
              <a:off x="5715008" y="4929198"/>
              <a:ext cx="357190" cy="3571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Группа 7"/>
          <p:cNvGrpSpPr/>
          <p:nvPr/>
        </p:nvGrpSpPr>
        <p:grpSpPr>
          <a:xfrm>
            <a:off x="6000760" y="2000240"/>
            <a:ext cx="2357454" cy="1214446"/>
            <a:chOff x="357158" y="1571613"/>
            <a:chExt cx="2357454" cy="1214446"/>
          </a:xfrm>
        </p:grpSpPr>
        <p:grpSp>
          <p:nvGrpSpPr>
            <p:cNvPr id="30" name="Группа 8"/>
            <p:cNvGrpSpPr/>
            <p:nvPr/>
          </p:nvGrpSpPr>
          <p:grpSpPr>
            <a:xfrm>
              <a:off x="357158" y="1571613"/>
              <a:ext cx="2357454" cy="1214446"/>
              <a:chOff x="642910" y="4286255"/>
              <a:chExt cx="2412622" cy="824088"/>
            </a:xfrm>
          </p:grpSpPr>
          <p:sp>
            <p:nvSpPr>
              <p:cNvPr id="32" name="Прямоугольник 31"/>
              <p:cNvSpPr/>
              <p:nvPr/>
            </p:nvSpPr>
            <p:spPr>
              <a:xfrm>
                <a:off x="642910" y="4286255"/>
                <a:ext cx="2412622" cy="824088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  <a:alpha val="5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785785" y="4357693"/>
                <a:ext cx="2196637" cy="3132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ru-RU" sz="2400" b="1" i="1" dirty="0"/>
              </a:p>
            </p:txBody>
          </p:sp>
        </p:grpSp>
        <p:graphicFrame>
          <p:nvGraphicFramePr>
            <p:cNvPr id="31" name="Объект 30"/>
            <p:cNvGraphicFramePr>
              <a:graphicFrameLocks noChangeAspect="1"/>
            </p:cNvGraphicFramePr>
            <p:nvPr/>
          </p:nvGraphicFramePr>
          <p:xfrm>
            <a:off x="571465" y="1643061"/>
            <a:ext cx="1751013" cy="1016000"/>
          </p:xfrm>
          <a:graphic>
            <a:graphicData uri="http://schemas.openxmlformats.org/presentationml/2006/ole">
              <p:oleObj spid="_x0000_s35850" name="Формула" r:id="rId6" imgW="787320" imgH="457200" progId="Equation.3">
                <p:embed/>
              </p:oleObj>
            </a:graphicData>
          </a:graphic>
        </p:graphicFrame>
      </p:grpSp>
      <p:cxnSp>
        <p:nvCxnSpPr>
          <p:cNvPr id="36" name="Прямая со стрелкой 35"/>
          <p:cNvCxnSpPr/>
          <p:nvPr/>
        </p:nvCxnSpPr>
        <p:spPr>
          <a:xfrm>
            <a:off x="714348" y="6143644"/>
            <a:ext cx="307183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500430" y="607220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39" name="Прямая со стрелкой 38"/>
          <p:cNvCxnSpPr/>
          <p:nvPr/>
        </p:nvCxnSpPr>
        <p:spPr>
          <a:xfrm rot="5400000" flipH="1" flipV="1">
            <a:off x="71406" y="5286388"/>
            <a:ext cx="228601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928662" y="407194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857224" y="607220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42" name="Полилиния 41"/>
          <p:cNvSpPr/>
          <p:nvPr/>
        </p:nvSpPr>
        <p:spPr>
          <a:xfrm>
            <a:off x="1624084" y="4967785"/>
            <a:ext cx="1447718" cy="668740"/>
          </a:xfrm>
          <a:custGeom>
            <a:avLst/>
            <a:gdLst>
              <a:gd name="connsiteX0" fmla="*/ 0 w 764274"/>
              <a:gd name="connsiteY0" fmla="*/ 668740 h 668740"/>
              <a:gd name="connsiteX1" fmla="*/ 395785 w 764274"/>
              <a:gd name="connsiteY1" fmla="*/ 0 h 668740"/>
              <a:gd name="connsiteX2" fmla="*/ 764274 w 764274"/>
              <a:gd name="connsiteY2" fmla="*/ 668740 h 66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4274" h="668740">
                <a:moveTo>
                  <a:pt x="0" y="668740"/>
                </a:moveTo>
                <a:cubicBezTo>
                  <a:pt x="134203" y="334370"/>
                  <a:pt x="268406" y="0"/>
                  <a:pt x="395785" y="0"/>
                </a:cubicBezTo>
                <a:cubicBezTo>
                  <a:pt x="523164" y="0"/>
                  <a:pt x="643719" y="334370"/>
                  <a:pt x="764274" y="668740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4" name="Прямая соединительная линия 43"/>
          <p:cNvCxnSpPr>
            <a:stCxn id="42" idx="1"/>
          </p:cNvCxnSpPr>
          <p:nvPr/>
        </p:nvCxnSpPr>
        <p:spPr>
          <a:xfrm flipH="1">
            <a:off x="2357422" y="4967785"/>
            <a:ext cx="16374" cy="1175859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214546" y="607220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х</a:t>
            </a:r>
            <a:r>
              <a:rPr lang="ru-RU" sz="1050" dirty="0" smtClean="0"/>
              <a:t>0</a:t>
            </a:r>
            <a:endParaRPr lang="ru-RU" sz="1050" dirty="0"/>
          </a:p>
        </p:txBody>
      </p:sp>
      <p:graphicFrame>
        <p:nvGraphicFramePr>
          <p:cNvPr id="46" name="Объект 45"/>
          <p:cNvGraphicFramePr>
            <a:graphicFrameLocks noChangeAspect="1"/>
          </p:cNvGraphicFramePr>
          <p:nvPr/>
        </p:nvGraphicFramePr>
        <p:xfrm>
          <a:off x="2714612" y="4643446"/>
          <a:ext cx="1309694" cy="471490"/>
        </p:xfrm>
        <a:graphic>
          <a:graphicData uri="http://schemas.openxmlformats.org/presentationml/2006/ole">
            <p:oleObj spid="_x0000_s35851" name="Формула" r:id="rId7" imgW="634680" imgH="228600" progId="Equation.3">
              <p:embed/>
            </p:oleObj>
          </a:graphicData>
        </a:graphic>
      </p:graphicFrame>
      <p:cxnSp>
        <p:nvCxnSpPr>
          <p:cNvPr id="48" name="Прямая со стрелкой 47"/>
          <p:cNvCxnSpPr/>
          <p:nvPr/>
        </p:nvCxnSpPr>
        <p:spPr>
          <a:xfrm>
            <a:off x="5143504" y="6143644"/>
            <a:ext cx="307183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7929586" y="607220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51" name="Прямая со стрелкой 50"/>
          <p:cNvCxnSpPr/>
          <p:nvPr/>
        </p:nvCxnSpPr>
        <p:spPr>
          <a:xfrm rot="5400000" flipH="1" flipV="1">
            <a:off x="4429124" y="5286388"/>
            <a:ext cx="228601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286380" y="407194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>
            <a:off x="5286380" y="607220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58" name="Полилиния 57"/>
          <p:cNvSpPr/>
          <p:nvPr/>
        </p:nvSpPr>
        <p:spPr>
          <a:xfrm>
            <a:off x="6072198" y="4643446"/>
            <a:ext cx="724387" cy="1078173"/>
          </a:xfrm>
          <a:custGeom>
            <a:avLst/>
            <a:gdLst>
              <a:gd name="connsiteX0" fmla="*/ 641445 w 641445"/>
              <a:gd name="connsiteY0" fmla="*/ 0 h 1078173"/>
              <a:gd name="connsiteX1" fmla="*/ 450376 w 641445"/>
              <a:gd name="connsiteY1" fmla="*/ 532263 h 1078173"/>
              <a:gd name="connsiteX2" fmla="*/ 0 w 641445"/>
              <a:gd name="connsiteY2" fmla="*/ 1078173 h 1078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1445" h="1078173">
                <a:moveTo>
                  <a:pt x="641445" y="0"/>
                </a:moveTo>
                <a:cubicBezTo>
                  <a:pt x="599364" y="176284"/>
                  <a:pt x="557283" y="352568"/>
                  <a:pt x="450376" y="532263"/>
                </a:cubicBezTo>
                <a:cubicBezTo>
                  <a:pt x="343469" y="711958"/>
                  <a:pt x="171734" y="895065"/>
                  <a:pt x="0" y="1078173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олилиния 58"/>
          <p:cNvSpPr/>
          <p:nvPr/>
        </p:nvSpPr>
        <p:spPr>
          <a:xfrm flipH="1">
            <a:off x="6786578" y="4572008"/>
            <a:ext cx="787315" cy="1078173"/>
          </a:xfrm>
          <a:custGeom>
            <a:avLst/>
            <a:gdLst>
              <a:gd name="connsiteX0" fmla="*/ 641445 w 641445"/>
              <a:gd name="connsiteY0" fmla="*/ 0 h 1078173"/>
              <a:gd name="connsiteX1" fmla="*/ 450376 w 641445"/>
              <a:gd name="connsiteY1" fmla="*/ 532263 h 1078173"/>
              <a:gd name="connsiteX2" fmla="*/ 0 w 641445"/>
              <a:gd name="connsiteY2" fmla="*/ 1078173 h 1078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1445" h="1078173">
                <a:moveTo>
                  <a:pt x="641445" y="0"/>
                </a:moveTo>
                <a:cubicBezTo>
                  <a:pt x="599364" y="176284"/>
                  <a:pt x="557283" y="352568"/>
                  <a:pt x="450376" y="532263"/>
                </a:cubicBezTo>
                <a:cubicBezTo>
                  <a:pt x="343469" y="711958"/>
                  <a:pt x="171734" y="895065"/>
                  <a:pt x="0" y="1078173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1" name="Прямая соединительная линия 60"/>
          <p:cNvCxnSpPr>
            <a:stCxn id="59" idx="0"/>
          </p:cNvCxnSpPr>
          <p:nvPr/>
        </p:nvCxnSpPr>
        <p:spPr>
          <a:xfrm rot="10800000" flipV="1">
            <a:off x="6786578" y="4572008"/>
            <a:ext cx="1588" cy="1571636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643702" y="607220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х</a:t>
            </a:r>
            <a:r>
              <a:rPr lang="ru-RU" sz="1050" dirty="0" smtClean="0"/>
              <a:t>0</a:t>
            </a:r>
            <a:endParaRPr lang="ru-RU" sz="1050" dirty="0"/>
          </a:p>
        </p:txBody>
      </p:sp>
      <p:graphicFrame>
        <p:nvGraphicFramePr>
          <p:cNvPr id="64" name="Объект 63"/>
          <p:cNvGraphicFramePr>
            <a:graphicFrameLocks noChangeAspect="1"/>
          </p:cNvGraphicFramePr>
          <p:nvPr/>
        </p:nvGraphicFramePr>
        <p:xfrm>
          <a:off x="7072330" y="4357694"/>
          <a:ext cx="1711334" cy="952576"/>
        </p:xfrm>
        <a:graphic>
          <a:graphicData uri="http://schemas.openxmlformats.org/presentationml/2006/ole">
            <p:oleObj spid="_x0000_s35852" name="Формула" r:id="rId8" imgW="850680" imgH="4572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500"/>
                            </p:stCondLst>
                            <p:childTnLst>
                              <p:par>
                                <p:cTn id="6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0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500"/>
                            </p:stCondLst>
                            <p:childTnLst>
                              <p:par>
                                <p:cTn id="7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8500"/>
                            </p:stCondLst>
                            <p:childTnLst>
                              <p:par>
                                <p:cTn id="7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0" grpId="0"/>
      <p:bldP spid="41" grpId="0"/>
      <p:bldP spid="42" grpId="0" animBg="1"/>
      <p:bldP spid="45" grpId="0"/>
      <p:bldP spid="49" grpId="0"/>
      <p:bldP spid="52" grpId="0"/>
      <p:bldP spid="53" grpId="0"/>
      <p:bldP spid="58" grpId="0" animBg="1"/>
      <p:bldP spid="59" grpId="0" animBg="1"/>
      <p:bldP spid="6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понятия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428596" y="500042"/>
            <a:ext cx="8305800" cy="176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Достаточные признаки экстремума</a:t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>Первый достаточный признак</a:t>
            </a:r>
            <a:endParaRPr lang="en-US" sz="2800" dirty="0" smtClean="0"/>
          </a:p>
          <a:p>
            <a:pPr marL="514350" indent="-514350" algn="ctr"/>
            <a:r>
              <a:rPr lang="en-US" sz="2800" dirty="0"/>
              <a:t> </a:t>
            </a:r>
            <a:r>
              <a:rPr lang="en-US" sz="2800" dirty="0" smtClean="0"/>
              <a:t>      </a:t>
            </a:r>
          </a:p>
          <a:p>
            <a:pPr marL="514350" indent="-514350" algn="ctr"/>
            <a:r>
              <a:rPr lang="en-US" sz="2800" dirty="0"/>
              <a:t> </a:t>
            </a:r>
            <a:r>
              <a:rPr lang="en-US" sz="2800" dirty="0" smtClean="0"/>
              <a:t>     </a:t>
            </a:r>
            <a:endParaRPr lang="ru-RU" sz="2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2" name="Группа 20"/>
          <p:cNvGrpSpPr/>
          <p:nvPr/>
        </p:nvGrpSpPr>
        <p:grpSpPr>
          <a:xfrm>
            <a:off x="500034" y="1500174"/>
            <a:ext cx="3714776" cy="2357454"/>
            <a:chOff x="142844" y="1571612"/>
            <a:chExt cx="3714776" cy="2357454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142844" y="1571612"/>
              <a:ext cx="3714776" cy="235745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" name="Группа 15"/>
            <p:cNvGrpSpPr/>
            <p:nvPr/>
          </p:nvGrpSpPr>
          <p:grpSpPr>
            <a:xfrm>
              <a:off x="214282" y="1714488"/>
              <a:ext cx="3571900" cy="2146246"/>
              <a:chOff x="357158" y="1643050"/>
              <a:chExt cx="3571900" cy="2146246"/>
            </a:xfrm>
          </p:grpSpPr>
          <p:graphicFrame>
            <p:nvGraphicFramePr>
              <p:cNvPr id="17" name="Object 4"/>
              <p:cNvGraphicFramePr>
                <a:graphicFrameLocks noChangeAspect="1"/>
              </p:cNvGraphicFramePr>
              <p:nvPr/>
            </p:nvGraphicFramePr>
            <p:xfrm>
              <a:off x="357158" y="1643050"/>
              <a:ext cx="1774825" cy="614363"/>
            </p:xfrm>
            <a:graphic>
              <a:graphicData uri="http://schemas.openxmlformats.org/presentationml/2006/ole">
                <p:oleObj spid="_x0000_s36866" name="Формула" r:id="rId3" imgW="660240" imgH="228600" progId="Equation.3">
                  <p:embed/>
                </p:oleObj>
              </a:graphicData>
            </a:graphic>
          </p:graphicFrame>
          <p:sp>
            <p:nvSpPr>
              <p:cNvPr id="18" name="TextBox 17"/>
              <p:cNvSpPr txBox="1"/>
              <p:nvPr/>
            </p:nvSpPr>
            <p:spPr>
              <a:xfrm>
                <a:off x="357158" y="2214554"/>
                <a:ext cx="35719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 smtClean="0"/>
                  <a:t>(или не существует)</a:t>
                </a:r>
                <a:endParaRPr lang="ru-RU" sz="2000" dirty="0"/>
              </a:p>
            </p:txBody>
          </p:sp>
          <p:graphicFrame>
            <p:nvGraphicFramePr>
              <p:cNvPr id="19" name="Объект 18"/>
              <p:cNvGraphicFramePr>
                <a:graphicFrameLocks noChangeAspect="1"/>
              </p:cNvGraphicFramePr>
              <p:nvPr/>
            </p:nvGraphicFramePr>
            <p:xfrm>
              <a:off x="357158" y="2643182"/>
              <a:ext cx="1683765" cy="1143008"/>
            </p:xfrm>
            <a:graphic>
              <a:graphicData uri="http://schemas.openxmlformats.org/presentationml/2006/ole">
                <p:oleObj spid="_x0000_s36867" name="Формула" r:id="rId4" imgW="634680" imgH="431640" progId="Equation.3">
                  <p:embed/>
                </p:oleObj>
              </a:graphicData>
            </a:graphic>
          </p:graphicFrame>
          <p:graphicFrame>
            <p:nvGraphicFramePr>
              <p:cNvPr id="20" name="Объект 19"/>
              <p:cNvGraphicFramePr>
                <a:graphicFrameLocks noChangeAspect="1"/>
              </p:cNvGraphicFramePr>
              <p:nvPr/>
            </p:nvGraphicFramePr>
            <p:xfrm>
              <a:off x="2285984" y="2643182"/>
              <a:ext cx="1584334" cy="1146114"/>
            </p:xfrm>
            <a:graphic>
              <a:graphicData uri="http://schemas.openxmlformats.org/presentationml/2006/ole">
                <p:oleObj spid="_x0000_s36868" name="Формула" r:id="rId5" imgW="596880" imgH="431640" progId="Equation.3">
                  <p:embed/>
                </p:oleObj>
              </a:graphicData>
            </a:graphic>
          </p:graphicFrame>
        </p:grpSp>
      </p:grpSp>
      <p:grpSp>
        <p:nvGrpSpPr>
          <p:cNvPr id="5" name="Группа 33"/>
          <p:cNvGrpSpPr/>
          <p:nvPr/>
        </p:nvGrpSpPr>
        <p:grpSpPr>
          <a:xfrm>
            <a:off x="4643438" y="2285992"/>
            <a:ext cx="1071570" cy="642942"/>
            <a:chOff x="5000628" y="4643446"/>
            <a:chExt cx="1071570" cy="642942"/>
          </a:xfrm>
        </p:grpSpPr>
        <p:cxnSp>
          <p:nvCxnSpPr>
            <p:cNvPr id="23" name="Прямая соединительная линия 22"/>
            <p:cNvCxnSpPr/>
            <p:nvPr/>
          </p:nvCxnSpPr>
          <p:spPr>
            <a:xfrm>
              <a:off x="5000628" y="4786322"/>
              <a:ext cx="85725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5000628" y="5143512"/>
              <a:ext cx="85725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643570" y="4643446"/>
              <a:ext cx="428628" cy="28575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5400000">
              <a:off x="5715008" y="4929198"/>
              <a:ext cx="357190" cy="3571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Группа 7"/>
          <p:cNvGrpSpPr/>
          <p:nvPr/>
        </p:nvGrpSpPr>
        <p:grpSpPr>
          <a:xfrm>
            <a:off x="6000760" y="2000240"/>
            <a:ext cx="2357454" cy="1214446"/>
            <a:chOff x="357158" y="1571613"/>
            <a:chExt cx="2357454" cy="1214446"/>
          </a:xfrm>
        </p:grpSpPr>
        <p:grpSp>
          <p:nvGrpSpPr>
            <p:cNvPr id="7" name="Группа 8"/>
            <p:cNvGrpSpPr/>
            <p:nvPr/>
          </p:nvGrpSpPr>
          <p:grpSpPr>
            <a:xfrm>
              <a:off x="357158" y="1571613"/>
              <a:ext cx="2357454" cy="1214446"/>
              <a:chOff x="642910" y="4286255"/>
              <a:chExt cx="2412622" cy="824088"/>
            </a:xfrm>
          </p:grpSpPr>
          <p:sp>
            <p:nvSpPr>
              <p:cNvPr id="32" name="Прямоугольник 31"/>
              <p:cNvSpPr/>
              <p:nvPr/>
            </p:nvSpPr>
            <p:spPr>
              <a:xfrm>
                <a:off x="642910" y="4286255"/>
                <a:ext cx="2412622" cy="824088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  <a:alpha val="5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785785" y="4357693"/>
                <a:ext cx="2196637" cy="3132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ru-RU" sz="2400" b="1" i="1" dirty="0"/>
              </a:p>
            </p:txBody>
          </p:sp>
        </p:grpSp>
        <p:graphicFrame>
          <p:nvGraphicFramePr>
            <p:cNvPr id="31" name="Объект 30"/>
            <p:cNvGraphicFramePr>
              <a:graphicFrameLocks noChangeAspect="1"/>
            </p:cNvGraphicFramePr>
            <p:nvPr/>
          </p:nvGraphicFramePr>
          <p:xfrm>
            <a:off x="641311" y="1643061"/>
            <a:ext cx="1609725" cy="1016000"/>
          </p:xfrm>
          <a:graphic>
            <a:graphicData uri="http://schemas.openxmlformats.org/presentationml/2006/ole">
              <p:oleObj spid="_x0000_s36869" name="Формула" r:id="rId6" imgW="723600" imgH="457200" progId="Equation.3">
                <p:embed/>
              </p:oleObj>
            </a:graphicData>
          </a:graphic>
        </p:graphicFrame>
      </p:grpSp>
      <p:cxnSp>
        <p:nvCxnSpPr>
          <p:cNvPr id="36" name="Прямая со стрелкой 35"/>
          <p:cNvCxnSpPr/>
          <p:nvPr/>
        </p:nvCxnSpPr>
        <p:spPr>
          <a:xfrm>
            <a:off x="714348" y="6143644"/>
            <a:ext cx="307183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500430" y="607220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39" name="Прямая со стрелкой 38"/>
          <p:cNvCxnSpPr/>
          <p:nvPr/>
        </p:nvCxnSpPr>
        <p:spPr>
          <a:xfrm rot="5400000" flipH="1" flipV="1">
            <a:off x="71406" y="5286388"/>
            <a:ext cx="228601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928662" y="407194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857224" y="607220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42" name="Полилиния 41"/>
          <p:cNvSpPr/>
          <p:nvPr/>
        </p:nvSpPr>
        <p:spPr>
          <a:xfrm flipV="1">
            <a:off x="1571604" y="4714884"/>
            <a:ext cx="1447718" cy="649995"/>
          </a:xfrm>
          <a:custGeom>
            <a:avLst/>
            <a:gdLst>
              <a:gd name="connsiteX0" fmla="*/ 0 w 764274"/>
              <a:gd name="connsiteY0" fmla="*/ 668740 h 668740"/>
              <a:gd name="connsiteX1" fmla="*/ 395785 w 764274"/>
              <a:gd name="connsiteY1" fmla="*/ 0 h 668740"/>
              <a:gd name="connsiteX2" fmla="*/ 764274 w 764274"/>
              <a:gd name="connsiteY2" fmla="*/ 668740 h 66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4274" h="668740">
                <a:moveTo>
                  <a:pt x="0" y="668740"/>
                </a:moveTo>
                <a:cubicBezTo>
                  <a:pt x="134203" y="334370"/>
                  <a:pt x="268406" y="0"/>
                  <a:pt x="395785" y="0"/>
                </a:cubicBezTo>
                <a:cubicBezTo>
                  <a:pt x="523164" y="0"/>
                  <a:pt x="643719" y="334370"/>
                  <a:pt x="764274" y="668740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 rot="16200000" flipV="1">
            <a:off x="2021811" y="5764875"/>
            <a:ext cx="707328" cy="36106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214546" y="607220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х</a:t>
            </a:r>
            <a:r>
              <a:rPr lang="ru-RU" sz="1050" dirty="0" smtClean="0"/>
              <a:t>0</a:t>
            </a:r>
            <a:endParaRPr lang="ru-RU" sz="1050" dirty="0"/>
          </a:p>
        </p:txBody>
      </p:sp>
      <p:graphicFrame>
        <p:nvGraphicFramePr>
          <p:cNvPr id="46" name="Объект 45"/>
          <p:cNvGraphicFramePr>
            <a:graphicFrameLocks noChangeAspect="1"/>
          </p:cNvGraphicFramePr>
          <p:nvPr/>
        </p:nvGraphicFramePr>
        <p:xfrm>
          <a:off x="2643174" y="5357826"/>
          <a:ext cx="1309694" cy="471490"/>
        </p:xfrm>
        <a:graphic>
          <a:graphicData uri="http://schemas.openxmlformats.org/presentationml/2006/ole">
            <p:oleObj spid="_x0000_s36870" name="Формула" r:id="rId7" imgW="634680" imgH="228600" progId="Equation.3">
              <p:embed/>
            </p:oleObj>
          </a:graphicData>
        </a:graphic>
      </p:graphicFrame>
      <p:cxnSp>
        <p:nvCxnSpPr>
          <p:cNvPr id="48" name="Прямая со стрелкой 47"/>
          <p:cNvCxnSpPr/>
          <p:nvPr/>
        </p:nvCxnSpPr>
        <p:spPr>
          <a:xfrm>
            <a:off x="5143504" y="6143644"/>
            <a:ext cx="307183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7929586" y="607220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51" name="Прямая со стрелкой 50"/>
          <p:cNvCxnSpPr/>
          <p:nvPr/>
        </p:nvCxnSpPr>
        <p:spPr>
          <a:xfrm rot="5400000" flipH="1" flipV="1">
            <a:off x="4429124" y="5286388"/>
            <a:ext cx="228601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286380" y="407194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>
            <a:off x="5286380" y="607220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58" name="Полилиния 57"/>
          <p:cNvSpPr/>
          <p:nvPr/>
        </p:nvSpPr>
        <p:spPr>
          <a:xfrm flipV="1">
            <a:off x="6000760" y="4500569"/>
            <a:ext cx="785818" cy="922091"/>
          </a:xfrm>
          <a:custGeom>
            <a:avLst/>
            <a:gdLst>
              <a:gd name="connsiteX0" fmla="*/ 641445 w 641445"/>
              <a:gd name="connsiteY0" fmla="*/ 0 h 1078173"/>
              <a:gd name="connsiteX1" fmla="*/ 450376 w 641445"/>
              <a:gd name="connsiteY1" fmla="*/ 532263 h 1078173"/>
              <a:gd name="connsiteX2" fmla="*/ 0 w 641445"/>
              <a:gd name="connsiteY2" fmla="*/ 1078173 h 1078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1445" h="1078173">
                <a:moveTo>
                  <a:pt x="641445" y="0"/>
                </a:moveTo>
                <a:cubicBezTo>
                  <a:pt x="599364" y="176284"/>
                  <a:pt x="557283" y="352568"/>
                  <a:pt x="450376" y="532263"/>
                </a:cubicBezTo>
                <a:cubicBezTo>
                  <a:pt x="343469" y="711958"/>
                  <a:pt x="171734" y="895065"/>
                  <a:pt x="0" y="1078173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олилиния 58"/>
          <p:cNvSpPr/>
          <p:nvPr/>
        </p:nvSpPr>
        <p:spPr>
          <a:xfrm flipH="1" flipV="1">
            <a:off x="6786578" y="4500570"/>
            <a:ext cx="715877" cy="922091"/>
          </a:xfrm>
          <a:custGeom>
            <a:avLst/>
            <a:gdLst>
              <a:gd name="connsiteX0" fmla="*/ 641445 w 641445"/>
              <a:gd name="connsiteY0" fmla="*/ 0 h 1078173"/>
              <a:gd name="connsiteX1" fmla="*/ 450376 w 641445"/>
              <a:gd name="connsiteY1" fmla="*/ 532263 h 1078173"/>
              <a:gd name="connsiteX2" fmla="*/ 0 w 641445"/>
              <a:gd name="connsiteY2" fmla="*/ 1078173 h 1078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1445" h="1078173">
                <a:moveTo>
                  <a:pt x="641445" y="0"/>
                </a:moveTo>
                <a:cubicBezTo>
                  <a:pt x="599364" y="176284"/>
                  <a:pt x="557283" y="352568"/>
                  <a:pt x="450376" y="532263"/>
                </a:cubicBezTo>
                <a:cubicBezTo>
                  <a:pt x="343469" y="711958"/>
                  <a:pt x="171734" y="895065"/>
                  <a:pt x="0" y="1078173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1" name="Прямая соединительная линия 60"/>
          <p:cNvCxnSpPr>
            <a:endCxn id="59" idx="0"/>
          </p:cNvCxnSpPr>
          <p:nvPr/>
        </p:nvCxnSpPr>
        <p:spPr>
          <a:xfrm rot="5400000" flipH="1" flipV="1">
            <a:off x="6426087" y="5783153"/>
            <a:ext cx="720983" cy="15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643702" y="607220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х</a:t>
            </a:r>
            <a:r>
              <a:rPr lang="ru-RU" sz="1050" dirty="0" smtClean="0"/>
              <a:t>0</a:t>
            </a:r>
            <a:endParaRPr lang="ru-RU" sz="1050" dirty="0"/>
          </a:p>
        </p:txBody>
      </p:sp>
      <p:graphicFrame>
        <p:nvGraphicFramePr>
          <p:cNvPr id="64" name="Объект 63"/>
          <p:cNvGraphicFramePr>
            <a:graphicFrameLocks noChangeAspect="1"/>
          </p:cNvGraphicFramePr>
          <p:nvPr/>
        </p:nvGraphicFramePr>
        <p:xfrm>
          <a:off x="7215206" y="4786322"/>
          <a:ext cx="1711334" cy="952576"/>
        </p:xfrm>
        <a:graphic>
          <a:graphicData uri="http://schemas.openxmlformats.org/presentationml/2006/ole">
            <p:oleObj spid="_x0000_s36871" name="Формула" r:id="rId8" imgW="850680" imgH="4572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5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0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500"/>
                            </p:stCondLst>
                            <p:childTnLst>
                              <p:par>
                                <p:cTn id="7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8500"/>
                            </p:stCondLst>
                            <p:childTnLst>
                              <p:par>
                                <p:cTn id="7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0" grpId="0"/>
      <p:bldP spid="41" grpId="0"/>
      <p:bldP spid="42" grpId="0" animBg="1"/>
      <p:bldP spid="45" grpId="0"/>
      <p:bldP spid="49" grpId="0"/>
      <p:bldP spid="52" grpId="0"/>
      <p:bldP spid="53" grpId="0"/>
      <p:bldP spid="58" grpId="0" animBg="1"/>
      <p:bldP spid="59" grpId="0" animBg="1"/>
      <p:bldP spid="6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428596" y="500042"/>
            <a:ext cx="8305800" cy="176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Достаточные признаки экстремума</a:t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>Второй достаточный признак</a:t>
            </a:r>
            <a:endParaRPr lang="en-US" sz="2800" dirty="0" smtClean="0"/>
          </a:p>
          <a:p>
            <a:pPr marL="514350" indent="-514350" algn="ctr"/>
            <a:r>
              <a:rPr lang="en-US" sz="2800" dirty="0"/>
              <a:t> </a:t>
            </a:r>
            <a:r>
              <a:rPr lang="en-US" sz="2800" dirty="0" smtClean="0"/>
              <a:t>      </a:t>
            </a:r>
          </a:p>
          <a:p>
            <a:pPr marL="514350" indent="-514350" algn="ctr"/>
            <a:r>
              <a:rPr lang="en-US" sz="2800" dirty="0"/>
              <a:t> </a:t>
            </a:r>
            <a:r>
              <a:rPr lang="en-US" sz="2800" dirty="0" smtClean="0"/>
              <a:t>     </a:t>
            </a:r>
            <a:endParaRPr lang="ru-RU" sz="2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2" name="Группа 20"/>
          <p:cNvGrpSpPr/>
          <p:nvPr/>
        </p:nvGrpSpPr>
        <p:grpSpPr>
          <a:xfrm>
            <a:off x="500034" y="1643050"/>
            <a:ext cx="2428892" cy="1785950"/>
            <a:chOff x="142844" y="1714488"/>
            <a:chExt cx="2428892" cy="1785950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142844" y="1714488"/>
              <a:ext cx="2428892" cy="142876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" name="Группа 15"/>
            <p:cNvGrpSpPr/>
            <p:nvPr/>
          </p:nvGrpSpPr>
          <p:grpSpPr>
            <a:xfrm>
              <a:off x="214282" y="1714488"/>
              <a:ext cx="1774825" cy="1785950"/>
              <a:chOff x="357158" y="1643050"/>
              <a:chExt cx="1774825" cy="1785950"/>
            </a:xfrm>
          </p:grpSpPr>
          <p:graphicFrame>
            <p:nvGraphicFramePr>
              <p:cNvPr id="17" name="Object 4"/>
              <p:cNvGraphicFramePr>
                <a:graphicFrameLocks noChangeAspect="1"/>
              </p:cNvGraphicFramePr>
              <p:nvPr/>
            </p:nvGraphicFramePr>
            <p:xfrm>
              <a:off x="357158" y="1643050"/>
              <a:ext cx="1774825" cy="614363"/>
            </p:xfrm>
            <a:graphic>
              <a:graphicData uri="http://schemas.openxmlformats.org/presentationml/2006/ole">
                <p:oleObj spid="_x0000_s37890" name="Формула" r:id="rId3" imgW="660240" imgH="228600" progId="Equation.3">
                  <p:embed/>
                </p:oleObj>
              </a:graphicData>
            </a:graphic>
          </p:graphicFrame>
          <p:graphicFrame>
            <p:nvGraphicFramePr>
              <p:cNvPr id="19" name="Объект 18"/>
              <p:cNvGraphicFramePr>
                <a:graphicFrameLocks noChangeAspect="1"/>
              </p:cNvGraphicFramePr>
              <p:nvPr/>
            </p:nvGraphicFramePr>
            <p:xfrm>
              <a:off x="390524" y="2286000"/>
              <a:ext cx="1685925" cy="1143000"/>
            </p:xfrm>
            <a:graphic>
              <a:graphicData uri="http://schemas.openxmlformats.org/presentationml/2006/ole">
                <p:oleObj spid="_x0000_s37891" name="Формула" r:id="rId4" imgW="634680" imgH="431640" progId="Equation.3">
                  <p:embed/>
                </p:oleObj>
              </a:graphicData>
            </a:graphic>
          </p:graphicFrame>
        </p:grpSp>
      </p:grpSp>
      <p:grpSp>
        <p:nvGrpSpPr>
          <p:cNvPr id="5" name="Группа 33"/>
          <p:cNvGrpSpPr/>
          <p:nvPr/>
        </p:nvGrpSpPr>
        <p:grpSpPr>
          <a:xfrm>
            <a:off x="3500430" y="2000240"/>
            <a:ext cx="1071570" cy="642942"/>
            <a:chOff x="5000628" y="4643446"/>
            <a:chExt cx="1071570" cy="642942"/>
          </a:xfrm>
        </p:grpSpPr>
        <p:cxnSp>
          <p:nvCxnSpPr>
            <p:cNvPr id="23" name="Прямая соединительная линия 22"/>
            <p:cNvCxnSpPr/>
            <p:nvPr/>
          </p:nvCxnSpPr>
          <p:spPr>
            <a:xfrm>
              <a:off x="5000628" y="4786322"/>
              <a:ext cx="85725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5000628" y="5143512"/>
              <a:ext cx="85725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643570" y="4643446"/>
              <a:ext cx="428628" cy="28575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5400000">
              <a:off x="5715008" y="4929198"/>
              <a:ext cx="357190" cy="3571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Группа 7"/>
          <p:cNvGrpSpPr/>
          <p:nvPr/>
        </p:nvGrpSpPr>
        <p:grpSpPr>
          <a:xfrm>
            <a:off x="4929190" y="1643050"/>
            <a:ext cx="4471885" cy="1428759"/>
            <a:chOff x="-1255837" y="1443776"/>
            <a:chExt cx="3883479" cy="1278364"/>
          </a:xfrm>
        </p:grpSpPr>
        <p:grpSp>
          <p:nvGrpSpPr>
            <p:cNvPr id="7" name="Группа 8"/>
            <p:cNvGrpSpPr/>
            <p:nvPr/>
          </p:nvGrpSpPr>
          <p:grpSpPr>
            <a:xfrm>
              <a:off x="-1255837" y="1443776"/>
              <a:ext cx="3883479" cy="1278364"/>
              <a:chOff x="-1007831" y="4199509"/>
              <a:chExt cx="3974358" cy="867461"/>
            </a:xfrm>
          </p:grpSpPr>
          <p:sp>
            <p:nvSpPr>
              <p:cNvPr id="32" name="Прямоугольник 31"/>
              <p:cNvSpPr/>
              <p:nvPr/>
            </p:nvSpPr>
            <p:spPr>
              <a:xfrm>
                <a:off x="-1007831" y="4199509"/>
                <a:ext cx="2412622" cy="867461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  <a:alpha val="5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769890" y="4329628"/>
                <a:ext cx="2196637" cy="3132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ru-RU" sz="2400" b="1" i="1" dirty="0"/>
              </a:p>
            </p:txBody>
          </p:sp>
        </p:grpSp>
        <p:graphicFrame>
          <p:nvGraphicFramePr>
            <p:cNvPr id="31" name="Объект 30"/>
            <p:cNvGraphicFramePr>
              <a:graphicFrameLocks noChangeAspect="1"/>
            </p:cNvGraphicFramePr>
            <p:nvPr/>
          </p:nvGraphicFramePr>
          <p:xfrm>
            <a:off x="-953922" y="1571623"/>
            <a:ext cx="1752224" cy="1015582"/>
          </p:xfrm>
          <a:graphic>
            <a:graphicData uri="http://schemas.openxmlformats.org/presentationml/2006/ole">
              <p:oleObj spid="_x0000_s37893" name="Формула" r:id="rId5" imgW="787320" imgH="457200" progId="Equation.3">
                <p:embed/>
              </p:oleObj>
            </a:graphicData>
          </a:graphic>
        </p:graphicFrame>
      </p:grpSp>
      <p:cxnSp>
        <p:nvCxnSpPr>
          <p:cNvPr id="36" name="Прямая со стрелкой 35"/>
          <p:cNvCxnSpPr/>
          <p:nvPr/>
        </p:nvCxnSpPr>
        <p:spPr>
          <a:xfrm>
            <a:off x="2857488" y="5857892"/>
            <a:ext cx="307183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715008" y="578645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39" name="Прямая со стрелкой 38"/>
          <p:cNvCxnSpPr/>
          <p:nvPr/>
        </p:nvCxnSpPr>
        <p:spPr>
          <a:xfrm rot="5400000" flipH="1" flipV="1">
            <a:off x="2358216" y="5071280"/>
            <a:ext cx="228601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214678" y="392906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3214678" y="578645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42" name="Полилиния 41"/>
          <p:cNvSpPr/>
          <p:nvPr/>
        </p:nvSpPr>
        <p:spPr>
          <a:xfrm>
            <a:off x="3857620" y="4286256"/>
            <a:ext cx="1447718" cy="714380"/>
          </a:xfrm>
          <a:custGeom>
            <a:avLst/>
            <a:gdLst>
              <a:gd name="connsiteX0" fmla="*/ 0 w 764274"/>
              <a:gd name="connsiteY0" fmla="*/ 668740 h 668740"/>
              <a:gd name="connsiteX1" fmla="*/ 395785 w 764274"/>
              <a:gd name="connsiteY1" fmla="*/ 0 h 668740"/>
              <a:gd name="connsiteX2" fmla="*/ 764274 w 764274"/>
              <a:gd name="connsiteY2" fmla="*/ 668740 h 66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4274" h="668740">
                <a:moveTo>
                  <a:pt x="0" y="668740"/>
                </a:moveTo>
                <a:cubicBezTo>
                  <a:pt x="134203" y="334370"/>
                  <a:pt x="268406" y="0"/>
                  <a:pt x="395785" y="0"/>
                </a:cubicBezTo>
                <a:cubicBezTo>
                  <a:pt x="523164" y="0"/>
                  <a:pt x="643719" y="334370"/>
                  <a:pt x="764274" y="668740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4" name="Прямая соединительная линия 43"/>
          <p:cNvCxnSpPr>
            <a:endCxn id="42" idx="1"/>
          </p:cNvCxnSpPr>
          <p:nvPr/>
        </p:nvCxnSpPr>
        <p:spPr>
          <a:xfrm rot="16200000" flipV="1">
            <a:off x="3825427" y="5068161"/>
            <a:ext cx="1564584" cy="774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500562" y="578645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х</a:t>
            </a:r>
            <a:r>
              <a:rPr lang="ru-RU" sz="1050" dirty="0" smtClean="0"/>
              <a:t>0</a:t>
            </a:r>
            <a:endParaRPr lang="ru-RU" sz="105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0" grpId="0"/>
      <p:bldP spid="41" grpId="0"/>
      <p:bldP spid="42" grpId="0" animBg="1"/>
      <p:bldP spid="4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428596" y="500042"/>
            <a:ext cx="8305800" cy="176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Достаточные признаки экстремума</a:t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>Второй достаточный признак</a:t>
            </a:r>
            <a:endParaRPr lang="en-US" sz="2800" dirty="0" smtClean="0"/>
          </a:p>
          <a:p>
            <a:pPr marL="514350" indent="-514350" algn="ctr"/>
            <a:r>
              <a:rPr lang="en-US" sz="2800" dirty="0"/>
              <a:t> </a:t>
            </a:r>
            <a:r>
              <a:rPr lang="en-US" sz="2800" dirty="0" smtClean="0"/>
              <a:t>      </a:t>
            </a:r>
          </a:p>
          <a:p>
            <a:pPr marL="514350" indent="-514350" algn="ctr"/>
            <a:r>
              <a:rPr lang="en-US" sz="2800" dirty="0"/>
              <a:t> </a:t>
            </a:r>
            <a:r>
              <a:rPr lang="en-US" sz="2800" dirty="0" smtClean="0"/>
              <a:t>     </a:t>
            </a:r>
            <a:endParaRPr lang="ru-RU" sz="2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2" name="Группа 20"/>
          <p:cNvGrpSpPr/>
          <p:nvPr/>
        </p:nvGrpSpPr>
        <p:grpSpPr>
          <a:xfrm>
            <a:off x="500034" y="1643050"/>
            <a:ext cx="2428892" cy="1785950"/>
            <a:chOff x="142844" y="1714488"/>
            <a:chExt cx="2428892" cy="1785950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142844" y="1714488"/>
              <a:ext cx="2428892" cy="142876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" name="Группа 15"/>
            <p:cNvGrpSpPr/>
            <p:nvPr/>
          </p:nvGrpSpPr>
          <p:grpSpPr>
            <a:xfrm>
              <a:off x="214282" y="1714488"/>
              <a:ext cx="1774825" cy="1785950"/>
              <a:chOff x="357158" y="1643050"/>
              <a:chExt cx="1774825" cy="1785950"/>
            </a:xfrm>
          </p:grpSpPr>
          <p:graphicFrame>
            <p:nvGraphicFramePr>
              <p:cNvPr id="17" name="Object 4"/>
              <p:cNvGraphicFramePr>
                <a:graphicFrameLocks noChangeAspect="1"/>
              </p:cNvGraphicFramePr>
              <p:nvPr/>
            </p:nvGraphicFramePr>
            <p:xfrm>
              <a:off x="357158" y="1643050"/>
              <a:ext cx="1774825" cy="614363"/>
            </p:xfrm>
            <a:graphic>
              <a:graphicData uri="http://schemas.openxmlformats.org/presentationml/2006/ole">
                <p:oleObj spid="_x0000_s38914" name="Формула" r:id="rId3" imgW="660240" imgH="228600" progId="Equation.3">
                  <p:embed/>
                </p:oleObj>
              </a:graphicData>
            </a:graphic>
          </p:graphicFrame>
          <p:graphicFrame>
            <p:nvGraphicFramePr>
              <p:cNvPr id="19" name="Объект 18"/>
              <p:cNvGraphicFramePr>
                <a:graphicFrameLocks noChangeAspect="1"/>
              </p:cNvGraphicFramePr>
              <p:nvPr/>
            </p:nvGraphicFramePr>
            <p:xfrm>
              <a:off x="390524" y="2286000"/>
              <a:ext cx="1685925" cy="1143000"/>
            </p:xfrm>
            <a:graphic>
              <a:graphicData uri="http://schemas.openxmlformats.org/presentationml/2006/ole">
                <p:oleObj spid="_x0000_s38915" name="Формула" r:id="rId4" imgW="634680" imgH="431640" progId="Equation.3">
                  <p:embed/>
                </p:oleObj>
              </a:graphicData>
            </a:graphic>
          </p:graphicFrame>
        </p:grpSp>
      </p:grpSp>
      <p:grpSp>
        <p:nvGrpSpPr>
          <p:cNvPr id="5" name="Группа 33"/>
          <p:cNvGrpSpPr/>
          <p:nvPr/>
        </p:nvGrpSpPr>
        <p:grpSpPr>
          <a:xfrm>
            <a:off x="3500430" y="2000240"/>
            <a:ext cx="1071570" cy="642942"/>
            <a:chOff x="5000628" y="4643446"/>
            <a:chExt cx="1071570" cy="642942"/>
          </a:xfrm>
        </p:grpSpPr>
        <p:cxnSp>
          <p:nvCxnSpPr>
            <p:cNvPr id="23" name="Прямая соединительная линия 22"/>
            <p:cNvCxnSpPr/>
            <p:nvPr/>
          </p:nvCxnSpPr>
          <p:spPr>
            <a:xfrm>
              <a:off x="5000628" y="4786322"/>
              <a:ext cx="85725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5000628" y="5143512"/>
              <a:ext cx="85725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643570" y="4643446"/>
              <a:ext cx="428628" cy="28575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5400000">
              <a:off x="5715008" y="4929198"/>
              <a:ext cx="357190" cy="3571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Группа 7"/>
          <p:cNvGrpSpPr/>
          <p:nvPr/>
        </p:nvGrpSpPr>
        <p:grpSpPr>
          <a:xfrm>
            <a:off x="4929190" y="1643050"/>
            <a:ext cx="4471885" cy="1428759"/>
            <a:chOff x="-1255837" y="1443776"/>
            <a:chExt cx="3883479" cy="1278364"/>
          </a:xfrm>
        </p:grpSpPr>
        <p:grpSp>
          <p:nvGrpSpPr>
            <p:cNvPr id="7" name="Группа 8"/>
            <p:cNvGrpSpPr/>
            <p:nvPr/>
          </p:nvGrpSpPr>
          <p:grpSpPr>
            <a:xfrm>
              <a:off x="-1255837" y="1443776"/>
              <a:ext cx="3883479" cy="1278364"/>
              <a:chOff x="-1007831" y="4199509"/>
              <a:chExt cx="3974358" cy="867461"/>
            </a:xfrm>
          </p:grpSpPr>
          <p:sp>
            <p:nvSpPr>
              <p:cNvPr id="32" name="Прямоугольник 31"/>
              <p:cNvSpPr/>
              <p:nvPr/>
            </p:nvSpPr>
            <p:spPr>
              <a:xfrm>
                <a:off x="-1007831" y="4199509"/>
                <a:ext cx="2412622" cy="867461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  <a:alpha val="5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769890" y="4329628"/>
                <a:ext cx="2196637" cy="3132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ru-RU" sz="2400" b="1" i="1" dirty="0"/>
              </a:p>
            </p:txBody>
          </p:sp>
        </p:grpSp>
        <p:graphicFrame>
          <p:nvGraphicFramePr>
            <p:cNvPr id="31" name="Объект 30"/>
            <p:cNvGraphicFramePr>
              <a:graphicFrameLocks noChangeAspect="1"/>
            </p:cNvGraphicFramePr>
            <p:nvPr/>
          </p:nvGraphicFramePr>
          <p:xfrm>
            <a:off x="-883612" y="1571623"/>
            <a:ext cx="1610226" cy="1015582"/>
          </p:xfrm>
          <a:graphic>
            <a:graphicData uri="http://schemas.openxmlformats.org/presentationml/2006/ole">
              <p:oleObj spid="_x0000_s38916" name="Формула" r:id="rId5" imgW="723600" imgH="457200" progId="Equation.3">
                <p:embed/>
              </p:oleObj>
            </a:graphicData>
          </a:graphic>
        </p:graphicFrame>
      </p:grpSp>
      <p:cxnSp>
        <p:nvCxnSpPr>
          <p:cNvPr id="36" name="Прямая со стрелкой 35"/>
          <p:cNvCxnSpPr/>
          <p:nvPr/>
        </p:nvCxnSpPr>
        <p:spPr>
          <a:xfrm>
            <a:off x="2857488" y="5857892"/>
            <a:ext cx="307183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715008" y="578645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39" name="Прямая со стрелкой 38"/>
          <p:cNvCxnSpPr/>
          <p:nvPr/>
        </p:nvCxnSpPr>
        <p:spPr>
          <a:xfrm rot="5400000" flipH="1" flipV="1">
            <a:off x="2358216" y="5071280"/>
            <a:ext cx="228601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214678" y="392906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3214678" y="578645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42" name="Полилиния 41"/>
          <p:cNvSpPr/>
          <p:nvPr/>
        </p:nvSpPr>
        <p:spPr>
          <a:xfrm flipV="1">
            <a:off x="3857620" y="4143380"/>
            <a:ext cx="1447718" cy="642942"/>
          </a:xfrm>
          <a:custGeom>
            <a:avLst/>
            <a:gdLst>
              <a:gd name="connsiteX0" fmla="*/ 0 w 764274"/>
              <a:gd name="connsiteY0" fmla="*/ 668740 h 668740"/>
              <a:gd name="connsiteX1" fmla="*/ 395785 w 764274"/>
              <a:gd name="connsiteY1" fmla="*/ 0 h 668740"/>
              <a:gd name="connsiteX2" fmla="*/ 764274 w 764274"/>
              <a:gd name="connsiteY2" fmla="*/ 668740 h 66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4274" h="668740">
                <a:moveTo>
                  <a:pt x="0" y="668740"/>
                </a:moveTo>
                <a:cubicBezTo>
                  <a:pt x="134203" y="334370"/>
                  <a:pt x="268406" y="0"/>
                  <a:pt x="395785" y="0"/>
                </a:cubicBezTo>
                <a:cubicBezTo>
                  <a:pt x="523164" y="0"/>
                  <a:pt x="643719" y="334370"/>
                  <a:pt x="764274" y="668740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4" name="Прямая соединительная линия 43"/>
          <p:cNvCxnSpPr>
            <a:endCxn id="42" idx="1"/>
          </p:cNvCxnSpPr>
          <p:nvPr/>
        </p:nvCxnSpPr>
        <p:spPr>
          <a:xfrm rot="16200000" flipV="1">
            <a:off x="4089600" y="5304054"/>
            <a:ext cx="1071570" cy="36106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500562" y="578645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х</a:t>
            </a:r>
            <a:r>
              <a:rPr lang="ru-RU" sz="1050" dirty="0" smtClean="0"/>
              <a:t>0</a:t>
            </a:r>
            <a:endParaRPr lang="ru-RU" sz="105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0" grpId="0"/>
      <p:bldP spid="41" grpId="0"/>
      <p:bldP spid="42" grpId="0" animBg="1"/>
      <p:bldP spid="4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3058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.  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Выпуклость и вогнутость кривой</a:t>
            </a:r>
            <a:endParaRPr lang="en-US" sz="2800" dirty="0" smtClean="0"/>
          </a:p>
          <a:p>
            <a:pPr marL="514350" indent="-514350" algn="ctr"/>
            <a:r>
              <a:rPr lang="en-US" sz="2800" dirty="0"/>
              <a:t> </a:t>
            </a:r>
            <a:r>
              <a:rPr lang="en-US" sz="2800" dirty="0" smtClean="0"/>
              <a:t>      </a:t>
            </a:r>
          </a:p>
          <a:p>
            <a:pPr marL="514350" indent="-514350" algn="ctr"/>
            <a:r>
              <a:rPr lang="en-US" sz="2800" dirty="0"/>
              <a:t> </a:t>
            </a:r>
            <a:r>
              <a:rPr lang="en-US" sz="2800" dirty="0" smtClean="0"/>
              <a:t>     </a:t>
            </a:r>
            <a:endParaRPr lang="ru-RU" sz="2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1142976" y="1428736"/>
            <a:ext cx="2428892" cy="928694"/>
            <a:chOff x="1142976" y="1428736"/>
            <a:chExt cx="2428892" cy="928694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142976" y="1428736"/>
              <a:ext cx="2428892" cy="92869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214414" y="1500174"/>
              <a:ext cx="21431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 smtClean="0"/>
                <a:t>Кривая выпукла на (</a:t>
              </a:r>
              <a:r>
                <a:rPr lang="en-US" sz="2000" i="1" dirty="0" smtClean="0"/>
                <a:t>a</a:t>
              </a:r>
              <a:r>
                <a:rPr lang="en-US" sz="2000" dirty="0" smtClean="0"/>
                <a:t>; b)</a:t>
              </a:r>
              <a:endParaRPr lang="ru-RU" sz="2000" dirty="0"/>
            </a:p>
          </p:txBody>
        </p:sp>
      </p:grpSp>
      <p:graphicFrame>
        <p:nvGraphicFramePr>
          <p:cNvPr id="39940" name="Object 2"/>
          <p:cNvGraphicFramePr>
            <a:graphicFrameLocks noChangeAspect="1"/>
          </p:cNvGraphicFramePr>
          <p:nvPr/>
        </p:nvGraphicFramePr>
        <p:xfrm>
          <a:off x="3786182" y="1643050"/>
          <a:ext cx="1143008" cy="571504"/>
        </p:xfrm>
        <a:graphic>
          <a:graphicData uri="http://schemas.openxmlformats.org/presentationml/2006/ole">
            <p:oleObj spid="_x0000_s39940" name="Формула" r:id="rId3" imgW="380880" imgH="253800" progId="Equation.3">
              <p:embed/>
            </p:oleObj>
          </a:graphicData>
        </a:graphic>
      </p:graphicFrame>
      <p:grpSp>
        <p:nvGrpSpPr>
          <p:cNvPr id="14" name="Группа 13"/>
          <p:cNvGrpSpPr/>
          <p:nvPr/>
        </p:nvGrpSpPr>
        <p:grpSpPr>
          <a:xfrm>
            <a:off x="5214942" y="1357298"/>
            <a:ext cx="3071834" cy="1143008"/>
            <a:chOff x="5214942" y="1357298"/>
            <a:chExt cx="3071834" cy="1143008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5214942" y="1357298"/>
              <a:ext cx="3071834" cy="114300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357818" y="1428736"/>
              <a:ext cx="292895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 smtClean="0"/>
                <a:t>Кривая расположена ниже любой своей касательной</a:t>
              </a:r>
              <a:endParaRPr lang="ru-RU" sz="2000" dirty="0"/>
            </a:p>
          </p:txBody>
        </p:sp>
      </p:grpSp>
      <p:cxnSp>
        <p:nvCxnSpPr>
          <p:cNvPr id="16" name="Прямая со стрелкой 15"/>
          <p:cNvCxnSpPr/>
          <p:nvPr/>
        </p:nvCxnSpPr>
        <p:spPr>
          <a:xfrm>
            <a:off x="1857356" y="6000768"/>
            <a:ext cx="53578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929454" y="592933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19" name="Прямая со стрелкой 18"/>
          <p:cNvCxnSpPr/>
          <p:nvPr/>
        </p:nvCxnSpPr>
        <p:spPr>
          <a:xfrm rot="5400000" flipH="1" flipV="1">
            <a:off x="857224" y="4786322"/>
            <a:ext cx="32861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214546" y="300037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2143108" y="592933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22" name="Полилиния 21"/>
          <p:cNvSpPr/>
          <p:nvPr/>
        </p:nvSpPr>
        <p:spPr>
          <a:xfrm>
            <a:off x="3193576" y="3559791"/>
            <a:ext cx="2702257" cy="1612710"/>
          </a:xfrm>
          <a:custGeom>
            <a:avLst/>
            <a:gdLst>
              <a:gd name="connsiteX0" fmla="*/ 0 w 2702257"/>
              <a:gd name="connsiteY0" fmla="*/ 1612710 h 1612710"/>
              <a:gd name="connsiteX1" fmla="*/ 709684 w 2702257"/>
              <a:gd name="connsiteY1" fmla="*/ 520890 h 1612710"/>
              <a:gd name="connsiteX2" fmla="*/ 1569493 w 2702257"/>
              <a:gd name="connsiteY2" fmla="*/ 70513 h 1612710"/>
              <a:gd name="connsiteX3" fmla="*/ 2702257 w 2702257"/>
              <a:gd name="connsiteY3" fmla="*/ 97809 h 1612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02257" h="1612710">
                <a:moveTo>
                  <a:pt x="0" y="1612710"/>
                </a:moveTo>
                <a:cubicBezTo>
                  <a:pt x="224051" y="1195316"/>
                  <a:pt x="448102" y="777923"/>
                  <a:pt x="709684" y="520890"/>
                </a:cubicBezTo>
                <a:cubicBezTo>
                  <a:pt x="971266" y="263857"/>
                  <a:pt x="1237398" y="141027"/>
                  <a:pt x="1569493" y="70513"/>
                </a:cubicBezTo>
                <a:cubicBezTo>
                  <a:pt x="1901589" y="0"/>
                  <a:pt x="2301923" y="48904"/>
                  <a:pt x="2702257" y="97809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rot="5400000" flipH="1" flipV="1">
            <a:off x="2678893" y="3464719"/>
            <a:ext cx="2071702" cy="157163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3214678" y="3143248"/>
            <a:ext cx="2143140" cy="128588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3714744" y="3429000"/>
            <a:ext cx="2500330" cy="28575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stCxn id="22" idx="0"/>
          </p:cNvCxnSpPr>
          <p:nvPr/>
        </p:nvCxnSpPr>
        <p:spPr>
          <a:xfrm>
            <a:off x="3193576" y="5172501"/>
            <a:ext cx="21102" cy="82826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000364" y="592933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а</a:t>
            </a:r>
            <a:endParaRPr lang="ru-RU" i="1" dirty="0"/>
          </a:p>
        </p:txBody>
      </p:sp>
      <p:cxnSp>
        <p:nvCxnSpPr>
          <p:cNvPr id="39" name="Прямая соединительная линия 38"/>
          <p:cNvCxnSpPr>
            <a:stCxn id="22" idx="3"/>
          </p:cNvCxnSpPr>
          <p:nvPr/>
        </p:nvCxnSpPr>
        <p:spPr>
          <a:xfrm>
            <a:off x="5895833" y="3657600"/>
            <a:ext cx="33489" cy="234316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715008" y="600076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1" grpId="0"/>
      <p:bldP spid="22" grpId="0" animBg="1"/>
      <p:bldP spid="37" grpId="0"/>
      <p:bldP spid="4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3058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.  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Выпуклость и вогнутость кривой</a:t>
            </a:r>
            <a:endParaRPr lang="en-US" sz="2800" dirty="0" smtClean="0"/>
          </a:p>
          <a:p>
            <a:pPr marL="514350" indent="-514350" algn="ctr"/>
            <a:r>
              <a:rPr lang="en-US" sz="2800" dirty="0"/>
              <a:t> </a:t>
            </a:r>
            <a:r>
              <a:rPr lang="en-US" sz="2800" dirty="0" smtClean="0"/>
              <a:t>      </a:t>
            </a:r>
          </a:p>
          <a:p>
            <a:pPr marL="514350" indent="-514350" algn="ctr"/>
            <a:r>
              <a:rPr lang="en-US" sz="2800" dirty="0"/>
              <a:t> </a:t>
            </a:r>
            <a:r>
              <a:rPr lang="en-US" sz="2800" dirty="0" smtClean="0"/>
              <a:t>     </a:t>
            </a:r>
            <a:endParaRPr lang="ru-RU" sz="2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2" name="Группа 12"/>
          <p:cNvGrpSpPr/>
          <p:nvPr/>
        </p:nvGrpSpPr>
        <p:grpSpPr>
          <a:xfrm>
            <a:off x="1142976" y="1428736"/>
            <a:ext cx="2428892" cy="928694"/>
            <a:chOff x="1142976" y="1428736"/>
            <a:chExt cx="2428892" cy="928694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142976" y="1428736"/>
              <a:ext cx="2428892" cy="92869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214414" y="1500174"/>
              <a:ext cx="21431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 smtClean="0"/>
                <a:t>Кривая вогнута на (</a:t>
              </a:r>
              <a:r>
                <a:rPr lang="en-US" sz="2000" i="1" dirty="0" smtClean="0"/>
                <a:t>a</a:t>
              </a:r>
              <a:r>
                <a:rPr lang="en-US" sz="2000" dirty="0" smtClean="0"/>
                <a:t>; b)</a:t>
              </a:r>
              <a:endParaRPr lang="ru-RU" sz="2000" dirty="0"/>
            </a:p>
          </p:txBody>
        </p:sp>
      </p:grpSp>
      <p:graphicFrame>
        <p:nvGraphicFramePr>
          <p:cNvPr id="39940" name="Object 2"/>
          <p:cNvGraphicFramePr>
            <a:graphicFrameLocks noChangeAspect="1"/>
          </p:cNvGraphicFramePr>
          <p:nvPr/>
        </p:nvGraphicFramePr>
        <p:xfrm>
          <a:off x="3786182" y="1643050"/>
          <a:ext cx="1143008" cy="571504"/>
        </p:xfrm>
        <a:graphic>
          <a:graphicData uri="http://schemas.openxmlformats.org/presentationml/2006/ole">
            <p:oleObj spid="_x0000_s40962" name="Формула" r:id="rId3" imgW="380880" imgH="253800" progId="Equation.3">
              <p:embed/>
            </p:oleObj>
          </a:graphicData>
        </a:graphic>
      </p:graphicFrame>
      <p:grpSp>
        <p:nvGrpSpPr>
          <p:cNvPr id="4" name="Группа 13"/>
          <p:cNvGrpSpPr/>
          <p:nvPr/>
        </p:nvGrpSpPr>
        <p:grpSpPr>
          <a:xfrm>
            <a:off x="5214942" y="1357298"/>
            <a:ext cx="3071834" cy="1143008"/>
            <a:chOff x="5214942" y="1357298"/>
            <a:chExt cx="3071834" cy="1143008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5214942" y="1357298"/>
              <a:ext cx="3071834" cy="114300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357818" y="1428736"/>
              <a:ext cx="292895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 smtClean="0"/>
                <a:t>Кривая расположена выше любой своей касательной</a:t>
              </a:r>
              <a:endParaRPr lang="ru-RU" sz="2000" dirty="0"/>
            </a:p>
          </p:txBody>
        </p:sp>
      </p:grpSp>
      <p:cxnSp>
        <p:nvCxnSpPr>
          <p:cNvPr id="16" name="Прямая со стрелкой 15"/>
          <p:cNvCxnSpPr/>
          <p:nvPr/>
        </p:nvCxnSpPr>
        <p:spPr>
          <a:xfrm>
            <a:off x="1857356" y="6000768"/>
            <a:ext cx="53578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929454" y="592933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19" name="Прямая со стрелкой 18"/>
          <p:cNvCxnSpPr/>
          <p:nvPr/>
        </p:nvCxnSpPr>
        <p:spPr>
          <a:xfrm rot="5400000" flipH="1" flipV="1">
            <a:off x="857224" y="4786322"/>
            <a:ext cx="32861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214546" y="300037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2143108" y="592933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22" name="Полилиния 21"/>
          <p:cNvSpPr/>
          <p:nvPr/>
        </p:nvSpPr>
        <p:spPr>
          <a:xfrm rot="900671" flipH="1" flipV="1">
            <a:off x="3474523" y="2911939"/>
            <a:ext cx="3000396" cy="1714512"/>
          </a:xfrm>
          <a:custGeom>
            <a:avLst/>
            <a:gdLst>
              <a:gd name="connsiteX0" fmla="*/ 0 w 2702257"/>
              <a:gd name="connsiteY0" fmla="*/ 1612710 h 1612710"/>
              <a:gd name="connsiteX1" fmla="*/ 709684 w 2702257"/>
              <a:gd name="connsiteY1" fmla="*/ 520890 h 1612710"/>
              <a:gd name="connsiteX2" fmla="*/ 1569493 w 2702257"/>
              <a:gd name="connsiteY2" fmla="*/ 70513 h 1612710"/>
              <a:gd name="connsiteX3" fmla="*/ 2702257 w 2702257"/>
              <a:gd name="connsiteY3" fmla="*/ 97809 h 1612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02257" h="1612710">
                <a:moveTo>
                  <a:pt x="0" y="1612710"/>
                </a:moveTo>
                <a:cubicBezTo>
                  <a:pt x="224051" y="1195316"/>
                  <a:pt x="448102" y="777923"/>
                  <a:pt x="709684" y="520890"/>
                </a:cubicBezTo>
                <a:cubicBezTo>
                  <a:pt x="971266" y="263857"/>
                  <a:pt x="1237398" y="141027"/>
                  <a:pt x="1569493" y="70513"/>
                </a:cubicBezTo>
                <a:cubicBezTo>
                  <a:pt x="1901589" y="0"/>
                  <a:pt x="2301923" y="48904"/>
                  <a:pt x="2702257" y="97809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3071802" y="4214818"/>
            <a:ext cx="2500330" cy="50006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3929058" y="4143380"/>
            <a:ext cx="2500330" cy="57150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4714876" y="3143248"/>
            <a:ext cx="2357454" cy="18573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stCxn id="22" idx="0"/>
          </p:cNvCxnSpPr>
          <p:nvPr/>
        </p:nvCxnSpPr>
        <p:spPr>
          <a:xfrm rot="10800000" flipV="1">
            <a:off x="6617809" y="3329754"/>
            <a:ext cx="27952" cy="265401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214678" y="600076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а</a:t>
            </a:r>
            <a:endParaRPr lang="ru-RU" i="1" dirty="0"/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 rot="5400000">
            <a:off x="2393935" y="5035561"/>
            <a:ext cx="1928826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500826" y="600076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1" grpId="0"/>
      <p:bldP spid="22" grpId="0" animBg="1"/>
      <p:bldP spid="37" grpId="0"/>
      <p:bldP spid="4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.  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Выпуклость и вогнутость кривой</a:t>
            </a:r>
            <a:endParaRPr lang="en-US" sz="2800" dirty="0" smtClean="0"/>
          </a:p>
          <a:p>
            <a:pPr marL="514350" indent="-514350" algn="ctr"/>
            <a:r>
              <a:rPr lang="en-US" sz="2800" dirty="0"/>
              <a:t> </a:t>
            </a:r>
            <a:r>
              <a:rPr lang="en-US" sz="2800" dirty="0" smtClean="0"/>
              <a:t>      </a:t>
            </a:r>
          </a:p>
          <a:p>
            <a:pPr marL="514350" indent="-514350" algn="ctr"/>
            <a:r>
              <a:rPr lang="en-US" sz="2800" dirty="0"/>
              <a:t> </a:t>
            </a:r>
            <a:r>
              <a:rPr lang="en-US" sz="2800" dirty="0" smtClean="0"/>
              <a:t>     </a:t>
            </a:r>
            <a:endParaRPr lang="ru-RU" sz="2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1000108"/>
            <a:ext cx="8501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Достаточные признаки выпуклости и вогнутости</a:t>
            </a:r>
            <a:endParaRPr lang="ru-RU" sz="2400" dirty="0">
              <a:solidFill>
                <a:srgbClr val="FF0000"/>
              </a:solidFill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1071538" y="1643050"/>
            <a:ext cx="2071702" cy="928694"/>
            <a:chOff x="1071538" y="1643050"/>
            <a:chExt cx="2071702" cy="928694"/>
          </a:xfrm>
        </p:grpSpPr>
        <p:grpSp>
          <p:nvGrpSpPr>
            <p:cNvPr id="5" name="Группа 12"/>
            <p:cNvGrpSpPr/>
            <p:nvPr/>
          </p:nvGrpSpPr>
          <p:grpSpPr>
            <a:xfrm>
              <a:off x="1071538" y="1643050"/>
              <a:ext cx="2071702" cy="928694"/>
              <a:chOff x="1142976" y="1428736"/>
              <a:chExt cx="2428892" cy="928694"/>
            </a:xfrm>
          </p:grpSpPr>
          <p:sp>
            <p:nvSpPr>
              <p:cNvPr id="6" name="Прямоугольник 5"/>
              <p:cNvSpPr/>
              <p:nvPr/>
            </p:nvSpPr>
            <p:spPr>
              <a:xfrm>
                <a:off x="1142976" y="1428736"/>
                <a:ext cx="2428892" cy="928694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1214414" y="1643050"/>
                <a:ext cx="214314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ru-RU" sz="2000" dirty="0" smtClean="0"/>
              </a:p>
              <a:p>
                <a:r>
                  <a:rPr lang="ru-RU" sz="2000" dirty="0" smtClean="0"/>
                  <a:t> на (</a:t>
                </a:r>
                <a:r>
                  <a:rPr lang="en-US" sz="2000" i="1" dirty="0" smtClean="0"/>
                  <a:t>a</a:t>
                </a:r>
                <a:r>
                  <a:rPr lang="en-US" sz="2000" dirty="0" smtClean="0"/>
                  <a:t>; b)</a:t>
                </a:r>
                <a:endParaRPr lang="ru-RU" sz="2000" dirty="0"/>
              </a:p>
            </p:txBody>
          </p:sp>
        </p:grpSp>
        <p:graphicFrame>
          <p:nvGraphicFramePr>
            <p:cNvPr id="8" name="Объект 7"/>
            <p:cNvGraphicFramePr>
              <a:graphicFrameLocks noChangeAspect="1"/>
            </p:cNvGraphicFramePr>
            <p:nvPr/>
          </p:nvGraphicFramePr>
          <p:xfrm>
            <a:off x="1214414" y="1714488"/>
            <a:ext cx="1656963" cy="530228"/>
          </p:xfrm>
          <a:graphic>
            <a:graphicData uri="http://schemas.openxmlformats.org/presentationml/2006/ole">
              <p:oleObj spid="_x0000_s41986" name="Формула" r:id="rId4" imgW="634680" imgH="203040" progId="Equation.3">
                <p:embed/>
              </p:oleObj>
            </a:graphicData>
          </a:graphic>
        </p:graphicFrame>
      </p:grpSp>
      <p:grpSp>
        <p:nvGrpSpPr>
          <p:cNvPr id="9" name="Группа 33"/>
          <p:cNvGrpSpPr/>
          <p:nvPr/>
        </p:nvGrpSpPr>
        <p:grpSpPr>
          <a:xfrm>
            <a:off x="3571868" y="1857364"/>
            <a:ext cx="642942" cy="428628"/>
            <a:chOff x="5000628" y="4643446"/>
            <a:chExt cx="1071570" cy="642942"/>
          </a:xfrm>
        </p:grpSpPr>
        <p:cxnSp>
          <p:nvCxnSpPr>
            <p:cNvPr id="10" name="Прямая соединительная линия 9"/>
            <p:cNvCxnSpPr/>
            <p:nvPr/>
          </p:nvCxnSpPr>
          <p:spPr>
            <a:xfrm>
              <a:off x="5000628" y="4786322"/>
              <a:ext cx="85725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5000628" y="5143512"/>
              <a:ext cx="85725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0800000">
              <a:off x="5643570" y="4643446"/>
              <a:ext cx="428628" cy="28575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>
              <a:off x="5715008" y="4929198"/>
              <a:ext cx="357190" cy="3571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Группа 19"/>
          <p:cNvGrpSpPr/>
          <p:nvPr/>
        </p:nvGrpSpPr>
        <p:grpSpPr>
          <a:xfrm>
            <a:off x="4643438" y="1643050"/>
            <a:ext cx="2286016" cy="928694"/>
            <a:chOff x="4643438" y="1643050"/>
            <a:chExt cx="2000264" cy="928694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4643438" y="1643050"/>
              <a:ext cx="1900149" cy="928694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5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643438" y="1714488"/>
              <a:ext cx="200026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 smtClean="0"/>
                <a:t>Кривая вогнута на (</a:t>
              </a:r>
              <a:r>
                <a:rPr lang="en-US" sz="2000" dirty="0" smtClean="0"/>
                <a:t>a; b)</a:t>
              </a:r>
              <a:endParaRPr lang="ru-RU" sz="2000" dirty="0"/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1071538" y="2714620"/>
            <a:ext cx="2071702" cy="928694"/>
            <a:chOff x="1071538" y="1643050"/>
            <a:chExt cx="2071702" cy="928694"/>
          </a:xfrm>
        </p:grpSpPr>
        <p:grpSp>
          <p:nvGrpSpPr>
            <p:cNvPr id="23" name="Группа 12"/>
            <p:cNvGrpSpPr/>
            <p:nvPr/>
          </p:nvGrpSpPr>
          <p:grpSpPr>
            <a:xfrm>
              <a:off x="1071538" y="1643050"/>
              <a:ext cx="2071702" cy="928694"/>
              <a:chOff x="1142976" y="1428736"/>
              <a:chExt cx="2428892" cy="928694"/>
            </a:xfrm>
          </p:grpSpPr>
          <p:sp>
            <p:nvSpPr>
              <p:cNvPr id="25" name="Прямоугольник 24"/>
              <p:cNvSpPr/>
              <p:nvPr/>
            </p:nvSpPr>
            <p:spPr>
              <a:xfrm>
                <a:off x="1142976" y="1428736"/>
                <a:ext cx="2428892" cy="928694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1214414" y="1643050"/>
                <a:ext cx="214314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ru-RU" sz="2000" dirty="0" smtClean="0"/>
              </a:p>
              <a:p>
                <a:r>
                  <a:rPr lang="ru-RU" sz="2000" dirty="0" smtClean="0"/>
                  <a:t> на (</a:t>
                </a:r>
                <a:r>
                  <a:rPr lang="en-US" sz="2000" i="1" dirty="0" smtClean="0"/>
                  <a:t>a</a:t>
                </a:r>
                <a:r>
                  <a:rPr lang="en-US" sz="2000" dirty="0" smtClean="0"/>
                  <a:t>; b)</a:t>
                </a:r>
                <a:endParaRPr lang="ru-RU" sz="2000" dirty="0"/>
              </a:p>
            </p:txBody>
          </p:sp>
        </p:grpSp>
        <p:graphicFrame>
          <p:nvGraphicFramePr>
            <p:cNvPr id="24" name="Объект 23"/>
            <p:cNvGraphicFramePr>
              <a:graphicFrameLocks noChangeAspect="1"/>
            </p:cNvGraphicFramePr>
            <p:nvPr/>
          </p:nvGraphicFramePr>
          <p:xfrm>
            <a:off x="1214414" y="1714488"/>
            <a:ext cx="1656963" cy="530228"/>
          </p:xfrm>
          <a:graphic>
            <a:graphicData uri="http://schemas.openxmlformats.org/presentationml/2006/ole">
              <p:oleObj spid="_x0000_s41988" name="Формула" r:id="rId5" imgW="634680" imgH="203040" progId="Equation.3">
                <p:embed/>
              </p:oleObj>
            </a:graphicData>
          </a:graphic>
        </p:graphicFrame>
      </p:grpSp>
      <p:grpSp>
        <p:nvGrpSpPr>
          <p:cNvPr id="27" name="Группа 33"/>
          <p:cNvGrpSpPr/>
          <p:nvPr/>
        </p:nvGrpSpPr>
        <p:grpSpPr>
          <a:xfrm>
            <a:off x="3643306" y="2928934"/>
            <a:ext cx="642942" cy="428628"/>
            <a:chOff x="5000628" y="4643446"/>
            <a:chExt cx="1071570" cy="642942"/>
          </a:xfrm>
        </p:grpSpPr>
        <p:cxnSp>
          <p:nvCxnSpPr>
            <p:cNvPr id="28" name="Прямая соединительная линия 27"/>
            <p:cNvCxnSpPr/>
            <p:nvPr/>
          </p:nvCxnSpPr>
          <p:spPr>
            <a:xfrm>
              <a:off x="5000628" y="4786322"/>
              <a:ext cx="85725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>
              <a:off x="5000628" y="5143512"/>
              <a:ext cx="85725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643570" y="4643446"/>
              <a:ext cx="428628" cy="28575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5400000">
              <a:off x="5715008" y="4929198"/>
              <a:ext cx="357190" cy="3571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Группа 31"/>
          <p:cNvGrpSpPr/>
          <p:nvPr/>
        </p:nvGrpSpPr>
        <p:grpSpPr>
          <a:xfrm>
            <a:off x="4643438" y="2714620"/>
            <a:ext cx="2286016" cy="928694"/>
            <a:chOff x="4643438" y="1643050"/>
            <a:chExt cx="2000264" cy="928694"/>
          </a:xfrm>
        </p:grpSpPr>
        <p:sp>
          <p:nvSpPr>
            <p:cNvPr id="33" name="Прямоугольник 32"/>
            <p:cNvSpPr/>
            <p:nvPr/>
          </p:nvSpPr>
          <p:spPr>
            <a:xfrm>
              <a:off x="4643438" y="1643050"/>
              <a:ext cx="1900149" cy="928694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5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643438" y="1714488"/>
              <a:ext cx="200026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 smtClean="0"/>
                <a:t>Кривая вогнута на (</a:t>
              </a:r>
              <a:r>
                <a:rPr lang="en-US" sz="2000" dirty="0" smtClean="0"/>
                <a:t>a; b)</a:t>
              </a:r>
              <a:endParaRPr lang="ru-RU" sz="2000" dirty="0"/>
            </a:p>
          </p:txBody>
        </p:sp>
      </p:grpSp>
      <p:sp>
        <p:nvSpPr>
          <p:cNvPr id="35" name="Прямоугольник 34"/>
          <p:cNvSpPr/>
          <p:nvPr/>
        </p:nvSpPr>
        <p:spPr>
          <a:xfrm>
            <a:off x="142844" y="3929066"/>
            <a:ext cx="8786874" cy="1785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Для построения графика целесообразно проанализировать, какой вид имеет график функции на интервале (</a:t>
            </a:r>
            <a:r>
              <a:rPr lang="en-US" sz="2800" dirty="0" smtClean="0"/>
              <a:t>a; b)</a:t>
            </a:r>
            <a:r>
              <a:rPr lang="ru-RU" sz="2800" dirty="0" smtClean="0"/>
              <a:t> в зависимости от знаков первой и второй первообразных</a:t>
            </a:r>
            <a:endParaRPr lang="ru-RU" sz="2800" dirty="0"/>
          </a:p>
        </p:txBody>
      </p:sp>
      <p:sp>
        <p:nvSpPr>
          <p:cNvPr id="36" name="TextBox 35"/>
          <p:cNvSpPr txBox="1"/>
          <p:nvPr/>
        </p:nvSpPr>
        <p:spPr>
          <a:xfrm>
            <a:off x="1785918" y="6000768"/>
            <a:ext cx="5429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Результат удобно свести в таблицу</a:t>
            </a:r>
            <a:endParaRPr lang="ru-RU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1071546"/>
          <a:ext cx="8644000" cy="4783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1000"/>
                <a:gridCol w="2161000"/>
                <a:gridCol w="2161000"/>
                <a:gridCol w="2161000"/>
              </a:tblGrid>
              <a:tr h="107157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07183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возрастает,</a:t>
                      </a:r>
                    </a:p>
                    <a:p>
                      <a:pPr algn="ctr"/>
                      <a:r>
                        <a:rPr lang="ru-RU" dirty="0" smtClean="0"/>
                        <a:t>выпуклая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возрастает,</a:t>
                      </a:r>
                    </a:p>
                    <a:p>
                      <a:pPr algn="ctr"/>
                      <a:r>
                        <a:rPr lang="ru-RU" dirty="0" smtClean="0"/>
                        <a:t>вогнутая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убывает, </a:t>
                      </a:r>
                    </a:p>
                    <a:p>
                      <a:pPr algn="ctr"/>
                      <a:r>
                        <a:rPr lang="ru-RU" dirty="0" smtClean="0"/>
                        <a:t>выпуклая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убывает,</a:t>
                      </a:r>
                    </a:p>
                    <a:p>
                      <a:pPr algn="ctr"/>
                      <a:r>
                        <a:rPr lang="ru-RU" dirty="0" smtClean="0"/>
                        <a:t>вогнутая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642910" y="1071546"/>
          <a:ext cx="1214446" cy="1001718"/>
        </p:xfrm>
        <a:graphic>
          <a:graphicData uri="http://schemas.openxmlformats.org/presentationml/2006/ole">
            <p:oleObj spid="_x0000_s43010" name="Формула" r:id="rId3" imgW="431640" imgH="431640" progId="Equation.3">
              <p:embed/>
            </p:oleObj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928926" y="1071546"/>
          <a:ext cx="1073156" cy="1073156"/>
        </p:xfrm>
        <a:graphic>
          <a:graphicData uri="http://schemas.openxmlformats.org/presentationml/2006/ole">
            <p:oleObj spid="_x0000_s43011" name="Формула" r:id="rId4" imgW="431640" imgH="431640" progId="Equation.3">
              <p:embed/>
            </p:oleObj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5072066" y="1071546"/>
          <a:ext cx="1073156" cy="1073156"/>
        </p:xfrm>
        <a:graphic>
          <a:graphicData uri="http://schemas.openxmlformats.org/presentationml/2006/ole">
            <p:oleObj spid="_x0000_s43012" name="Формула" r:id="rId5" imgW="431640" imgH="431640" progId="Equation.3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7215206" y="1071546"/>
          <a:ext cx="1073156" cy="1073156"/>
        </p:xfrm>
        <a:graphic>
          <a:graphicData uri="http://schemas.openxmlformats.org/presentationml/2006/ole">
            <p:oleObj spid="_x0000_s43013" name="Формула" r:id="rId6" imgW="431640" imgH="431640" progId="Equation.3">
              <p:embed/>
            </p:oleObj>
          </a:graphicData>
        </a:graphic>
      </p:graphicFrame>
      <p:cxnSp>
        <p:nvCxnSpPr>
          <p:cNvPr id="8" name="Прямая со стрелкой 7"/>
          <p:cNvCxnSpPr/>
          <p:nvPr/>
        </p:nvCxnSpPr>
        <p:spPr>
          <a:xfrm>
            <a:off x="428596" y="4643446"/>
            <a:ext cx="17859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2571736" y="4643446"/>
            <a:ext cx="17859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714876" y="4643446"/>
            <a:ext cx="17859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6929454" y="4643446"/>
            <a:ext cx="17859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 flipH="1" flipV="1">
            <a:off x="-392147" y="3892553"/>
            <a:ext cx="207170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000232" y="4572008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х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357158" y="278605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357158" y="457200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 rot="5400000" flipH="1" flipV="1">
            <a:off x="1822431" y="3892553"/>
            <a:ext cx="207170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 flipH="1" flipV="1">
            <a:off x="3965571" y="3892553"/>
            <a:ext cx="207170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 flipH="1" flipV="1">
            <a:off x="6180149" y="3892553"/>
            <a:ext cx="207170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143372" y="4572008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х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6286512" y="4572008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х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8572528" y="4572008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х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2571736" y="278605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714876" y="278605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6929454" y="278605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2571736" y="457200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4714876" y="457200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6929454" y="457200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30" name="Полилиния 29"/>
          <p:cNvSpPr/>
          <p:nvPr/>
        </p:nvSpPr>
        <p:spPr>
          <a:xfrm>
            <a:off x="791570" y="3275463"/>
            <a:ext cx="1023582" cy="832513"/>
          </a:xfrm>
          <a:custGeom>
            <a:avLst/>
            <a:gdLst>
              <a:gd name="connsiteX0" fmla="*/ 0 w 1023582"/>
              <a:gd name="connsiteY0" fmla="*/ 832513 h 832513"/>
              <a:gd name="connsiteX1" fmla="*/ 313899 w 1023582"/>
              <a:gd name="connsiteY1" fmla="*/ 259307 h 832513"/>
              <a:gd name="connsiteX2" fmla="*/ 1023582 w 1023582"/>
              <a:gd name="connsiteY2" fmla="*/ 0 h 832513"/>
              <a:gd name="connsiteX3" fmla="*/ 1023582 w 1023582"/>
              <a:gd name="connsiteY3" fmla="*/ 0 h 832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23582" h="832513">
                <a:moveTo>
                  <a:pt x="0" y="832513"/>
                </a:moveTo>
                <a:cubicBezTo>
                  <a:pt x="71651" y="615286"/>
                  <a:pt x="143302" y="398059"/>
                  <a:pt x="313899" y="259307"/>
                </a:cubicBezTo>
                <a:cubicBezTo>
                  <a:pt x="484496" y="120555"/>
                  <a:pt x="1023582" y="0"/>
                  <a:pt x="1023582" y="0"/>
                </a:cubicBezTo>
                <a:lnTo>
                  <a:pt x="1023582" y="0"/>
                </a:lnTo>
              </a:path>
            </a:pathLst>
          </a:cu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олилиния 30"/>
          <p:cNvSpPr/>
          <p:nvPr/>
        </p:nvSpPr>
        <p:spPr>
          <a:xfrm rot="10646255">
            <a:off x="3000364" y="3286124"/>
            <a:ext cx="1023582" cy="832513"/>
          </a:xfrm>
          <a:custGeom>
            <a:avLst/>
            <a:gdLst>
              <a:gd name="connsiteX0" fmla="*/ 0 w 1023582"/>
              <a:gd name="connsiteY0" fmla="*/ 832513 h 832513"/>
              <a:gd name="connsiteX1" fmla="*/ 313899 w 1023582"/>
              <a:gd name="connsiteY1" fmla="*/ 259307 h 832513"/>
              <a:gd name="connsiteX2" fmla="*/ 1023582 w 1023582"/>
              <a:gd name="connsiteY2" fmla="*/ 0 h 832513"/>
              <a:gd name="connsiteX3" fmla="*/ 1023582 w 1023582"/>
              <a:gd name="connsiteY3" fmla="*/ 0 h 832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23582" h="832513">
                <a:moveTo>
                  <a:pt x="0" y="832513"/>
                </a:moveTo>
                <a:cubicBezTo>
                  <a:pt x="71651" y="615286"/>
                  <a:pt x="143302" y="398059"/>
                  <a:pt x="313899" y="259307"/>
                </a:cubicBezTo>
                <a:cubicBezTo>
                  <a:pt x="484496" y="120555"/>
                  <a:pt x="1023582" y="0"/>
                  <a:pt x="1023582" y="0"/>
                </a:cubicBezTo>
                <a:lnTo>
                  <a:pt x="1023582" y="0"/>
                </a:lnTo>
              </a:path>
            </a:pathLst>
          </a:cu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олилиния 32"/>
          <p:cNvSpPr/>
          <p:nvPr/>
        </p:nvSpPr>
        <p:spPr>
          <a:xfrm>
            <a:off x="5281684" y="3248167"/>
            <a:ext cx="941695" cy="900752"/>
          </a:xfrm>
          <a:custGeom>
            <a:avLst/>
            <a:gdLst>
              <a:gd name="connsiteX0" fmla="*/ 0 w 941695"/>
              <a:gd name="connsiteY0" fmla="*/ 0 h 900752"/>
              <a:gd name="connsiteX1" fmla="*/ 709683 w 941695"/>
              <a:gd name="connsiteY1" fmla="*/ 313899 h 900752"/>
              <a:gd name="connsiteX2" fmla="*/ 941695 w 941695"/>
              <a:gd name="connsiteY2" fmla="*/ 900752 h 900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1695" h="900752">
                <a:moveTo>
                  <a:pt x="0" y="0"/>
                </a:moveTo>
                <a:cubicBezTo>
                  <a:pt x="276367" y="81887"/>
                  <a:pt x="552734" y="163774"/>
                  <a:pt x="709683" y="313899"/>
                </a:cubicBezTo>
                <a:cubicBezTo>
                  <a:pt x="866632" y="464024"/>
                  <a:pt x="904163" y="682388"/>
                  <a:pt x="941695" y="900752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олилиния 33"/>
          <p:cNvSpPr/>
          <p:nvPr/>
        </p:nvSpPr>
        <p:spPr>
          <a:xfrm rot="10387492">
            <a:off x="7608391" y="3251896"/>
            <a:ext cx="928694" cy="900752"/>
          </a:xfrm>
          <a:custGeom>
            <a:avLst/>
            <a:gdLst>
              <a:gd name="connsiteX0" fmla="*/ 0 w 941695"/>
              <a:gd name="connsiteY0" fmla="*/ 0 h 900752"/>
              <a:gd name="connsiteX1" fmla="*/ 709683 w 941695"/>
              <a:gd name="connsiteY1" fmla="*/ 313899 h 900752"/>
              <a:gd name="connsiteX2" fmla="*/ 941695 w 941695"/>
              <a:gd name="connsiteY2" fmla="*/ 900752 h 900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1695" h="900752">
                <a:moveTo>
                  <a:pt x="0" y="0"/>
                </a:moveTo>
                <a:cubicBezTo>
                  <a:pt x="276367" y="81887"/>
                  <a:pt x="552734" y="163774"/>
                  <a:pt x="709683" y="313899"/>
                </a:cubicBezTo>
                <a:cubicBezTo>
                  <a:pt x="866632" y="464024"/>
                  <a:pt x="904163" y="682388"/>
                  <a:pt x="941695" y="900752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 rot="5400000">
            <a:off x="535753" y="4393413"/>
            <a:ext cx="500066" cy="15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5400000">
            <a:off x="1143770" y="3999710"/>
            <a:ext cx="1285884" cy="15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5400000">
            <a:off x="2786844" y="4428338"/>
            <a:ext cx="428628" cy="15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5400000">
            <a:off x="3322629" y="3963991"/>
            <a:ext cx="1357322" cy="15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rot="5400000">
            <a:off x="4608513" y="3963991"/>
            <a:ext cx="1357322" cy="15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rot="5400000">
            <a:off x="5965835" y="4392619"/>
            <a:ext cx="500066" cy="15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rot="5400000">
            <a:off x="6858810" y="3999710"/>
            <a:ext cx="1285884" cy="15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rot="5400000">
            <a:off x="8323289" y="4392619"/>
            <a:ext cx="500066" cy="15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642910" y="457200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а</a:t>
            </a:r>
            <a:endParaRPr lang="ru-RU" i="1" dirty="0"/>
          </a:p>
        </p:txBody>
      </p:sp>
      <p:sp>
        <p:nvSpPr>
          <p:cNvPr id="50" name="TextBox 49"/>
          <p:cNvSpPr txBox="1"/>
          <p:nvPr/>
        </p:nvSpPr>
        <p:spPr>
          <a:xfrm>
            <a:off x="2857488" y="457200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а</a:t>
            </a:r>
            <a:endParaRPr lang="ru-RU" i="1" dirty="0"/>
          </a:p>
        </p:txBody>
      </p:sp>
      <p:sp>
        <p:nvSpPr>
          <p:cNvPr id="52" name="TextBox 51"/>
          <p:cNvSpPr txBox="1"/>
          <p:nvPr/>
        </p:nvSpPr>
        <p:spPr>
          <a:xfrm>
            <a:off x="5143504" y="457200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а</a:t>
            </a:r>
            <a:endParaRPr lang="ru-RU" i="1" dirty="0"/>
          </a:p>
        </p:txBody>
      </p:sp>
      <p:sp>
        <p:nvSpPr>
          <p:cNvPr id="53" name="TextBox 52"/>
          <p:cNvSpPr txBox="1"/>
          <p:nvPr/>
        </p:nvSpPr>
        <p:spPr>
          <a:xfrm>
            <a:off x="7358082" y="457200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а</a:t>
            </a:r>
            <a:endParaRPr lang="ru-RU" i="1" dirty="0"/>
          </a:p>
        </p:txBody>
      </p:sp>
      <p:sp>
        <p:nvSpPr>
          <p:cNvPr id="54" name="TextBox 53"/>
          <p:cNvSpPr txBox="1"/>
          <p:nvPr/>
        </p:nvSpPr>
        <p:spPr>
          <a:xfrm>
            <a:off x="1643042" y="464344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b</a:t>
            </a:r>
            <a:endParaRPr lang="ru-RU" i="1" dirty="0"/>
          </a:p>
        </p:txBody>
      </p:sp>
      <p:sp>
        <p:nvSpPr>
          <p:cNvPr id="55" name="TextBox 54"/>
          <p:cNvSpPr txBox="1"/>
          <p:nvPr/>
        </p:nvSpPr>
        <p:spPr>
          <a:xfrm>
            <a:off x="3857620" y="457200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b</a:t>
            </a:r>
            <a:endParaRPr lang="ru-RU" i="1" dirty="0"/>
          </a:p>
        </p:txBody>
      </p:sp>
      <p:sp>
        <p:nvSpPr>
          <p:cNvPr id="56" name="TextBox 55"/>
          <p:cNvSpPr txBox="1"/>
          <p:nvPr/>
        </p:nvSpPr>
        <p:spPr>
          <a:xfrm>
            <a:off x="6000760" y="457200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b</a:t>
            </a:r>
            <a:endParaRPr lang="ru-RU" i="1" dirty="0"/>
          </a:p>
        </p:txBody>
      </p:sp>
      <p:sp>
        <p:nvSpPr>
          <p:cNvPr id="57" name="TextBox 56"/>
          <p:cNvSpPr txBox="1"/>
          <p:nvPr/>
        </p:nvSpPr>
        <p:spPr>
          <a:xfrm>
            <a:off x="8358214" y="457200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b</a:t>
            </a:r>
            <a:endParaRPr lang="ru-RU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357158" y="571480"/>
            <a:ext cx="83058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12.  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Точки перегиба графика функции</a:t>
            </a:r>
            <a:endParaRPr lang="en-US" sz="2800" dirty="0" smtClean="0"/>
          </a:p>
          <a:p>
            <a:pPr marL="514350" indent="-514350" algn="ctr"/>
            <a:r>
              <a:rPr lang="en-US" sz="2800" dirty="0"/>
              <a:t> </a:t>
            </a:r>
            <a:r>
              <a:rPr lang="en-US" sz="2800" dirty="0" smtClean="0"/>
              <a:t>      </a:t>
            </a:r>
          </a:p>
          <a:p>
            <a:pPr marL="514350" indent="-514350" algn="ctr"/>
            <a:r>
              <a:rPr lang="en-US" sz="2800" dirty="0"/>
              <a:t> </a:t>
            </a:r>
            <a:r>
              <a:rPr lang="en-US" sz="2800" dirty="0" smtClean="0"/>
              <a:t>     </a:t>
            </a:r>
            <a:endParaRPr lang="ru-RU" sz="2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4" name="Группа 12"/>
          <p:cNvGrpSpPr/>
          <p:nvPr/>
        </p:nvGrpSpPr>
        <p:grpSpPr>
          <a:xfrm>
            <a:off x="1142976" y="1785926"/>
            <a:ext cx="1500198" cy="1143008"/>
            <a:chOff x="1142976" y="1428736"/>
            <a:chExt cx="2428892" cy="928694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142976" y="1428736"/>
              <a:ext cx="2428892" cy="92869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214414" y="1486779"/>
              <a:ext cx="2143140" cy="6287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 smtClean="0"/>
                <a:t>Точка </a:t>
              </a:r>
              <a:endParaRPr lang="en-US" sz="2000" dirty="0" smtClean="0"/>
            </a:p>
            <a:p>
              <a:r>
                <a:rPr lang="ru-RU" sz="2000" dirty="0" smtClean="0"/>
                <a:t>перегиба  </a:t>
              </a:r>
              <a:r>
                <a:rPr lang="en-US" sz="2000" dirty="0" smtClean="0"/>
                <a:t>       </a:t>
              </a:r>
              <a:r>
                <a:rPr lang="ru-RU" sz="2000" dirty="0" smtClean="0"/>
                <a:t>(х</a:t>
              </a:r>
              <a:r>
                <a:rPr lang="ru-RU" sz="1050" dirty="0" smtClean="0"/>
                <a:t>0</a:t>
              </a:r>
              <a:r>
                <a:rPr lang="ru-RU" sz="2000" dirty="0" smtClean="0"/>
                <a:t>; </a:t>
              </a:r>
              <a:r>
                <a:rPr lang="en-US" sz="2000" dirty="0" smtClean="0"/>
                <a:t>f(x</a:t>
              </a:r>
              <a:r>
                <a:rPr lang="en-US" sz="1050" dirty="0" smtClean="0"/>
                <a:t>0</a:t>
              </a:r>
              <a:r>
                <a:rPr lang="en-US" sz="2000" dirty="0" smtClean="0"/>
                <a:t>))</a:t>
              </a:r>
              <a:endParaRPr lang="ru-RU" sz="1050" dirty="0"/>
            </a:p>
          </p:txBody>
        </p:sp>
      </p:grpSp>
      <p:graphicFrame>
        <p:nvGraphicFramePr>
          <p:cNvPr id="46082" name="Object 2"/>
          <p:cNvGraphicFramePr>
            <a:graphicFrameLocks noChangeAspect="1"/>
          </p:cNvGraphicFramePr>
          <p:nvPr/>
        </p:nvGraphicFramePr>
        <p:xfrm>
          <a:off x="2928926" y="2071678"/>
          <a:ext cx="1142982" cy="571491"/>
        </p:xfrm>
        <a:graphic>
          <a:graphicData uri="http://schemas.openxmlformats.org/presentationml/2006/ole">
            <p:oleObj spid="_x0000_s46082" name="Формула" r:id="rId3" imgW="380880" imgH="253800" progId="Equation.3">
              <p:embed/>
            </p:oleObj>
          </a:graphicData>
        </a:graphic>
      </p:graphicFrame>
      <p:grpSp>
        <p:nvGrpSpPr>
          <p:cNvPr id="7" name="Группа 13"/>
          <p:cNvGrpSpPr/>
          <p:nvPr/>
        </p:nvGrpSpPr>
        <p:grpSpPr>
          <a:xfrm>
            <a:off x="4357686" y="1357299"/>
            <a:ext cx="3500462" cy="2428891"/>
            <a:chOff x="5214942" y="1357298"/>
            <a:chExt cx="3071834" cy="1273577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5214942" y="1357298"/>
              <a:ext cx="3071834" cy="114300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357818" y="1428736"/>
              <a:ext cx="2928958" cy="12021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 smtClean="0"/>
                <a:t>В точке (х</a:t>
              </a:r>
              <a:r>
                <a:rPr lang="ru-RU" sz="1050" dirty="0" smtClean="0"/>
                <a:t>0</a:t>
              </a:r>
              <a:r>
                <a:rPr lang="ru-RU" sz="2000" dirty="0" smtClean="0"/>
                <a:t>; </a:t>
              </a:r>
              <a:r>
                <a:rPr lang="en-US" sz="2000" dirty="0" smtClean="0"/>
                <a:t>f(x</a:t>
              </a:r>
              <a:r>
                <a:rPr lang="en-US" sz="1050" dirty="0" smtClean="0"/>
                <a:t>0</a:t>
              </a:r>
              <a:r>
                <a:rPr lang="en-US" sz="2000" dirty="0" smtClean="0"/>
                <a:t>))</a:t>
              </a:r>
              <a:r>
                <a:rPr lang="ru-RU" sz="2000" dirty="0" smtClean="0"/>
                <a:t> существует касательная, при переходе через эту точку меняется выпуклость на вогнутость (или наоборот)</a:t>
              </a:r>
              <a:endParaRPr lang="ru-RU" sz="1050" dirty="0"/>
            </a:p>
          </p:txBody>
        </p:sp>
      </p:grpSp>
      <p:cxnSp>
        <p:nvCxnSpPr>
          <p:cNvPr id="11" name="Прямая со стрелкой 10"/>
          <p:cNvCxnSpPr/>
          <p:nvPr/>
        </p:nvCxnSpPr>
        <p:spPr>
          <a:xfrm>
            <a:off x="785786" y="6000768"/>
            <a:ext cx="39290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357686" y="592933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 rot="5400000" flipH="1" flipV="1">
            <a:off x="-320709" y="4749809"/>
            <a:ext cx="335758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71538" y="292893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1071538" y="592933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25" name="Полилиния 24"/>
          <p:cNvSpPr/>
          <p:nvPr/>
        </p:nvSpPr>
        <p:spPr>
          <a:xfrm>
            <a:off x="1705970" y="3166281"/>
            <a:ext cx="1883391" cy="2743200"/>
          </a:xfrm>
          <a:custGeom>
            <a:avLst/>
            <a:gdLst>
              <a:gd name="connsiteX0" fmla="*/ 0 w 1883391"/>
              <a:gd name="connsiteY0" fmla="*/ 2743200 h 2743200"/>
              <a:gd name="connsiteX1" fmla="*/ 300251 w 1883391"/>
              <a:gd name="connsiteY1" fmla="*/ 1924334 h 2743200"/>
              <a:gd name="connsiteX2" fmla="*/ 1487606 w 1883391"/>
              <a:gd name="connsiteY2" fmla="*/ 1296537 h 2743200"/>
              <a:gd name="connsiteX3" fmla="*/ 1883391 w 1883391"/>
              <a:gd name="connsiteY3" fmla="*/ 0 h 27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83391" h="2743200">
                <a:moveTo>
                  <a:pt x="0" y="2743200"/>
                </a:moveTo>
                <a:cubicBezTo>
                  <a:pt x="26158" y="2454322"/>
                  <a:pt x="52317" y="2165444"/>
                  <a:pt x="300251" y="1924334"/>
                </a:cubicBezTo>
                <a:cubicBezTo>
                  <a:pt x="548185" y="1683224"/>
                  <a:pt x="1223749" y="1617259"/>
                  <a:pt x="1487606" y="1296537"/>
                </a:cubicBezTo>
                <a:cubicBezTo>
                  <a:pt x="1751463" y="975815"/>
                  <a:pt x="1817427" y="487907"/>
                  <a:pt x="1883391" y="0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V="1">
            <a:off x="1071538" y="4357694"/>
            <a:ext cx="2928958" cy="928694"/>
          </a:xfrm>
          <a:prstGeom prst="line">
            <a:avLst/>
          </a:prstGeom>
          <a:ln w="254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Овал 31"/>
          <p:cNvSpPr/>
          <p:nvPr/>
        </p:nvSpPr>
        <p:spPr>
          <a:xfrm>
            <a:off x="2571736" y="4714884"/>
            <a:ext cx="142876" cy="1428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8" name="Прямая соединительная линия 37"/>
          <p:cNvCxnSpPr>
            <a:stCxn id="32" idx="4"/>
          </p:cNvCxnSpPr>
          <p:nvPr/>
        </p:nvCxnSpPr>
        <p:spPr>
          <a:xfrm rot="5400000">
            <a:off x="2082132" y="5418802"/>
            <a:ext cx="1122084" cy="15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500298" y="592933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х</a:t>
            </a:r>
            <a:r>
              <a:rPr lang="ru-RU" sz="1050" dirty="0" smtClean="0"/>
              <a:t>0</a:t>
            </a:r>
            <a:endParaRPr lang="ru-RU" sz="1050" dirty="0"/>
          </a:p>
        </p:txBody>
      </p:sp>
      <p:cxnSp>
        <p:nvCxnSpPr>
          <p:cNvPr id="42" name="Прямая соединительная линия 41"/>
          <p:cNvCxnSpPr>
            <a:stCxn id="32" idx="6"/>
          </p:cNvCxnSpPr>
          <p:nvPr/>
        </p:nvCxnSpPr>
        <p:spPr>
          <a:xfrm flipH="1">
            <a:off x="1357290" y="4786322"/>
            <a:ext cx="1357322" cy="15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714348" y="457200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f(x</a:t>
            </a:r>
            <a:r>
              <a:rPr lang="en-US" sz="1050" dirty="0" smtClean="0"/>
              <a:t>0</a:t>
            </a:r>
            <a:r>
              <a:rPr lang="en-US" dirty="0" smtClean="0"/>
              <a:t>)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7" grpId="0"/>
      <p:bldP spid="18" grpId="0"/>
      <p:bldP spid="25" grpId="0" animBg="1"/>
      <p:bldP spid="32" grpId="0" animBg="1"/>
      <p:bldP spid="40" grpId="0"/>
      <p:bldP spid="4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642918"/>
            <a:ext cx="8501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Достаточные признаки выпуклости и вогнутости</a:t>
            </a:r>
            <a:endParaRPr lang="ru-RU" sz="2400" dirty="0">
              <a:solidFill>
                <a:srgbClr val="FF0000"/>
              </a:solidFill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214282" y="1142984"/>
            <a:ext cx="4857784" cy="2357454"/>
            <a:chOff x="214282" y="1142984"/>
            <a:chExt cx="4857784" cy="2357454"/>
          </a:xfrm>
        </p:grpSpPr>
        <p:grpSp>
          <p:nvGrpSpPr>
            <p:cNvPr id="4" name="Группа 12"/>
            <p:cNvGrpSpPr/>
            <p:nvPr/>
          </p:nvGrpSpPr>
          <p:grpSpPr>
            <a:xfrm>
              <a:off x="214282" y="1142984"/>
              <a:ext cx="4857784" cy="2357454"/>
              <a:chOff x="1142976" y="1428736"/>
              <a:chExt cx="2428892" cy="928694"/>
            </a:xfrm>
          </p:grpSpPr>
          <p:sp>
            <p:nvSpPr>
              <p:cNvPr id="5" name="Прямоугольник 4"/>
              <p:cNvSpPr/>
              <p:nvPr/>
            </p:nvSpPr>
            <p:spPr>
              <a:xfrm>
                <a:off x="1142976" y="1428736"/>
                <a:ext cx="2428892" cy="928694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1214413" y="1486779"/>
                <a:ext cx="2316973" cy="4341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 smtClean="0"/>
                  <a:t>В точке (х</a:t>
                </a:r>
                <a:r>
                  <a:rPr lang="ru-RU" sz="1050" dirty="0" smtClean="0"/>
                  <a:t>0</a:t>
                </a:r>
                <a:r>
                  <a:rPr lang="ru-RU" sz="2400" dirty="0" smtClean="0"/>
                  <a:t>; </a:t>
                </a:r>
                <a:r>
                  <a:rPr lang="en-US" sz="2400" dirty="0" smtClean="0"/>
                  <a:t>f(x</a:t>
                </a:r>
                <a:r>
                  <a:rPr lang="en-US" sz="1050" dirty="0" smtClean="0"/>
                  <a:t>0</a:t>
                </a:r>
                <a:r>
                  <a:rPr lang="en-US" sz="2400" dirty="0" smtClean="0"/>
                  <a:t>))</a:t>
                </a:r>
                <a:r>
                  <a:rPr lang="ru-RU" sz="2400" dirty="0" smtClean="0"/>
                  <a:t> существует </a:t>
                </a:r>
              </a:p>
              <a:p>
                <a:r>
                  <a:rPr lang="ru-RU" sz="2400" dirty="0" smtClean="0"/>
                  <a:t>касательная,   </a:t>
                </a:r>
              </a:p>
              <a:p>
                <a:r>
                  <a:rPr lang="ru-RU" sz="2400" dirty="0" smtClean="0"/>
                  <a:t>(или не существует)</a:t>
                </a:r>
              </a:p>
              <a:p>
                <a:r>
                  <a:rPr lang="ru-RU" sz="2400" dirty="0" smtClean="0"/>
                  <a:t> и при переходе через точку х</a:t>
                </a:r>
                <a:r>
                  <a:rPr lang="ru-RU" sz="1050" dirty="0" smtClean="0"/>
                  <a:t>0</a:t>
                </a:r>
                <a:endParaRPr lang="ru-RU" sz="1050" dirty="0"/>
              </a:p>
            </p:txBody>
          </p:sp>
        </p:grpSp>
        <p:graphicFrame>
          <p:nvGraphicFramePr>
            <p:cNvPr id="7" name="Объект 6"/>
            <p:cNvGraphicFramePr>
              <a:graphicFrameLocks noChangeAspect="1"/>
            </p:cNvGraphicFramePr>
            <p:nvPr/>
          </p:nvGraphicFramePr>
          <p:xfrm>
            <a:off x="2214546" y="1643050"/>
            <a:ext cx="1714512" cy="500066"/>
          </p:xfrm>
          <a:graphic>
            <a:graphicData uri="http://schemas.openxmlformats.org/presentationml/2006/ole">
              <p:oleObj spid="_x0000_s47106" name="Формула" r:id="rId3" imgW="672840" imgH="228600" progId="Equation.3">
                <p:embed/>
              </p:oleObj>
            </a:graphicData>
          </a:graphic>
        </p:graphicFrame>
        <p:graphicFrame>
          <p:nvGraphicFramePr>
            <p:cNvPr id="8" name="Объект 7"/>
            <p:cNvGraphicFramePr>
              <a:graphicFrameLocks noChangeAspect="1"/>
            </p:cNvGraphicFramePr>
            <p:nvPr/>
          </p:nvGraphicFramePr>
          <p:xfrm>
            <a:off x="500034" y="2857496"/>
            <a:ext cx="530228" cy="530228"/>
          </p:xfrm>
          <a:graphic>
            <a:graphicData uri="http://schemas.openxmlformats.org/presentationml/2006/ole">
              <p:oleObj spid="_x0000_s47107" name="Формула" r:id="rId4" imgW="203040" imgH="203040" progId="Equation.3">
                <p:embed/>
              </p:oleObj>
            </a:graphicData>
          </a:graphic>
        </p:graphicFrame>
        <p:sp>
          <p:nvSpPr>
            <p:cNvPr id="9" name="Прямоугольник 8"/>
            <p:cNvSpPr/>
            <p:nvPr/>
          </p:nvSpPr>
          <p:spPr>
            <a:xfrm>
              <a:off x="1071538" y="2857496"/>
              <a:ext cx="2571768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400" dirty="0" smtClean="0"/>
                <a:t>меняет знак</a:t>
              </a:r>
              <a:endParaRPr lang="ru-RU" sz="2400" dirty="0"/>
            </a:p>
          </p:txBody>
        </p:sp>
      </p:grpSp>
      <p:grpSp>
        <p:nvGrpSpPr>
          <p:cNvPr id="11" name="Группа 33"/>
          <p:cNvGrpSpPr/>
          <p:nvPr/>
        </p:nvGrpSpPr>
        <p:grpSpPr>
          <a:xfrm>
            <a:off x="5286380" y="2071678"/>
            <a:ext cx="642942" cy="428628"/>
            <a:chOff x="5000628" y="4643446"/>
            <a:chExt cx="1071570" cy="642942"/>
          </a:xfrm>
        </p:grpSpPr>
        <p:cxnSp>
          <p:nvCxnSpPr>
            <p:cNvPr id="12" name="Прямая соединительная линия 11"/>
            <p:cNvCxnSpPr/>
            <p:nvPr/>
          </p:nvCxnSpPr>
          <p:spPr>
            <a:xfrm>
              <a:off x="5000628" y="4786322"/>
              <a:ext cx="85725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>
              <a:off x="5000628" y="5143512"/>
              <a:ext cx="85725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rot="10800000">
              <a:off x="5643570" y="4643446"/>
              <a:ext cx="428628" cy="28575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 rot="5400000">
              <a:off x="5715008" y="4929198"/>
              <a:ext cx="357190" cy="3571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Группа 12"/>
          <p:cNvGrpSpPr/>
          <p:nvPr/>
        </p:nvGrpSpPr>
        <p:grpSpPr>
          <a:xfrm>
            <a:off x="6072198" y="1785926"/>
            <a:ext cx="2428892" cy="1000132"/>
            <a:chOff x="1142976" y="1428736"/>
            <a:chExt cx="2428892" cy="928694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1142976" y="1428736"/>
              <a:ext cx="2428892" cy="92869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214414" y="1486779"/>
              <a:ext cx="2143140" cy="5751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 smtClean="0"/>
                <a:t>(х</a:t>
              </a:r>
              <a:r>
                <a:rPr lang="ru-RU" sz="1050" dirty="0" smtClean="0"/>
                <a:t>0</a:t>
              </a:r>
              <a:r>
                <a:rPr lang="ru-RU" sz="2000" dirty="0" smtClean="0"/>
                <a:t>; </a:t>
              </a:r>
              <a:r>
                <a:rPr lang="en-US" sz="2000" dirty="0" smtClean="0"/>
                <a:t>f(x</a:t>
              </a:r>
              <a:r>
                <a:rPr lang="en-US" sz="1050" dirty="0" smtClean="0"/>
                <a:t>0</a:t>
              </a:r>
              <a:r>
                <a:rPr lang="en-US" sz="2000" dirty="0" smtClean="0"/>
                <a:t>))</a:t>
              </a:r>
              <a:r>
                <a:rPr lang="ru-RU" sz="2000" dirty="0" smtClean="0"/>
                <a:t> – точка перегиба</a:t>
              </a:r>
              <a:endParaRPr lang="ru-RU" sz="1050" dirty="0"/>
            </a:p>
          </p:txBody>
        </p:sp>
      </p:grpSp>
      <p:sp>
        <p:nvSpPr>
          <p:cNvPr id="19" name="Прямоугольник 18"/>
          <p:cNvSpPr/>
          <p:nvPr/>
        </p:nvSpPr>
        <p:spPr>
          <a:xfrm>
            <a:off x="214282" y="3714752"/>
            <a:ext cx="8572560" cy="25717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Для построения точки перегиба необходимо установить связь между существованием производной в точке х</a:t>
            </a:r>
            <a:r>
              <a:rPr lang="ru-RU" sz="1400" dirty="0" smtClean="0"/>
              <a:t>0</a:t>
            </a:r>
            <a:r>
              <a:rPr lang="ru-RU" sz="2800" dirty="0" smtClean="0"/>
              <a:t> и существованием касательной к графику функции в точке (</a:t>
            </a:r>
            <a:r>
              <a:rPr lang="en-US" sz="2800" dirty="0" smtClean="0"/>
              <a:t>x</a:t>
            </a:r>
            <a:r>
              <a:rPr lang="en-US" sz="1400" dirty="0" smtClean="0"/>
              <a:t>0</a:t>
            </a:r>
            <a:r>
              <a:rPr lang="en-US" sz="2800" dirty="0" smtClean="0"/>
              <a:t>; f(x</a:t>
            </a:r>
            <a:r>
              <a:rPr lang="en-US" sz="1400" dirty="0" smtClean="0"/>
              <a:t>0</a:t>
            </a:r>
            <a:r>
              <a:rPr lang="en-US" sz="2800" dirty="0" smtClean="0"/>
              <a:t>)).</a:t>
            </a:r>
            <a:endParaRPr lang="ru-RU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1000108"/>
          <a:ext cx="8786874" cy="39976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3791"/>
                <a:gridCol w="3413083"/>
              </a:tblGrid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Производная</a:t>
                      </a:r>
                      <a:r>
                        <a:rPr lang="ru-RU" sz="2200" baseline="0" dirty="0" smtClean="0"/>
                        <a:t> существует</a:t>
                      </a:r>
                      <a:endParaRPr lang="ru-RU" sz="22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Производная не существует</a:t>
                      </a:r>
                      <a:endParaRPr lang="ru-RU" sz="22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57176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46163">
                <a:tc>
                  <a:txBody>
                    <a:bodyPr/>
                    <a:lstStyle/>
                    <a:p>
                      <a:r>
                        <a:rPr lang="ru-RU" dirty="0" smtClean="0"/>
                        <a:t>Касательная                            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Касательная</a:t>
                      </a:r>
                    </a:p>
                    <a:p>
                      <a:r>
                        <a:rPr lang="ru-RU" dirty="0" smtClean="0"/>
                        <a:t>горизонтальная                       наклонная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Касательная       Касательная</a:t>
                      </a:r>
                    </a:p>
                    <a:p>
                      <a:r>
                        <a:rPr lang="ru-RU" dirty="0" smtClean="0"/>
                        <a:t>вертикальная    не существует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" name="Группа 2"/>
          <p:cNvGrpSpPr/>
          <p:nvPr/>
        </p:nvGrpSpPr>
        <p:grpSpPr>
          <a:xfrm>
            <a:off x="428596" y="2214554"/>
            <a:ext cx="1500198" cy="1519688"/>
            <a:chOff x="1357290" y="1928802"/>
            <a:chExt cx="1785950" cy="1604354"/>
          </a:xfrm>
        </p:grpSpPr>
        <p:cxnSp>
          <p:nvCxnSpPr>
            <p:cNvPr id="4" name="Прямая со стрелкой 3"/>
            <p:cNvCxnSpPr/>
            <p:nvPr/>
          </p:nvCxnSpPr>
          <p:spPr>
            <a:xfrm>
              <a:off x="1428728" y="3214686"/>
              <a:ext cx="171451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/>
            <p:nvPr/>
          </p:nvSpPr>
          <p:spPr>
            <a:xfrm>
              <a:off x="2857488" y="3143248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err="1" smtClean="0"/>
                <a:t>х</a:t>
              </a:r>
              <a:endParaRPr lang="ru-RU" dirty="0"/>
            </a:p>
          </p:txBody>
        </p:sp>
        <p:cxnSp>
          <p:nvCxnSpPr>
            <p:cNvPr id="6" name="Прямая со стрелкой 5"/>
            <p:cNvCxnSpPr/>
            <p:nvPr/>
          </p:nvCxnSpPr>
          <p:spPr>
            <a:xfrm rot="5400000" flipH="1" flipV="1">
              <a:off x="928662" y="2786058"/>
              <a:ext cx="142876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1357290" y="1928802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у</a:t>
              </a:r>
              <a:endParaRPr lang="ru-RU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357290" y="3143248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0</a:t>
              </a:r>
              <a:endParaRPr lang="ru-RU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037652" y="3143248"/>
              <a:ext cx="534085" cy="3899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х</a:t>
              </a:r>
              <a:r>
                <a:rPr lang="ru-RU" sz="1050" dirty="0" smtClean="0"/>
                <a:t>0</a:t>
              </a:r>
              <a:endParaRPr lang="ru-RU" sz="1050" dirty="0"/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2071670" y="2214554"/>
            <a:ext cx="1500198" cy="1519688"/>
            <a:chOff x="1357290" y="1928802"/>
            <a:chExt cx="1785950" cy="1604354"/>
          </a:xfrm>
        </p:grpSpPr>
        <p:cxnSp>
          <p:nvCxnSpPr>
            <p:cNvPr id="11" name="Прямая со стрелкой 10"/>
            <p:cNvCxnSpPr/>
            <p:nvPr/>
          </p:nvCxnSpPr>
          <p:spPr>
            <a:xfrm>
              <a:off x="1428728" y="3214686"/>
              <a:ext cx="171451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857488" y="3143248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err="1" smtClean="0"/>
                <a:t>х</a:t>
              </a:r>
              <a:endParaRPr lang="ru-RU" dirty="0"/>
            </a:p>
          </p:txBody>
        </p:sp>
        <p:cxnSp>
          <p:nvCxnSpPr>
            <p:cNvPr id="13" name="Прямая со стрелкой 12"/>
            <p:cNvCxnSpPr/>
            <p:nvPr/>
          </p:nvCxnSpPr>
          <p:spPr>
            <a:xfrm rot="5400000" flipH="1" flipV="1">
              <a:off x="928662" y="2786058"/>
              <a:ext cx="142876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1357290" y="1928802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у</a:t>
              </a:r>
              <a:endParaRPr lang="ru-RU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357290" y="3143248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0</a:t>
              </a:r>
              <a:endParaRPr lang="ru-RU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037652" y="3143248"/>
              <a:ext cx="534085" cy="3899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х</a:t>
              </a:r>
              <a:r>
                <a:rPr lang="ru-RU" sz="1050" dirty="0" smtClean="0"/>
                <a:t>0</a:t>
              </a:r>
              <a:endParaRPr lang="ru-RU" sz="1050" dirty="0"/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3786182" y="2214554"/>
            <a:ext cx="1500198" cy="1519688"/>
            <a:chOff x="1357290" y="1928802"/>
            <a:chExt cx="1785950" cy="1604354"/>
          </a:xfrm>
        </p:grpSpPr>
        <p:cxnSp>
          <p:nvCxnSpPr>
            <p:cNvPr id="18" name="Прямая со стрелкой 17"/>
            <p:cNvCxnSpPr/>
            <p:nvPr/>
          </p:nvCxnSpPr>
          <p:spPr>
            <a:xfrm>
              <a:off x="1428728" y="3214686"/>
              <a:ext cx="171451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2857488" y="3143248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err="1" smtClean="0"/>
                <a:t>х</a:t>
              </a:r>
              <a:endParaRPr lang="ru-RU" dirty="0"/>
            </a:p>
          </p:txBody>
        </p:sp>
        <p:cxnSp>
          <p:nvCxnSpPr>
            <p:cNvPr id="20" name="Прямая со стрелкой 19"/>
            <p:cNvCxnSpPr/>
            <p:nvPr/>
          </p:nvCxnSpPr>
          <p:spPr>
            <a:xfrm rot="5400000" flipH="1" flipV="1">
              <a:off x="928662" y="2786058"/>
              <a:ext cx="142876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1357290" y="1928802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у</a:t>
              </a:r>
              <a:endParaRPr lang="ru-RU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357290" y="3143248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0</a:t>
              </a:r>
              <a:endParaRPr lang="ru-RU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037652" y="3143248"/>
              <a:ext cx="534085" cy="3899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х</a:t>
              </a:r>
              <a:r>
                <a:rPr lang="ru-RU" sz="1050" dirty="0" smtClean="0"/>
                <a:t>0</a:t>
              </a:r>
              <a:endParaRPr lang="ru-RU" sz="1050" dirty="0"/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5572132" y="2285992"/>
            <a:ext cx="1500198" cy="1519688"/>
            <a:chOff x="1357290" y="1928802"/>
            <a:chExt cx="1785950" cy="1604354"/>
          </a:xfrm>
        </p:grpSpPr>
        <p:cxnSp>
          <p:nvCxnSpPr>
            <p:cNvPr id="25" name="Прямая со стрелкой 24"/>
            <p:cNvCxnSpPr/>
            <p:nvPr/>
          </p:nvCxnSpPr>
          <p:spPr>
            <a:xfrm>
              <a:off x="1428728" y="3214686"/>
              <a:ext cx="171451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2857488" y="3143248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err="1" smtClean="0"/>
                <a:t>х</a:t>
              </a:r>
              <a:endParaRPr lang="ru-RU" dirty="0"/>
            </a:p>
          </p:txBody>
        </p:sp>
        <p:cxnSp>
          <p:nvCxnSpPr>
            <p:cNvPr id="27" name="Прямая со стрелкой 26"/>
            <p:cNvCxnSpPr/>
            <p:nvPr/>
          </p:nvCxnSpPr>
          <p:spPr>
            <a:xfrm rot="5400000" flipH="1" flipV="1">
              <a:off x="928662" y="2786058"/>
              <a:ext cx="142876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1357290" y="1928802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у</a:t>
              </a:r>
              <a:endParaRPr lang="ru-RU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357290" y="3143248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0</a:t>
              </a:r>
              <a:endParaRPr lang="ru-RU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037652" y="3143248"/>
              <a:ext cx="534085" cy="3899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х</a:t>
              </a:r>
              <a:r>
                <a:rPr lang="ru-RU" sz="1050" dirty="0" smtClean="0"/>
                <a:t>0</a:t>
              </a:r>
              <a:endParaRPr lang="ru-RU" sz="1050" dirty="0"/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7286644" y="2285992"/>
            <a:ext cx="1500198" cy="1512340"/>
            <a:chOff x="1357290" y="1928802"/>
            <a:chExt cx="1785950" cy="1596597"/>
          </a:xfrm>
        </p:grpSpPr>
        <p:cxnSp>
          <p:nvCxnSpPr>
            <p:cNvPr id="32" name="Прямая со стрелкой 31"/>
            <p:cNvCxnSpPr/>
            <p:nvPr/>
          </p:nvCxnSpPr>
          <p:spPr>
            <a:xfrm>
              <a:off x="1428728" y="3214686"/>
              <a:ext cx="171451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2857488" y="3143248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err="1" smtClean="0"/>
                <a:t>х</a:t>
              </a:r>
              <a:endParaRPr lang="ru-RU" dirty="0"/>
            </a:p>
          </p:txBody>
        </p:sp>
        <p:cxnSp>
          <p:nvCxnSpPr>
            <p:cNvPr id="34" name="Прямая со стрелкой 33"/>
            <p:cNvCxnSpPr/>
            <p:nvPr/>
          </p:nvCxnSpPr>
          <p:spPr>
            <a:xfrm rot="5400000" flipH="1" flipV="1">
              <a:off x="928662" y="2786058"/>
              <a:ext cx="142876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1357290" y="1928802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у</a:t>
              </a:r>
              <a:endParaRPr lang="ru-RU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357290" y="3143248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0</a:t>
              </a:r>
              <a:endParaRPr lang="ru-RU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952607" y="3135490"/>
              <a:ext cx="534085" cy="3899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х</a:t>
              </a:r>
              <a:r>
                <a:rPr lang="ru-RU" sz="1050" dirty="0" smtClean="0"/>
                <a:t>0</a:t>
              </a:r>
              <a:endParaRPr lang="ru-RU" sz="1050" dirty="0"/>
            </a:p>
          </p:txBody>
        </p:sp>
      </p:grpSp>
      <p:cxnSp>
        <p:nvCxnSpPr>
          <p:cNvPr id="39" name="Прямая соединительная линия 38"/>
          <p:cNvCxnSpPr/>
          <p:nvPr/>
        </p:nvCxnSpPr>
        <p:spPr>
          <a:xfrm>
            <a:off x="500034" y="2928934"/>
            <a:ext cx="1357322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2143108" y="2714620"/>
            <a:ext cx="1357322" cy="42862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4143372" y="2714620"/>
            <a:ext cx="1000132" cy="54104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rot="5400000" flipH="1" flipV="1">
            <a:off x="5965041" y="2964653"/>
            <a:ext cx="785818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V="1">
            <a:off x="7358082" y="2714620"/>
            <a:ext cx="571505" cy="57150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rot="16200000" flipV="1">
            <a:off x="7893867" y="2750339"/>
            <a:ext cx="571504" cy="50006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rot="16200000" flipV="1">
            <a:off x="894269" y="3177640"/>
            <a:ext cx="507415" cy="10002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rot="16200000" flipV="1">
            <a:off x="2537344" y="3177639"/>
            <a:ext cx="507415" cy="10002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rot="16200000" flipV="1">
            <a:off x="4251855" y="3177641"/>
            <a:ext cx="507415" cy="10002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rot="16200000" flipV="1">
            <a:off x="7573723" y="3141921"/>
            <a:ext cx="721730" cy="10003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5" name="Объект 64"/>
          <p:cNvGraphicFramePr>
            <a:graphicFrameLocks noChangeAspect="1"/>
          </p:cNvGraphicFramePr>
          <p:nvPr/>
        </p:nvGraphicFramePr>
        <p:xfrm>
          <a:off x="714348" y="1928803"/>
          <a:ext cx="857256" cy="428627"/>
        </p:xfrm>
        <a:graphic>
          <a:graphicData uri="http://schemas.openxmlformats.org/presentationml/2006/ole">
            <p:oleObj spid="_x0000_s48130" name="Формула" r:id="rId3" imgW="393480" imgH="203040" progId="Equation.3">
              <p:embed/>
            </p:oleObj>
          </a:graphicData>
        </a:graphic>
      </p:graphicFrame>
      <p:graphicFrame>
        <p:nvGraphicFramePr>
          <p:cNvPr id="66" name="Объект 65"/>
          <p:cNvGraphicFramePr>
            <a:graphicFrameLocks noChangeAspect="1"/>
          </p:cNvGraphicFramePr>
          <p:nvPr/>
        </p:nvGraphicFramePr>
        <p:xfrm>
          <a:off x="2214546" y="1928802"/>
          <a:ext cx="1357322" cy="500066"/>
        </p:xfrm>
        <a:graphic>
          <a:graphicData uri="http://schemas.openxmlformats.org/presentationml/2006/ole">
            <p:oleObj spid="_x0000_s48131" name="Формула" r:id="rId4" imgW="634680" imgH="228600" progId="Equation.3">
              <p:embed/>
            </p:oleObj>
          </a:graphicData>
        </a:graphic>
      </p:graphicFrame>
      <p:graphicFrame>
        <p:nvGraphicFramePr>
          <p:cNvPr id="48132" name="Object 4"/>
          <p:cNvGraphicFramePr>
            <a:graphicFrameLocks noChangeAspect="1"/>
          </p:cNvGraphicFramePr>
          <p:nvPr/>
        </p:nvGraphicFramePr>
        <p:xfrm>
          <a:off x="4000496" y="1857364"/>
          <a:ext cx="1389062" cy="500062"/>
        </p:xfrm>
        <a:graphic>
          <a:graphicData uri="http://schemas.openxmlformats.org/presentationml/2006/ole">
            <p:oleObj spid="_x0000_s48132" name="Формула" r:id="rId5" imgW="634680" imgH="228600" progId="Equation.3">
              <p:embed/>
            </p:oleObj>
          </a:graphicData>
        </a:graphic>
      </p:graphicFrame>
      <p:graphicFrame>
        <p:nvGraphicFramePr>
          <p:cNvPr id="68" name="Объект 67"/>
          <p:cNvGraphicFramePr>
            <a:graphicFrameLocks noChangeAspect="1"/>
          </p:cNvGraphicFramePr>
          <p:nvPr/>
        </p:nvGraphicFramePr>
        <p:xfrm>
          <a:off x="5572132" y="1857364"/>
          <a:ext cx="1500197" cy="500066"/>
        </p:xfrm>
        <a:graphic>
          <a:graphicData uri="http://schemas.openxmlformats.org/presentationml/2006/ole">
            <p:oleObj spid="_x0000_s48133" name="Формула" r:id="rId6" imgW="672840" imgH="228600" progId="Equation.3">
              <p:embed/>
            </p:oleObj>
          </a:graphicData>
        </a:graphic>
      </p:graphicFrame>
      <p:graphicFrame>
        <p:nvGraphicFramePr>
          <p:cNvPr id="48134" name="Object 6"/>
          <p:cNvGraphicFramePr>
            <a:graphicFrameLocks noChangeAspect="1"/>
          </p:cNvGraphicFramePr>
          <p:nvPr/>
        </p:nvGraphicFramePr>
        <p:xfrm>
          <a:off x="7358082" y="1857364"/>
          <a:ext cx="1000132" cy="500066"/>
        </p:xfrm>
        <a:graphic>
          <a:graphicData uri="http://schemas.openxmlformats.org/presentationml/2006/ole">
            <p:oleObj spid="_x0000_s48134" name="Формула" r:id="rId7" imgW="406080" imgH="228600" progId="Equation.3">
              <p:embed/>
            </p:oleObj>
          </a:graphicData>
        </a:graphic>
      </p:graphicFrame>
      <p:sp>
        <p:nvSpPr>
          <p:cNvPr id="70" name="TextBox 69"/>
          <p:cNvSpPr txBox="1"/>
          <p:nvPr/>
        </p:nvSpPr>
        <p:spPr>
          <a:xfrm>
            <a:off x="8286776" y="1928802"/>
            <a:ext cx="2071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 не</a:t>
            </a:r>
          </a:p>
          <a:p>
            <a:r>
              <a:rPr lang="ru-RU" dirty="0" smtClean="0"/>
              <a:t>сущ.</a:t>
            </a:r>
            <a:endParaRPr lang="ru-RU" dirty="0"/>
          </a:p>
        </p:txBody>
      </p:sp>
      <p:sp>
        <p:nvSpPr>
          <p:cNvPr id="72" name="Овал 71"/>
          <p:cNvSpPr/>
          <p:nvPr/>
        </p:nvSpPr>
        <p:spPr>
          <a:xfrm>
            <a:off x="1071538" y="2857496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Овал 72"/>
          <p:cNvSpPr/>
          <p:nvPr/>
        </p:nvSpPr>
        <p:spPr>
          <a:xfrm>
            <a:off x="2714612" y="2857496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Овал 73"/>
          <p:cNvSpPr/>
          <p:nvPr/>
        </p:nvSpPr>
        <p:spPr>
          <a:xfrm>
            <a:off x="4429124" y="2857496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Овал 74"/>
          <p:cNvSpPr/>
          <p:nvPr/>
        </p:nvSpPr>
        <p:spPr>
          <a:xfrm>
            <a:off x="6286512" y="2857496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Овал 75"/>
          <p:cNvSpPr/>
          <p:nvPr/>
        </p:nvSpPr>
        <p:spPr>
          <a:xfrm>
            <a:off x="7858148" y="264318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857232"/>
            <a:ext cx="835824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AutoNum type="arabicPeriod"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Область определения функции </a:t>
            </a:r>
            <a:r>
              <a:rPr lang="ru-RU" sz="2800" dirty="0" smtClean="0"/>
              <a:t>– множество всех значений, которые может принимать аргумент, т.е. множество значений </a:t>
            </a:r>
            <a:r>
              <a:rPr lang="ru-RU" sz="2800" b="1" i="1" dirty="0" err="1" smtClean="0">
                <a:solidFill>
                  <a:schemeClr val="accent1">
                    <a:lumMod val="75000"/>
                  </a:schemeClr>
                </a:solidFill>
              </a:rPr>
              <a:t>х</a:t>
            </a:r>
            <a:r>
              <a:rPr lang="ru-RU" sz="2800" b="1" i="1" dirty="0" smtClean="0"/>
              <a:t>, </a:t>
            </a:r>
            <a:r>
              <a:rPr lang="ru-RU" sz="2800" dirty="0" smtClean="0"/>
              <a:t>для которых можно вычислить </a:t>
            </a:r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</a:rPr>
              <a:t>у</a:t>
            </a:r>
            <a:r>
              <a:rPr lang="ru-RU" sz="2800" dirty="0" smtClean="0"/>
              <a:t>, если функция задана формулой. </a:t>
            </a:r>
            <a:endParaRPr lang="en-US" sz="2800" dirty="0" smtClean="0"/>
          </a:p>
          <a:p>
            <a:pPr marL="514350" indent="-514350"/>
            <a:r>
              <a:rPr lang="en-US" sz="2800" dirty="0"/>
              <a:t> </a:t>
            </a:r>
            <a:r>
              <a:rPr lang="en-US" sz="2800" dirty="0" smtClean="0"/>
              <a:t>      </a:t>
            </a:r>
          </a:p>
          <a:p>
            <a:pPr marL="514350" indent="-514350"/>
            <a:r>
              <a:rPr lang="en-US" sz="2800" dirty="0"/>
              <a:t> </a:t>
            </a:r>
            <a:r>
              <a:rPr lang="en-US" sz="2800" dirty="0" smtClean="0"/>
              <a:t>     </a:t>
            </a:r>
            <a:r>
              <a:rPr lang="ru-RU" sz="2800" dirty="0" smtClean="0"/>
              <a:t>Обозначение:</a:t>
            </a:r>
            <a:endParaRPr lang="ru-RU" sz="2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3586163" y="3143250"/>
          <a:ext cx="1041400" cy="1098550"/>
        </p:xfrm>
        <a:graphic>
          <a:graphicData uri="http://schemas.openxmlformats.org/presentationml/2006/ole">
            <p:oleObj spid="_x0000_s1026" name="Формула" r:id="rId3" imgW="228600" imgH="24120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71472" y="4214818"/>
            <a:ext cx="83582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2.  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Область изменения функции </a:t>
            </a:r>
            <a:r>
              <a:rPr lang="ru-RU" sz="2800" dirty="0" smtClean="0"/>
              <a:t>или  множество значений функции. </a:t>
            </a:r>
            <a:endParaRPr lang="en-US" sz="2800" dirty="0" smtClean="0"/>
          </a:p>
          <a:p>
            <a:pPr marL="514350" indent="-514350"/>
            <a:r>
              <a:rPr lang="en-US" sz="2800" dirty="0"/>
              <a:t> </a:t>
            </a:r>
            <a:r>
              <a:rPr lang="en-US" sz="2800" dirty="0" smtClean="0"/>
              <a:t>      </a:t>
            </a:r>
          </a:p>
          <a:p>
            <a:pPr marL="514350" indent="-514350"/>
            <a:r>
              <a:rPr lang="en-US" sz="2800" dirty="0"/>
              <a:t> </a:t>
            </a:r>
            <a:r>
              <a:rPr lang="en-US" sz="2800" dirty="0" smtClean="0"/>
              <a:t>     </a:t>
            </a:r>
            <a:r>
              <a:rPr lang="ru-RU" sz="2800" dirty="0" smtClean="0"/>
              <a:t>Обозначение:</a:t>
            </a:r>
            <a:endParaRPr lang="ru-RU" sz="2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1027" name="Object 2"/>
          <p:cNvGraphicFramePr>
            <a:graphicFrameLocks noChangeAspect="1"/>
          </p:cNvGraphicFramePr>
          <p:nvPr/>
        </p:nvGraphicFramePr>
        <p:xfrm>
          <a:off x="3730625" y="5143500"/>
          <a:ext cx="982663" cy="1098550"/>
        </p:xfrm>
        <a:graphic>
          <a:graphicData uri="http://schemas.openxmlformats.org/presentationml/2006/ole">
            <p:oleObj spid="_x0000_s1027" name="Формула" r:id="rId4" imgW="215640" imgH="2412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214282" y="785794"/>
            <a:ext cx="83058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Различные типы точек перегиба:</a:t>
            </a:r>
            <a:endParaRPr lang="ru-RU" sz="2400" dirty="0">
              <a:solidFill>
                <a:srgbClr val="FF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0" y="1397000"/>
          <a:ext cx="8644000" cy="4960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1000"/>
                <a:gridCol w="2161000"/>
                <a:gridCol w="2161000"/>
                <a:gridCol w="2161000"/>
              </a:tblGrid>
              <a:tr h="111113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4982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5" name="Группа 4"/>
          <p:cNvGrpSpPr/>
          <p:nvPr/>
        </p:nvGrpSpPr>
        <p:grpSpPr>
          <a:xfrm>
            <a:off x="357158" y="2643182"/>
            <a:ext cx="1785950" cy="1583778"/>
            <a:chOff x="1357290" y="1928802"/>
            <a:chExt cx="1785950" cy="1583778"/>
          </a:xfrm>
        </p:grpSpPr>
        <p:cxnSp>
          <p:nvCxnSpPr>
            <p:cNvPr id="6" name="Прямая со стрелкой 5"/>
            <p:cNvCxnSpPr/>
            <p:nvPr/>
          </p:nvCxnSpPr>
          <p:spPr>
            <a:xfrm>
              <a:off x="1428728" y="3214686"/>
              <a:ext cx="171451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2857488" y="3143248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err="1" smtClean="0"/>
                <a:t>х</a:t>
              </a:r>
              <a:endParaRPr lang="ru-RU" dirty="0"/>
            </a:p>
          </p:txBody>
        </p:sp>
        <p:cxnSp>
          <p:nvCxnSpPr>
            <p:cNvPr id="8" name="Прямая со стрелкой 7"/>
            <p:cNvCxnSpPr/>
            <p:nvPr/>
          </p:nvCxnSpPr>
          <p:spPr>
            <a:xfrm rot="5400000" flipH="1" flipV="1">
              <a:off x="928662" y="2786058"/>
              <a:ext cx="142876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1357290" y="1928802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у</a:t>
              </a:r>
              <a:endParaRPr lang="ru-RU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357290" y="3143248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0</a:t>
              </a:r>
              <a:endParaRPr lang="ru-RU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143108" y="3143248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х</a:t>
              </a:r>
              <a:r>
                <a:rPr lang="ru-RU" sz="1050" dirty="0" smtClean="0"/>
                <a:t>0</a:t>
              </a:r>
              <a:endParaRPr lang="ru-RU" sz="1050" dirty="0"/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357158" y="4572008"/>
            <a:ext cx="1785950" cy="1583778"/>
            <a:chOff x="1357290" y="1928802"/>
            <a:chExt cx="1785950" cy="1583778"/>
          </a:xfrm>
        </p:grpSpPr>
        <p:cxnSp>
          <p:nvCxnSpPr>
            <p:cNvPr id="13" name="Прямая со стрелкой 12"/>
            <p:cNvCxnSpPr/>
            <p:nvPr/>
          </p:nvCxnSpPr>
          <p:spPr>
            <a:xfrm>
              <a:off x="1428728" y="3214686"/>
              <a:ext cx="171451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2857488" y="3143248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err="1" smtClean="0"/>
                <a:t>х</a:t>
              </a:r>
              <a:endParaRPr lang="ru-RU" dirty="0"/>
            </a:p>
          </p:txBody>
        </p:sp>
        <p:cxnSp>
          <p:nvCxnSpPr>
            <p:cNvPr id="15" name="Прямая со стрелкой 14"/>
            <p:cNvCxnSpPr/>
            <p:nvPr/>
          </p:nvCxnSpPr>
          <p:spPr>
            <a:xfrm rot="5400000" flipH="1" flipV="1">
              <a:off x="928662" y="2786058"/>
              <a:ext cx="142876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1357290" y="1928802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у</a:t>
              </a:r>
              <a:endParaRPr lang="ru-RU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357290" y="3143248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0</a:t>
              </a:r>
              <a:endParaRPr lang="ru-RU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071670" y="3143248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х</a:t>
              </a:r>
              <a:r>
                <a:rPr lang="ru-RU" sz="1050" dirty="0" smtClean="0"/>
                <a:t>0</a:t>
              </a:r>
              <a:endParaRPr lang="ru-RU" sz="1050" dirty="0"/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2500298" y="2643182"/>
            <a:ext cx="1785950" cy="1583778"/>
            <a:chOff x="1357290" y="1928802"/>
            <a:chExt cx="1785950" cy="1583778"/>
          </a:xfrm>
        </p:grpSpPr>
        <p:cxnSp>
          <p:nvCxnSpPr>
            <p:cNvPr id="20" name="Прямая со стрелкой 19"/>
            <p:cNvCxnSpPr/>
            <p:nvPr/>
          </p:nvCxnSpPr>
          <p:spPr>
            <a:xfrm>
              <a:off x="1428728" y="3214686"/>
              <a:ext cx="171451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2857488" y="3143248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err="1" smtClean="0"/>
                <a:t>х</a:t>
              </a:r>
              <a:endParaRPr lang="ru-RU" dirty="0"/>
            </a:p>
          </p:txBody>
        </p:sp>
        <p:cxnSp>
          <p:nvCxnSpPr>
            <p:cNvPr id="22" name="Прямая со стрелкой 21"/>
            <p:cNvCxnSpPr/>
            <p:nvPr/>
          </p:nvCxnSpPr>
          <p:spPr>
            <a:xfrm rot="5400000" flipH="1" flipV="1">
              <a:off x="928662" y="2786058"/>
              <a:ext cx="142876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357290" y="1928802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у</a:t>
              </a:r>
              <a:endParaRPr lang="ru-RU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357290" y="3143248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0</a:t>
              </a:r>
              <a:endParaRPr lang="ru-RU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285984" y="3143248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х</a:t>
              </a:r>
              <a:r>
                <a:rPr lang="ru-RU" sz="1050" dirty="0" smtClean="0"/>
                <a:t>0</a:t>
              </a:r>
              <a:endParaRPr lang="ru-RU" sz="1050" dirty="0"/>
            </a:p>
          </p:txBody>
        </p:sp>
      </p:grpSp>
      <p:grpSp>
        <p:nvGrpSpPr>
          <p:cNvPr id="26" name="Группа 25"/>
          <p:cNvGrpSpPr/>
          <p:nvPr/>
        </p:nvGrpSpPr>
        <p:grpSpPr>
          <a:xfrm>
            <a:off x="2500298" y="4572008"/>
            <a:ext cx="1785950" cy="1583778"/>
            <a:chOff x="1357290" y="1928802"/>
            <a:chExt cx="1785950" cy="1583778"/>
          </a:xfrm>
        </p:grpSpPr>
        <p:cxnSp>
          <p:nvCxnSpPr>
            <p:cNvPr id="27" name="Прямая со стрелкой 26"/>
            <p:cNvCxnSpPr/>
            <p:nvPr/>
          </p:nvCxnSpPr>
          <p:spPr>
            <a:xfrm>
              <a:off x="1428728" y="3214686"/>
              <a:ext cx="171451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2857488" y="3143248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err="1" smtClean="0"/>
                <a:t>х</a:t>
              </a:r>
              <a:endParaRPr lang="ru-RU" dirty="0"/>
            </a:p>
          </p:txBody>
        </p:sp>
        <p:cxnSp>
          <p:nvCxnSpPr>
            <p:cNvPr id="29" name="Прямая со стрелкой 28"/>
            <p:cNvCxnSpPr/>
            <p:nvPr/>
          </p:nvCxnSpPr>
          <p:spPr>
            <a:xfrm rot="5400000" flipH="1" flipV="1">
              <a:off x="928662" y="2786058"/>
              <a:ext cx="142876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1357290" y="1928802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у</a:t>
              </a:r>
              <a:endParaRPr lang="ru-RU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357290" y="3143248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0</a:t>
              </a:r>
              <a:endParaRPr lang="ru-RU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214546" y="3143248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х</a:t>
              </a:r>
              <a:r>
                <a:rPr lang="ru-RU" sz="1050" dirty="0" smtClean="0"/>
                <a:t>0</a:t>
              </a:r>
              <a:endParaRPr lang="ru-RU" sz="1050" dirty="0"/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4714876" y="2643182"/>
            <a:ext cx="1785950" cy="1583778"/>
            <a:chOff x="1357290" y="1928802"/>
            <a:chExt cx="1785950" cy="1583778"/>
          </a:xfrm>
        </p:grpSpPr>
        <p:cxnSp>
          <p:nvCxnSpPr>
            <p:cNvPr id="34" name="Прямая со стрелкой 33"/>
            <p:cNvCxnSpPr/>
            <p:nvPr/>
          </p:nvCxnSpPr>
          <p:spPr>
            <a:xfrm>
              <a:off x="1428728" y="3214686"/>
              <a:ext cx="171451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2857488" y="3143248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err="1" smtClean="0"/>
                <a:t>х</a:t>
              </a:r>
              <a:endParaRPr lang="ru-RU" dirty="0"/>
            </a:p>
          </p:txBody>
        </p:sp>
        <p:cxnSp>
          <p:nvCxnSpPr>
            <p:cNvPr id="36" name="Прямая со стрелкой 35"/>
            <p:cNvCxnSpPr/>
            <p:nvPr/>
          </p:nvCxnSpPr>
          <p:spPr>
            <a:xfrm rot="5400000" flipH="1" flipV="1">
              <a:off x="928662" y="2786058"/>
              <a:ext cx="142876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1357290" y="1928802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у</a:t>
              </a:r>
              <a:endParaRPr lang="ru-RU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357290" y="3143248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0</a:t>
              </a:r>
              <a:endParaRPr lang="ru-RU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143108" y="3143248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х</a:t>
              </a:r>
              <a:r>
                <a:rPr lang="ru-RU" sz="1050" dirty="0" smtClean="0"/>
                <a:t>0</a:t>
              </a:r>
              <a:endParaRPr lang="ru-RU" sz="1050" dirty="0"/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6858016" y="2643182"/>
            <a:ext cx="1785950" cy="1583778"/>
            <a:chOff x="1357290" y="1928802"/>
            <a:chExt cx="1785950" cy="1583778"/>
          </a:xfrm>
        </p:grpSpPr>
        <p:cxnSp>
          <p:nvCxnSpPr>
            <p:cNvPr id="41" name="Прямая со стрелкой 40"/>
            <p:cNvCxnSpPr/>
            <p:nvPr/>
          </p:nvCxnSpPr>
          <p:spPr>
            <a:xfrm>
              <a:off x="1428728" y="3214686"/>
              <a:ext cx="171451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2857488" y="3143248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err="1" smtClean="0"/>
                <a:t>х</a:t>
              </a:r>
              <a:endParaRPr lang="ru-RU" dirty="0"/>
            </a:p>
          </p:txBody>
        </p:sp>
        <p:cxnSp>
          <p:nvCxnSpPr>
            <p:cNvPr id="43" name="Прямая со стрелкой 42"/>
            <p:cNvCxnSpPr/>
            <p:nvPr/>
          </p:nvCxnSpPr>
          <p:spPr>
            <a:xfrm rot="5400000" flipH="1" flipV="1">
              <a:off x="928662" y="2786058"/>
              <a:ext cx="142876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1357290" y="1928802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у</a:t>
              </a:r>
              <a:endParaRPr lang="ru-RU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357290" y="3143248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0</a:t>
              </a:r>
              <a:endParaRPr lang="ru-RU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143108" y="3143248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х</a:t>
              </a:r>
              <a:r>
                <a:rPr lang="ru-RU" sz="1050" dirty="0" smtClean="0"/>
                <a:t>0</a:t>
              </a:r>
              <a:endParaRPr lang="ru-RU" sz="1050" dirty="0"/>
            </a:p>
          </p:txBody>
        </p:sp>
      </p:grpSp>
      <p:grpSp>
        <p:nvGrpSpPr>
          <p:cNvPr id="47" name="Группа 46"/>
          <p:cNvGrpSpPr/>
          <p:nvPr/>
        </p:nvGrpSpPr>
        <p:grpSpPr>
          <a:xfrm>
            <a:off x="4714876" y="4572008"/>
            <a:ext cx="1785950" cy="1583778"/>
            <a:chOff x="1357290" y="1928802"/>
            <a:chExt cx="1785950" cy="1583778"/>
          </a:xfrm>
        </p:grpSpPr>
        <p:cxnSp>
          <p:nvCxnSpPr>
            <p:cNvPr id="48" name="Прямая со стрелкой 47"/>
            <p:cNvCxnSpPr/>
            <p:nvPr/>
          </p:nvCxnSpPr>
          <p:spPr>
            <a:xfrm>
              <a:off x="1428728" y="3214686"/>
              <a:ext cx="171451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2857488" y="3143248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err="1" smtClean="0"/>
                <a:t>х</a:t>
              </a:r>
              <a:endParaRPr lang="ru-RU" dirty="0"/>
            </a:p>
          </p:txBody>
        </p:sp>
        <p:cxnSp>
          <p:nvCxnSpPr>
            <p:cNvPr id="50" name="Прямая со стрелкой 49"/>
            <p:cNvCxnSpPr/>
            <p:nvPr/>
          </p:nvCxnSpPr>
          <p:spPr>
            <a:xfrm rot="5400000" flipH="1" flipV="1">
              <a:off x="928662" y="2786058"/>
              <a:ext cx="142876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1357290" y="1928802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у</a:t>
              </a:r>
              <a:endParaRPr lang="ru-RU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357290" y="3143248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0</a:t>
              </a:r>
              <a:endParaRPr lang="ru-RU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143108" y="3143248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х</a:t>
              </a:r>
              <a:r>
                <a:rPr lang="ru-RU" sz="1050" dirty="0" smtClean="0"/>
                <a:t>0</a:t>
              </a:r>
              <a:endParaRPr lang="ru-RU" sz="1050" dirty="0"/>
            </a:p>
          </p:txBody>
        </p:sp>
      </p:grpSp>
      <p:grpSp>
        <p:nvGrpSpPr>
          <p:cNvPr id="54" name="Группа 53"/>
          <p:cNvGrpSpPr/>
          <p:nvPr/>
        </p:nvGrpSpPr>
        <p:grpSpPr>
          <a:xfrm>
            <a:off x="6858016" y="4572008"/>
            <a:ext cx="1785950" cy="1583778"/>
            <a:chOff x="1357290" y="1928802"/>
            <a:chExt cx="1785950" cy="1583778"/>
          </a:xfrm>
        </p:grpSpPr>
        <p:cxnSp>
          <p:nvCxnSpPr>
            <p:cNvPr id="55" name="Прямая со стрелкой 54"/>
            <p:cNvCxnSpPr/>
            <p:nvPr/>
          </p:nvCxnSpPr>
          <p:spPr>
            <a:xfrm>
              <a:off x="1428728" y="3214686"/>
              <a:ext cx="171451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2857488" y="3143248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err="1" smtClean="0"/>
                <a:t>х</a:t>
              </a:r>
              <a:endParaRPr lang="ru-RU" dirty="0"/>
            </a:p>
          </p:txBody>
        </p:sp>
        <p:cxnSp>
          <p:nvCxnSpPr>
            <p:cNvPr id="57" name="Прямая со стрелкой 56"/>
            <p:cNvCxnSpPr/>
            <p:nvPr/>
          </p:nvCxnSpPr>
          <p:spPr>
            <a:xfrm rot="5400000" flipH="1" flipV="1">
              <a:off x="928662" y="2786058"/>
              <a:ext cx="142876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>
              <a:off x="1357290" y="1928802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у</a:t>
              </a:r>
              <a:endParaRPr lang="ru-RU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357290" y="3143248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0</a:t>
              </a:r>
              <a:endParaRPr lang="ru-RU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143108" y="3143248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х</a:t>
              </a:r>
              <a:r>
                <a:rPr lang="ru-RU" sz="1050" dirty="0" smtClean="0"/>
                <a:t>0</a:t>
              </a:r>
              <a:endParaRPr lang="ru-RU" sz="1050" dirty="0"/>
            </a:p>
          </p:txBody>
        </p:sp>
      </p:grpSp>
      <p:graphicFrame>
        <p:nvGraphicFramePr>
          <p:cNvPr id="61" name="Объект 60"/>
          <p:cNvGraphicFramePr>
            <a:graphicFrameLocks noChangeAspect="1"/>
          </p:cNvGraphicFramePr>
          <p:nvPr/>
        </p:nvGraphicFramePr>
        <p:xfrm>
          <a:off x="357158" y="1571612"/>
          <a:ext cx="1785952" cy="642942"/>
        </p:xfrm>
        <a:graphic>
          <a:graphicData uri="http://schemas.openxmlformats.org/presentationml/2006/ole">
            <p:oleObj spid="_x0000_s49154" name="Формула" r:id="rId3" imgW="634680" imgH="228600" progId="Equation.3">
              <p:embed/>
            </p:oleObj>
          </a:graphicData>
        </a:graphic>
      </p:graphicFrame>
      <p:graphicFrame>
        <p:nvGraphicFramePr>
          <p:cNvPr id="62" name="Объект 61"/>
          <p:cNvGraphicFramePr>
            <a:graphicFrameLocks noChangeAspect="1"/>
          </p:cNvGraphicFramePr>
          <p:nvPr/>
        </p:nvGraphicFramePr>
        <p:xfrm>
          <a:off x="2571736" y="1643050"/>
          <a:ext cx="1785952" cy="642942"/>
        </p:xfrm>
        <a:graphic>
          <a:graphicData uri="http://schemas.openxmlformats.org/presentationml/2006/ole">
            <p:oleObj spid="_x0000_s49155" name="Формула" r:id="rId4" imgW="634680" imgH="228600" progId="Equation.3">
              <p:embed/>
            </p:oleObj>
          </a:graphicData>
        </a:graphic>
      </p:graphicFrame>
      <p:graphicFrame>
        <p:nvGraphicFramePr>
          <p:cNvPr id="63" name="Объект 62"/>
          <p:cNvGraphicFramePr>
            <a:graphicFrameLocks noChangeAspect="1"/>
          </p:cNvGraphicFramePr>
          <p:nvPr/>
        </p:nvGraphicFramePr>
        <p:xfrm>
          <a:off x="4786314" y="1643050"/>
          <a:ext cx="1785952" cy="642942"/>
        </p:xfrm>
        <a:graphic>
          <a:graphicData uri="http://schemas.openxmlformats.org/presentationml/2006/ole">
            <p:oleObj spid="_x0000_s49156" name="Формула" r:id="rId5" imgW="634680" imgH="228600" progId="Equation.3">
              <p:embed/>
            </p:oleObj>
          </a:graphicData>
        </a:graphic>
      </p:graphicFrame>
      <p:graphicFrame>
        <p:nvGraphicFramePr>
          <p:cNvPr id="64" name="Объект 63"/>
          <p:cNvGraphicFramePr>
            <a:graphicFrameLocks noChangeAspect="1"/>
          </p:cNvGraphicFramePr>
          <p:nvPr/>
        </p:nvGraphicFramePr>
        <p:xfrm>
          <a:off x="6804025" y="1643063"/>
          <a:ext cx="1893888" cy="642937"/>
        </p:xfrm>
        <a:graphic>
          <a:graphicData uri="http://schemas.openxmlformats.org/presentationml/2006/ole">
            <p:oleObj spid="_x0000_s49157" name="Формула" r:id="rId6" imgW="672840" imgH="228600" progId="Equation.3">
              <p:embed/>
            </p:oleObj>
          </a:graphicData>
        </a:graphic>
      </p:graphicFrame>
      <p:cxnSp>
        <p:nvCxnSpPr>
          <p:cNvPr id="69" name="Прямая соединительная линия 68"/>
          <p:cNvCxnSpPr/>
          <p:nvPr/>
        </p:nvCxnSpPr>
        <p:spPr>
          <a:xfrm>
            <a:off x="714348" y="3357562"/>
            <a:ext cx="1285884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flipV="1">
            <a:off x="3000364" y="3000372"/>
            <a:ext cx="1143008" cy="78581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5143504" y="3071810"/>
            <a:ext cx="1285884" cy="64294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 rot="5400000" flipH="1" flipV="1">
            <a:off x="7394595" y="3249611"/>
            <a:ext cx="785818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714348" y="5286388"/>
            <a:ext cx="1214446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 flipV="1">
            <a:off x="3000364" y="4714884"/>
            <a:ext cx="1143008" cy="78581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5143504" y="5000636"/>
            <a:ext cx="1285884" cy="57150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 rot="5400000" flipH="1" flipV="1">
            <a:off x="7394595" y="4964123"/>
            <a:ext cx="785818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Полилиния 87"/>
          <p:cNvSpPr/>
          <p:nvPr/>
        </p:nvSpPr>
        <p:spPr>
          <a:xfrm>
            <a:off x="928662" y="2786058"/>
            <a:ext cx="341194" cy="573206"/>
          </a:xfrm>
          <a:custGeom>
            <a:avLst/>
            <a:gdLst>
              <a:gd name="connsiteX0" fmla="*/ 0 w 341194"/>
              <a:gd name="connsiteY0" fmla="*/ 0 h 573206"/>
              <a:gd name="connsiteX1" fmla="*/ 122830 w 341194"/>
              <a:gd name="connsiteY1" fmla="*/ 450376 h 573206"/>
              <a:gd name="connsiteX2" fmla="*/ 341194 w 341194"/>
              <a:gd name="connsiteY2" fmla="*/ 573206 h 573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1194" h="573206">
                <a:moveTo>
                  <a:pt x="0" y="0"/>
                </a:moveTo>
                <a:cubicBezTo>
                  <a:pt x="32982" y="177421"/>
                  <a:pt x="65964" y="354842"/>
                  <a:pt x="122830" y="450376"/>
                </a:cubicBezTo>
                <a:cubicBezTo>
                  <a:pt x="179696" y="545910"/>
                  <a:pt x="260445" y="559558"/>
                  <a:pt x="341194" y="573206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Полилиния 88"/>
          <p:cNvSpPr/>
          <p:nvPr/>
        </p:nvSpPr>
        <p:spPr>
          <a:xfrm rot="11018495">
            <a:off x="1300993" y="3367906"/>
            <a:ext cx="341194" cy="487618"/>
          </a:xfrm>
          <a:custGeom>
            <a:avLst/>
            <a:gdLst>
              <a:gd name="connsiteX0" fmla="*/ 0 w 341194"/>
              <a:gd name="connsiteY0" fmla="*/ 0 h 573206"/>
              <a:gd name="connsiteX1" fmla="*/ 122830 w 341194"/>
              <a:gd name="connsiteY1" fmla="*/ 450376 h 573206"/>
              <a:gd name="connsiteX2" fmla="*/ 341194 w 341194"/>
              <a:gd name="connsiteY2" fmla="*/ 573206 h 573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1194" h="573206">
                <a:moveTo>
                  <a:pt x="0" y="0"/>
                </a:moveTo>
                <a:cubicBezTo>
                  <a:pt x="32982" y="177421"/>
                  <a:pt x="65964" y="354842"/>
                  <a:pt x="122830" y="450376"/>
                </a:cubicBezTo>
                <a:cubicBezTo>
                  <a:pt x="179696" y="545910"/>
                  <a:pt x="260445" y="559558"/>
                  <a:pt x="341194" y="573206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Овал 89"/>
          <p:cNvSpPr/>
          <p:nvPr/>
        </p:nvSpPr>
        <p:spPr>
          <a:xfrm>
            <a:off x="1214414" y="3286124"/>
            <a:ext cx="142876" cy="1428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Полилиния 94"/>
          <p:cNvSpPr/>
          <p:nvPr/>
        </p:nvSpPr>
        <p:spPr>
          <a:xfrm rot="175343">
            <a:off x="2872640" y="3343225"/>
            <a:ext cx="691157" cy="210539"/>
          </a:xfrm>
          <a:custGeom>
            <a:avLst/>
            <a:gdLst>
              <a:gd name="connsiteX0" fmla="*/ 0 w 641445"/>
              <a:gd name="connsiteY0" fmla="*/ 0 h 113731"/>
              <a:gd name="connsiteX1" fmla="*/ 300251 w 641445"/>
              <a:gd name="connsiteY1" fmla="*/ 109182 h 113731"/>
              <a:gd name="connsiteX2" fmla="*/ 641445 w 641445"/>
              <a:gd name="connsiteY2" fmla="*/ 27296 h 113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1445" h="113731">
                <a:moveTo>
                  <a:pt x="0" y="0"/>
                </a:moveTo>
                <a:cubicBezTo>
                  <a:pt x="96672" y="52316"/>
                  <a:pt x="193344" y="104633"/>
                  <a:pt x="300251" y="109182"/>
                </a:cubicBezTo>
                <a:cubicBezTo>
                  <a:pt x="407159" y="113731"/>
                  <a:pt x="524302" y="70513"/>
                  <a:pt x="641445" y="27296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Полилиния 95"/>
          <p:cNvSpPr/>
          <p:nvPr/>
        </p:nvSpPr>
        <p:spPr>
          <a:xfrm rot="11379247">
            <a:off x="3585863" y="3270667"/>
            <a:ext cx="686628" cy="224894"/>
          </a:xfrm>
          <a:custGeom>
            <a:avLst/>
            <a:gdLst>
              <a:gd name="connsiteX0" fmla="*/ 0 w 641445"/>
              <a:gd name="connsiteY0" fmla="*/ 0 h 113731"/>
              <a:gd name="connsiteX1" fmla="*/ 300251 w 641445"/>
              <a:gd name="connsiteY1" fmla="*/ 109182 h 113731"/>
              <a:gd name="connsiteX2" fmla="*/ 641445 w 641445"/>
              <a:gd name="connsiteY2" fmla="*/ 27296 h 113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1445" h="113731">
                <a:moveTo>
                  <a:pt x="0" y="0"/>
                </a:moveTo>
                <a:cubicBezTo>
                  <a:pt x="96672" y="52316"/>
                  <a:pt x="193344" y="104633"/>
                  <a:pt x="300251" y="109182"/>
                </a:cubicBezTo>
                <a:cubicBezTo>
                  <a:pt x="407159" y="113731"/>
                  <a:pt x="524302" y="70513"/>
                  <a:pt x="641445" y="27296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Овал 96"/>
          <p:cNvSpPr/>
          <p:nvPr/>
        </p:nvSpPr>
        <p:spPr>
          <a:xfrm>
            <a:off x="3500430" y="3357562"/>
            <a:ext cx="142876" cy="1428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Полилиния 97"/>
          <p:cNvSpPr/>
          <p:nvPr/>
        </p:nvSpPr>
        <p:spPr>
          <a:xfrm rot="4084711">
            <a:off x="5096038" y="2897805"/>
            <a:ext cx="691157" cy="210539"/>
          </a:xfrm>
          <a:custGeom>
            <a:avLst/>
            <a:gdLst>
              <a:gd name="connsiteX0" fmla="*/ 0 w 641445"/>
              <a:gd name="connsiteY0" fmla="*/ 0 h 113731"/>
              <a:gd name="connsiteX1" fmla="*/ 300251 w 641445"/>
              <a:gd name="connsiteY1" fmla="*/ 109182 h 113731"/>
              <a:gd name="connsiteX2" fmla="*/ 641445 w 641445"/>
              <a:gd name="connsiteY2" fmla="*/ 27296 h 113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1445" h="113731">
                <a:moveTo>
                  <a:pt x="0" y="0"/>
                </a:moveTo>
                <a:cubicBezTo>
                  <a:pt x="96672" y="52316"/>
                  <a:pt x="193344" y="104633"/>
                  <a:pt x="300251" y="109182"/>
                </a:cubicBezTo>
                <a:cubicBezTo>
                  <a:pt x="407159" y="113731"/>
                  <a:pt x="524302" y="70513"/>
                  <a:pt x="641445" y="27296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Полилиния 98"/>
          <p:cNvSpPr/>
          <p:nvPr/>
        </p:nvSpPr>
        <p:spPr>
          <a:xfrm rot="14795060">
            <a:off x="5460486" y="3468369"/>
            <a:ext cx="691157" cy="210539"/>
          </a:xfrm>
          <a:custGeom>
            <a:avLst/>
            <a:gdLst>
              <a:gd name="connsiteX0" fmla="*/ 0 w 641445"/>
              <a:gd name="connsiteY0" fmla="*/ 0 h 113731"/>
              <a:gd name="connsiteX1" fmla="*/ 300251 w 641445"/>
              <a:gd name="connsiteY1" fmla="*/ 109182 h 113731"/>
              <a:gd name="connsiteX2" fmla="*/ 641445 w 641445"/>
              <a:gd name="connsiteY2" fmla="*/ 27296 h 113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1445" h="113731">
                <a:moveTo>
                  <a:pt x="0" y="0"/>
                </a:moveTo>
                <a:cubicBezTo>
                  <a:pt x="96672" y="52316"/>
                  <a:pt x="193344" y="104633"/>
                  <a:pt x="300251" y="109182"/>
                </a:cubicBezTo>
                <a:cubicBezTo>
                  <a:pt x="407159" y="113731"/>
                  <a:pt x="524302" y="70513"/>
                  <a:pt x="641445" y="27296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Овал 99"/>
          <p:cNvSpPr/>
          <p:nvPr/>
        </p:nvSpPr>
        <p:spPr>
          <a:xfrm>
            <a:off x="5572132" y="3214686"/>
            <a:ext cx="142876" cy="1428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Полилиния 100"/>
          <p:cNvSpPr/>
          <p:nvPr/>
        </p:nvSpPr>
        <p:spPr>
          <a:xfrm rot="12861782">
            <a:off x="7214313" y="2819867"/>
            <a:ext cx="691157" cy="210539"/>
          </a:xfrm>
          <a:custGeom>
            <a:avLst/>
            <a:gdLst>
              <a:gd name="connsiteX0" fmla="*/ 0 w 641445"/>
              <a:gd name="connsiteY0" fmla="*/ 0 h 113731"/>
              <a:gd name="connsiteX1" fmla="*/ 300251 w 641445"/>
              <a:gd name="connsiteY1" fmla="*/ 109182 h 113731"/>
              <a:gd name="connsiteX2" fmla="*/ 641445 w 641445"/>
              <a:gd name="connsiteY2" fmla="*/ 27296 h 113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1445" h="113731">
                <a:moveTo>
                  <a:pt x="0" y="0"/>
                </a:moveTo>
                <a:cubicBezTo>
                  <a:pt x="96672" y="52316"/>
                  <a:pt x="193344" y="104633"/>
                  <a:pt x="300251" y="109182"/>
                </a:cubicBezTo>
                <a:cubicBezTo>
                  <a:pt x="407159" y="113731"/>
                  <a:pt x="524302" y="70513"/>
                  <a:pt x="641445" y="27296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Полилиния 102"/>
          <p:cNvSpPr/>
          <p:nvPr/>
        </p:nvSpPr>
        <p:spPr>
          <a:xfrm rot="1912278">
            <a:off x="7718755" y="3381285"/>
            <a:ext cx="691157" cy="210539"/>
          </a:xfrm>
          <a:custGeom>
            <a:avLst/>
            <a:gdLst>
              <a:gd name="connsiteX0" fmla="*/ 0 w 641445"/>
              <a:gd name="connsiteY0" fmla="*/ 0 h 113731"/>
              <a:gd name="connsiteX1" fmla="*/ 300251 w 641445"/>
              <a:gd name="connsiteY1" fmla="*/ 109182 h 113731"/>
              <a:gd name="connsiteX2" fmla="*/ 641445 w 641445"/>
              <a:gd name="connsiteY2" fmla="*/ 27296 h 113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1445" h="113731">
                <a:moveTo>
                  <a:pt x="0" y="0"/>
                </a:moveTo>
                <a:cubicBezTo>
                  <a:pt x="96672" y="52316"/>
                  <a:pt x="193344" y="104633"/>
                  <a:pt x="300251" y="109182"/>
                </a:cubicBezTo>
                <a:cubicBezTo>
                  <a:pt x="407159" y="113731"/>
                  <a:pt x="524302" y="70513"/>
                  <a:pt x="641445" y="27296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Овал 103"/>
          <p:cNvSpPr/>
          <p:nvPr/>
        </p:nvSpPr>
        <p:spPr>
          <a:xfrm>
            <a:off x="7715272" y="3143248"/>
            <a:ext cx="142876" cy="1428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Полилиния 104"/>
          <p:cNvSpPr/>
          <p:nvPr/>
        </p:nvSpPr>
        <p:spPr>
          <a:xfrm rot="10800000" flipH="1">
            <a:off x="857224" y="5286388"/>
            <a:ext cx="357190" cy="573206"/>
          </a:xfrm>
          <a:custGeom>
            <a:avLst/>
            <a:gdLst>
              <a:gd name="connsiteX0" fmla="*/ 0 w 341194"/>
              <a:gd name="connsiteY0" fmla="*/ 0 h 573206"/>
              <a:gd name="connsiteX1" fmla="*/ 122830 w 341194"/>
              <a:gd name="connsiteY1" fmla="*/ 450376 h 573206"/>
              <a:gd name="connsiteX2" fmla="*/ 341194 w 341194"/>
              <a:gd name="connsiteY2" fmla="*/ 573206 h 573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1194" h="573206">
                <a:moveTo>
                  <a:pt x="0" y="0"/>
                </a:moveTo>
                <a:cubicBezTo>
                  <a:pt x="32982" y="177421"/>
                  <a:pt x="65964" y="354842"/>
                  <a:pt x="122830" y="450376"/>
                </a:cubicBezTo>
                <a:cubicBezTo>
                  <a:pt x="179696" y="545910"/>
                  <a:pt x="260445" y="559558"/>
                  <a:pt x="341194" y="573206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Полилиния 105"/>
          <p:cNvSpPr/>
          <p:nvPr/>
        </p:nvSpPr>
        <p:spPr>
          <a:xfrm flipH="1">
            <a:off x="1214414" y="4714884"/>
            <a:ext cx="373186" cy="573206"/>
          </a:xfrm>
          <a:custGeom>
            <a:avLst/>
            <a:gdLst>
              <a:gd name="connsiteX0" fmla="*/ 0 w 341194"/>
              <a:gd name="connsiteY0" fmla="*/ 0 h 573206"/>
              <a:gd name="connsiteX1" fmla="*/ 122830 w 341194"/>
              <a:gd name="connsiteY1" fmla="*/ 450376 h 573206"/>
              <a:gd name="connsiteX2" fmla="*/ 341194 w 341194"/>
              <a:gd name="connsiteY2" fmla="*/ 573206 h 573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1194" h="573206">
                <a:moveTo>
                  <a:pt x="0" y="0"/>
                </a:moveTo>
                <a:cubicBezTo>
                  <a:pt x="32982" y="177421"/>
                  <a:pt x="65964" y="354842"/>
                  <a:pt x="122830" y="450376"/>
                </a:cubicBezTo>
                <a:cubicBezTo>
                  <a:pt x="179696" y="545910"/>
                  <a:pt x="260445" y="559558"/>
                  <a:pt x="341194" y="573206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Овал 106"/>
          <p:cNvSpPr/>
          <p:nvPr/>
        </p:nvSpPr>
        <p:spPr>
          <a:xfrm>
            <a:off x="1142976" y="5214950"/>
            <a:ext cx="142876" cy="1428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олилиния 107"/>
          <p:cNvSpPr/>
          <p:nvPr/>
        </p:nvSpPr>
        <p:spPr>
          <a:xfrm rot="6537000">
            <a:off x="3055773" y="5344719"/>
            <a:ext cx="686628" cy="154199"/>
          </a:xfrm>
          <a:custGeom>
            <a:avLst/>
            <a:gdLst>
              <a:gd name="connsiteX0" fmla="*/ 0 w 641445"/>
              <a:gd name="connsiteY0" fmla="*/ 0 h 113731"/>
              <a:gd name="connsiteX1" fmla="*/ 300251 w 641445"/>
              <a:gd name="connsiteY1" fmla="*/ 109182 h 113731"/>
              <a:gd name="connsiteX2" fmla="*/ 641445 w 641445"/>
              <a:gd name="connsiteY2" fmla="*/ 27296 h 113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1445" h="113731">
                <a:moveTo>
                  <a:pt x="0" y="0"/>
                </a:moveTo>
                <a:cubicBezTo>
                  <a:pt x="96672" y="52316"/>
                  <a:pt x="193344" y="104633"/>
                  <a:pt x="300251" y="109182"/>
                </a:cubicBezTo>
                <a:cubicBezTo>
                  <a:pt x="407159" y="113731"/>
                  <a:pt x="524302" y="70513"/>
                  <a:pt x="641445" y="27296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Полилиния 108"/>
          <p:cNvSpPr/>
          <p:nvPr/>
        </p:nvSpPr>
        <p:spPr>
          <a:xfrm rot="16742019">
            <a:off x="3358602" y="4703193"/>
            <a:ext cx="686628" cy="154199"/>
          </a:xfrm>
          <a:custGeom>
            <a:avLst/>
            <a:gdLst>
              <a:gd name="connsiteX0" fmla="*/ 0 w 641445"/>
              <a:gd name="connsiteY0" fmla="*/ 0 h 113731"/>
              <a:gd name="connsiteX1" fmla="*/ 300251 w 641445"/>
              <a:gd name="connsiteY1" fmla="*/ 109182 h 113731"/>
              <a:gd name="connsiteX2" fmla="*/ 641445 w 641445"/>
              <a:gd name="connsiteY2" fmla="*/ 27296 h 113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1445" h="113731">
                <a:moveTo>
                  <a:pt x="0" y="0"/>
                </a:moveTo>
                <a:cubicBezTo>
                  <a:pt x="96672" y="52316"/>
                  <a:pt x="193344" y="104633"/>
                  <a:pt x="300251" y="109182"/>
                </a:cubicBezTo>
                <a:cubicBezTo>
                  <a:pt x="407159" y="113731"/>
                  <a:pt x="524302" y="70513"/>
                  <a:pt x="641445" y="27296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Овал 109"/>
          <p:cNvSpPr/>
          <p:nvPr/>
        </p:nvSpPr>
        <p:spPr>
          <a:xfrm>
            <a:off x="3500430" y="5072074"/>
            <a:ext cx="142876" cy="1428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Полилиния 110"/>
          <p:cNvSpPr/>
          <p:nvPr/>
        </p:nvSpPr>
        <p:spPr>
          <a:xfrm rot="9477099">
            <a:off x="4723826" y="5183249"/>
            <a:ext cx="937983" cy="249106"/>
          </a:xfrm>
          <a:custGeom>
            <a:avLst/>
            <a:gdLst>
              <a:gd name="connsiteX0" fmla="*/ 0 w 641445"/>
              <a:gd name="connsiteY0" fmla="*/ 0 h 113731"/>
              <a:gd name="connsiteX1" fmla="*/ 300251 w 641445"/>
              <a:gd name="connsiteY1" fmla="*/ 109182 h 113731"/>
              <a:gd name="connsiteX2" fmla="*/ 641445 w 641445"/>
              <a:gd name="connsiteY2" fmla="*/ 27296 h 113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1445" h="113731">
                <a:moveTo>
                  <a:pt x="0" y="0"/>
                </a:moveTo>
                <a:cubicBezTo>
                  <a:pt x="96672" y="52316"/>
                  <a:pt x="193344" y="104633"/>
                  <a:pt x="300251" y="109182"/>
                </a:cubicBezTo>
                <a:cubicBezTo>
                  <a:pt x="407159" y="113731"/>
                  <a:pt x="524302" y="70513"/>
                  <a:pt x="641445" y="27296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Полилиния 111"/>
          <p:cNvSpPr/>
          <p:nvPr/>
        </p:nvSpPr>
        <p:spPr>
          <a:xfrm rot="19671024">
            <a:off x="5708934" y="4993928"/>
            <a:ext cx="838564" cy="202270"/>
          </a:xfrm>
          <a:custGeom>
            <a:avLst/>
            <a:gdLst>
              <a:gd name="connsiteX0" fmla="*/ 0 w 641445"/>
              <a:gd name="connsiteY0" fmla="*/ 0 h 113731"/>
              <a:gd name="connsiteX1" fmla="*/ 300251 w 641445"/>
              <a:gd name="connsiteY1" fmla="*/ 109182 h 113731"/>
              <a:gd name="connsiteX2" fmla="*/ 641445 w 641445"/>
              <a:gd name="connsiteY2" fmla="*/ 27296 h 113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1445" h="113731">
                <a:moveTo>
                  <a:pt x="0" y="0"/>
                </a:moveTo>
                <a:cubicBezTo>
                  <a:pt x="96672" y="52316"/>
                  <a:pt x="193344" y="104633"/>
                  <a:pt x="300251" y="109182"/>
                </a:cubicBezTo>
                <a:cubicBezTo>
                  <a:pt x="407159" y="113731"/>
                  <a:pt x="524302" y="70513"/>
                  <a:pt x="641445" y="27296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Овал 112"/>
          <p:cNvSpPr/>
          <p:nvPr/>
        </p:nvSpPr>
        <p:spPr>
          <a:xfrm>
            <a:off x="5572132" y="5143512"/>
            <a:ext cx="142876" cy="1428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Полилиния 113"/>
          <p:cNvSpPr/>
          <p:nvPr/>
        </p:nvSpPr>
        <p:spPr>
          <a:xfrm rot="18861251">
            <a:off x="7257928" y="5073181"/>
            <a:ext cx="691157" cy="210539"/>
          </a:xfrm>
          <a:custGeom>
            <a:avLst/>
            <a:gdLst>
              <a:gd name="connsiteX0" fmla="*/ 0 w 641445"/>
              <a:gd name="connsiteY0" fmla="*/ 0 h 113731"/>
              <a:gd name="connsiteX1" fmla="*/ 300251 w 641445"/>
              <a:gd name="connsiteY1" fmla="*/ 109182 h 113731"/>
              <a:gd name="connsiteX2" fmla="*/ 641445 w 641445"/>
              <a:gd name="connsiteY2" fmla="*/ 27296 h 113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1445" h="113731">
                <a:moveTo>
                  <a:pt x="0" y="0"/>
                </a:moveTo>
                <a:cubicBezTo>
                  <a:pt x="96672" y="52316"/>
                  <a:pt x="193344" y="104633"/>
                  <a:pt x="300251" y="109182"/>
                </a:cubicBezTo>
                <a:cubicBezTo>
                  <a:pt x="407159" y="113731"/>
                  <a:pt x="524302" y="70513"/>
                  <a:pt x="641445" y="27296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Полилиния 114"/>
          <p:cNvSpPr/>
          <p:nvPr/>
        </p:nvSpPr>
        <p:spPr>
          <a:xfrm rot="8158133">
            <a:off x="7693311" y="4496060"/>
            <a:ext cx="691157" cy="216271"/>
          </a:xfrm>
          <a:custGeom>
            <a:avLst/>
            <a:gdLst>
              <a:gd name="connsiteX0" fmla="*/ 0 w 641445"/>
              <a:gd name="connsiteY0" fmla="*/ 0 h 113731"/>
              <a:gd name="connsiteX1" fmla="*/ 300251 w 641445"/>
              <a:gd name="connsiteY1" fmla="*/ 109182 h 113731"/>
              <a:gd name="connsiteX2" fmla="*/ 641445 w 641445"/>
              <a:gd name="connsiteY2" fmla="*/ 27296 h 113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1445" h="113731">
                <a:moveTo>
                  <a:pt x="0" y="0"/>
                </a:moveTo>
                <a:cubicBezTo>
                  <a:pt x="96672" y="52316"/>
                  <a:pt x="193344" y="104633"/>
                  <a:pt x="300251" y="109182"/>
                </a:cubicBezTo>
                <a:cubicBezTo>
                  <a:pt x="407159" y="113731"/>
                  <a:pt x="524302" y="70513"/>
                  <a:pt x="641445" y="27296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Овал 115"/>
          <p:cNvSpPr/>
          <p:nvPr/>
        </p:nvSpPr>
        <p:spPr>
          <a:xfrm>
            <a:off x="7715272" y="4857760"/>
            <a:ext cx="142876" cy="1428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8" name="Прямая соединительная линия 117"/>
          <p:cNvCxnSpPr>
            <a:stCxn id="90" idx="4"/>
          </p:cNvCxnSpPr>
          <p:nvPr/>
        </p:nvCxnSpPr>
        <p:spPr>
          <a:xfrm rot="5400000">
            <a:off x="1035819" y="3679033"/>
            <a:ext cx="500066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/>
          <p:cNvCxnSpPr/>
          <p:nvPr/>
        </p:nvCxnSpPr>
        <p:spPr>
          <a:xfrm rot="5400000">
            <a:off x="3358348" y="3713958"/>
            <a:ext cx="428628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/>
          <p:nvPr/>
        </p:nvCxnSpPr>
        <p:spPr>
          <a:xfrm rot="5400000">
            <a:off x="5358612" y="3642520"/>
            <a:ext cx="571504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Прямая соединительная линия 122"/>
          <p:cNvCxnSpPr/>
          <p:nvPr/>
        </p:nvCxnSpPr>
        <p:spPr>
          <a:xfrm rot="5400000">
            <a:off x="7537471" y="3749677"/>
            <a:ext cx="500066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единительная линия 123"/>
          <p:cNvCxnSpPr/>
          <p:nvPr/>
        </p:nvCxnSpPr>
        <p:spPr>
          <a:xfrm rot="5400000">
            <a:off x="965175" y="5607065"/>
            <a:ext cx="500066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Прямая соединительная линия 124"/>
          <p:cNvCxnSpPr/>
          <p:nvPr/>
        </p:nvCxnSpPr>
        <p:spPr>
          <a:xfrm rot="5400000">
            <a:off x="3251191" y="5535627"/>
            <a:ext cx="642942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Прямая соединительная линия 127"/>
          <p:cNvCxnSpPr/>
          <p:nvPr/>
        </p:nvCxnSpPr>
        <p:spPr>
          <a:xfrm rot="5400000">
            <a:off x="5394331" y="5535627"/>
            <a:ext cx="500066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Прямая соединительная линия 128"/>
          <p:cNvCxnSpPr/>
          <p:nvPr/>
        </p:nvCxnSpPr>
        <p:spPr>
          <a:xfrm rot="5400000">
            <a:off x="7537471" y="5607065"/>
            <a:ext cx="500066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00108"/>
            <a:ext cx="8643998" cy="5500726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Прежде чем приступить к решению примеров отметим, что при построении графика не обязательно анализировать все элементы поведения функции</a:t>
            </a:r>
          </a:p>
          <a:p>
            <a:pPr algn="just"/>
            <a:r>
              <a:rPr lang="ru-RU" dirty="0" smtClean="0"/>
              <a:t>Построение графиков функций целесообразно начинать с исследования поведения непрерывной функции, используя первую производную</a:t>
            </a:r>
          </a:p>
          <a:p>
            <a:pPr algn="just"/>
            <a:r>
              <a:rPr lang="ru-RU" dirty="0" smtClean="0"/>
              <a:t>Заметим, что областью изменения многочлена нечетной степени является множество всех действительных чисел</a:t>
            </a:r>
          </a:p>
          <a:p>
            <a:pPr algn="just"/>
            <a:r>
              <a:rPr lang="ru-RU" dirty="0" smtClean="0"/>
              <a:t>Для многочленов четной степени и других рассматриваемых </a:t>
            </a:r>
            <a:r>
              <a:rPr lang="en-US" dirty="0" smtClean="0"/>
              <a:t> </a:t>
            </a:r>
            <a:r>
              <a:rPr lang="ru-RU" dirty="0" smtClean="0"/>
              <a:t>функций </a:t>
            </a:r>
            <a:r>
              <a:rPr lang="en-US" dirty="0" err="1" smtClean="0"/>
              <a:t>E</a:t>
            </a:r>
            <a:r>
              <a:rPr lang="en-US" sz="1600" dirty="0" err="1" smtClean="0"/>
              <a:t>f</a:t>
            </a:r>
            <a:r>
              <a:rPr lang="ru-RU" dirty="0" smtClean="0"/>
              <a:t>, как правило, определяется после проведения исследования.</a:t>
            </a:r>
            <a:endParaRPr lang="ru-RU" dirty="0"/>
          </a:p>
        </p:txBody>
      </p:sp>
      <p:sp>
        <p:nvSpPr>
          <p:cNvPr id="4" name="Заголовок 2"/>
          <p:cNvSpPr txBox="1">
            <a:spLocks noGrp="1"/>
          </p:cNvSpPr>
          <p:nvPr>
            <p:ph type="title"/>
          </p:nvPr>
        </p:nvSpPr>
        <p:spPr>
          <a:xfrm>
            <a:off x="428596" y="357166"/>
            <a:ext cx="8305800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ЗАМЕТКИ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Приведенные примеры распределены по степени трудности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38912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А – общеобразовательный уровень</a:t>
            </a:r>
          </a:p>
          <a:p>
            <a:r>
              <a:rPr lang="ru-RU" sz="2000" dirty="0" smtClean="0"/>
              <a:t>Б – задания средней трудности</a:t>
            </a:r>
          </a:p>
          <a:p>
            <a:r>
              <a:rPr lang="ru-RU" sz="2000" dirty="0" smtClean="0"/>
              <a:t>В – рассчитанные на более глубокое математики</a:t>
            </a:r>
          </a:p>
          <a:p>
            <a:r>
              <a:rPr lang="ru-RU" sz="2000" dirty="0" smtClean="0"/>
              <a:t>(*) – повышенной трудности</a:t>
            </a:r>
            <a:endParaRPr lang="ru-RU" sz="20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57158" y="3071810"/>
            <a:ext cx="8429684" cy="3357586"/>
          </a:xfrm>
          <a:prstGeom prst="roundRect">
            <a:avLst>
              <a:gd name="adj" fmla="val 320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В примерах выполнить: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Найти область определения функции, точки пересечения с осями координат;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Исследовать функцию на четность или нечетность и на периодичность;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Найти интервалы возрастания и убывания функции и точки экстремума;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Построить график функции.</a:t>
            </a:r>
          </a:p>
          <a:p>
            <a:pPr marL="342900" indent="-34290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1357298"/>
            <a:ext cx="835824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.  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Точки пересечения с осями координат</a:t>
            </a:r>
            <a:endParaRPr lang="en-US" sz="2800" dirty="0" smtClean="0"/>
          </a:p>
          <a:p>
            <a:pPr marL="514350" indent="-514350"/>
            <a:r>
              <a:rPr lang="en-US" sz="2800" dirty="0"/>
              <a:t> </a:t>
            </a:r>
            <a:r>
              <a:rPr lang="en-US" sz="2800" dirty="0" smtClean="0"/>
              <a:t>      </a:t>
            </a:r>
          </a:p>
          <a:p>
            <a:pPr marL="514350" indent="-514350"/>
            <a:r>
              <a:rPr lang="en-US" sz="2800" dirty="0"/>
              <a:t> </a:t>
            </a:r>
            <a:r>
              <a:rPr lang="en-US" sz="2800" dirty="0" smtClean="0"/>
              <a:t>     </a:t>
            </a:r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</a:rPr>
              <a:t>Ордината</a:t>
            </a:r>
            <a:r>
              <a:rPr lang="ru-RU" sz="2800" dirty="0" smtClean="0"/>
              <a:t> точки пересечения с осью </a:t>
            </a:r>
            <a:r>
              <a:rPr lang="ru-RU" sz="2800" b="1" i="1" dirty="0" err="1" smtClean="0">
                <a:solidFill>
                  <a:schemeClr val="accent1">
                    <a:lumMod val="75000"/>
                  </a:schemeClr>
                </a:solidFill>
              </a:rPr>
              <a:t>Оу</a:t>
            </a:r>
            <a:r>
              <a:rPr lang="ru-RU" sz="2800" dirty="0" smtClean="0"/>
              <a:t> находиться из условия </a:t>
            </a:r>
            <a:r>
              <a:rPr lang="en-US" sz="2800" b="1" i="1" dirty="0" smtClean="0">
                <a:solidFill>
                  <a:schemeClr val="accent1">
                    <a:lumMod val="75000"/>
                  </a:schemeClr>
                </a:solidFill>
              </a:rPr>
              <a:t>y=f(0)</a:t>
            </a:r>
            <a:r>
              <a:rPr lang="en-US" sz="2800" dirty="0" smtClean="0"/>
              <a:t>.</a:t>
            </a:r>
          </a:p>
          <a:p>
            <a:pPr marL="514350" indent="-514350"/>
            <a:r>
              <a:rPr lang="en-US" sz="28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514350" indent="-514350"/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b="1" i="1" dirty="0" smtClean="0">
                <a:solidFill>
                  <a:schemeClr val="accent1">
                    <a:lumMod val="75000"/>
                  </a:schemeClr>
                </a:solidFill>
              </a:rPr>
              <a:t>       </a:t>
            </a:r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</a:rPr>
              <a:t>Абсциссы </a:t>
            </a:r>
            <a:r>
              <a:rPr lang="ru-RU" sz="2800" dirty="0" smtClean="0"/>
              <a:t>точек пересечения с осью </a:t>
            </a:r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</a:rPr>
              <a:t>Ох</a:t>
            </a:r>
            <a:r>
              <a:rPr lang="ru-RU" sz="2800" dirty="0" smtClean="0"/>
              <a:t> (нули функции) находятся из условия </a:t>
            </a:r>
            <a:r>
              <a:rPr lang="en-US" sz="2800" b="1" i="1" dirty="0" smtClean="0">
                <a:solidFill>
                  <a:schemeClr val="accent1">
                    <a:lumMod val="75000"/>
                  </a:schemeClr>
                </a:solidFill>
              </a:rPr>
              <a:t>f(x)=0</a:t>
            </a:r>
            <a:r>
              <a:rPr lang="en-US" sz="2800" dirty="0" smtClean="0"/>
              <a:t>.</a:t>
            </a:r>
            <a:endParaRPr lang="en-US" sz="28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/>
            <a:r>
              <a:rPr lang="en-US" sz="2800" b="1" i="1" dirty="0" smtClean="0">
                <a:solidFill>
                  <a:schemeClr val="accent1">
                    <a:lumMod val="75000"/>
                  </a:schemeClr>
                </a:solidFill>
              </a:rPr>
              <a:t>        </a:t>
            </a:r>
            <a:endParaRPr lang="ru-RU" sz="2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34" y="642918"/>
            <a:ext cx="83582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.  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Четные, нечетные функции и функция общего положения</a:t>
            </a:r>
            <a:endParaRPr lang="en-US" sz="2800" dirty="0" smtClean="0"/>
          </a:p>
          <a:p>
            <a:pPr marL="514350" indent="-514350"/>
            <a:r>
              <a:rPr lang="en-US" sz="2800" dirty="0"/>
              <a:t> </a:t>
            </a:r>
            <a:r>
              <a:rPr lang="en-US" sz="2800" dirty="0" smtClean="0"/>
              <a:t>      </a:t>
            </a:r>
          </a:p>
          <a:p>
            <a:pPr marL="514350" indent="-514350"/>
            <a:r>
              <a:rPr lang="en-US" sz="2800" dirty="0"/>
              <a:t> </a:t>
            </a:r>
            <a:r>
              <a:rPr lang="en-US" sz="2800" dirty="0" smtClean="0"/>
              <a:t>     </a:t>
            </a:r>
            <a:endParaRPr lang="ru-RU" sz="2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2" name="Группа 8"/>
          <p:cNvGrpSpPr/>
          <p:nvPr/>
        </p:nvGrpSpPr>
        <p:grpSpPr>
          <a:xfrm>
            <a:off x="1000100" y="1571612"/>
            <a:ext cx="2571769" cy="1000132"/>
            <a:chOff x="642910" y="4286256"/>
            <a:chExt cx="1876696" cy="1071570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642910" y="4286256"/>
              <a:ext cx="1668174" cy="1071570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5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785786" y="4357694"/>
              <a:ext cx="173382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/>
                <a:t>y</a:t>
              </a:r>
              <a:r>
                <a:rPr lang="en-US" sz="2400" b="1" i="1" dirty="0" smtClean="0"/>
                <a:t> = f(x) – </a:t>
              </a:r>
              <a:r>
                <a:rPr lang="ru-RU" sz="2400" b="1" i="1" dirty="0" smtClean="0"/>
                <a:t>четная </a:t>
              </a:r>
              <a:endParaRPr lang="ru-RU" sz="2400" b="1" i="1" dirty="0"/>
            </a:p>
          </p:txBody>
        </p:sp>
      </p:grp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3571868" y="1643050"/>
          <a:ext cx="1547822" cy="746129"/>
        </p:xfrm>
        <a:graphic>
          <a:graphicData uri="http://schemas.openxmlformats.org/presentationml/2006/ole">
            <p:oleObj spid="_x0000_s18434" name="Формула" r:id="rId3" imgW="380880" imgH="253800" progId="Equation.3">
              <p:embed/>
            </p:oleObj>
          </a:graphicData>
        </a:graphic>
      </p:graphicFrame>
      <p:grpSp>
        <p:nvGrpSpPr>
          <p:cNvPr id="6" name="Группа 10"/>
          <p:cNvGrpSpPr/>
          <p:nvPr/>
        </p:nvGrpSpPr>
        <p:grpSpPr>
          <a:xfrm>
            <a:off x="5286380" y="1571612"/>
            <a:ext cx="2286016" cy="1000132"/>
            <a:chOff x="3500430" y="2214554"/>
            <a:chExt cx="2286016" cy="1071570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3500430" y="2214554"/>
              <a:ext cx="2286016" cy="1071570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5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571868" y="2428868"/>
              <a:ext cx="21431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i="1" dirty="0" smtClean="0"/>
                <a:t>f(-x) = f(x)</a:t>
              </a:r>
              <a:endParaRPr lang="ru-RU" sz="2800" b="1" i="1" dirty="0"/>
            </a:p>
          </p:txBody>
        </p:sp>
      </p:grpSp>
      <p:cxnSp>
        <p:nvCxnSpPr>
          <p:cNvPr id="13" name="Прямая со стрелкой 12"/>
          <p:cNvCxnSpPr/>
          <p:nvPr/>
        </p:nvCxnSpPr>
        <p:spPr>
          <a:xfrm>
            <a:off x="857224" y="5214950"/>
            <a:ext cx="73581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 flipH="1" flipV="1">
            <a:off x="2928926" y="4572008"/>
            <a:ext cx="300039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929586" y="5214950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4429124" y="300037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4143372" y="514351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  <a:endParaRPr lang="ru-RU" dirty="0"/>
          </a:p>
        </p:txBody>
      </p:sp>
      <p:sp>
        <p:nvSpPr>
          <p:cNvPr id="20" name="Полилиния 19"/>
          <p:cNvSpPr/>
          <p:nvPr/>
        </p:nvSpPr>
        <p:spPr>
          <a:xfrm>
            <a:off x="1705970" y="4067033"/>
            <a:ext cx="2715905" cy="1690047"/>
          </a:xfrm>
          <a:custGeom>
            <a:avLst/>
            <a:gdLst>
              <a:gd name="connsiteX0" fmla="*/ 0 w 2715905"/>
              <a:gd name="connsiteY0" fmla="*/ 1624083 h 1690047"/>
              <a:gd name="connsiteX1" fmla="*/ 1173708 w 2715905"/>
              <a:gd name="connsiteY1" fmla="*/ 1514901 h 1690047"/>
              <a:gd name="connsiteX2" fmla="*/ 1883391 w 2715905"/>
              <a:gd name="connsiteY2" fmla="*/ 573206 h 1690047"/>
              <a:gd name="connsiteX3" fmla="*/ 2402006 w 2715905"/>
              <a:gd name="connsiteY3" fmla="*/ 109182 h 1690047"/>
              <a:gd name="connsiteX4" fmla="*/ 2715905 w 2715905"/>
              <a:gd name="connsiteY4" fmla="*/ 0 h 1690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15905" h="1690047">
                <a:moveTo>
                  <a:pt x="0" y="1624083"/>
                </a:moveTo>
                <a:cubicBezTo>
                  <a:pt x="429905" y="1657065"/>
                  <a:pt x="859810" y="1690047"/>
                  <a:pt x="1173708" y="1514901"/>
                </a:cubicBezTo>
                <a:cubicBezTo>
                  <a:pt x="1487606" y="1339755"/>
                  <a:pt x="1678675" y="807492"/>
                  <a:pt x="1883391" y="573206"/>
                </a:cubicBezTo>
                <a:cubicBezTo>
                  <a:pt x="2088107" y="338920"/>
                  <a:pt x="2263254" y="204716"/>
                  <a:pt x="2402006" y="109182"/>
                </a:cubicBezTo>
                <a:cubicBezTo>
                  <a:pt x="2540758" y="13648"/>
                  <a:pt x="2628331" y="6824"/>
                  <a:pt x="2715905" y="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 flipH="1">
            <a:off x="4429122" y="4071942"/>
            <a:ext cx="2571769" cy="1690047"/>
          </a:xfrm>
          <a:custGeom>
            <a:avLst/>
            <a:gdLst>
              <a:gd name="connsiteX0" fmla="*/ 0 w 2715905"/>
              <a:gd name="connsiteY0" fmla="*/ 1624083 h 1690047"/>
              <a:gd name="connsiteX1" fmla="*/ 1173708 w 2715905"/>
              <a:gd name="connsiteY1" fmla="*/ 1514901 h 1690047"/>
              <a:gd name="connsiteX2" fmla="*/ 1883391 w 2715905"/>
              <a:gd name="connsiteY2" fmla="*/ 573206 h 1690047"/>
              <a:gd name="connsiteX3" fmla="*/ 2402006 w 2715905"/>
              <a:gd name="connsiteY3" fmla="*/ 109182 h 1690047"/>
              <a:gd name="connsiteX4" fmla="*/ 2715905 w 2715905"/>
              <a:gd name="connsiteY4" fmla="*/ 0 h 1690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15905" h="1690047">
                <a:moveTo>
                  <a:pt x="0" y="1624083"/>
                </a:moveTo>
                <a:cubicBezTo>
                  <a:pt x="429905" y="1657065"/>
                  <a:pt x="859810" y="1690047"/>
                  <a:pt x="1173708" y="1514901"/>
                </a:cubicBezTo>
                <a:cubicBezTo>
                  <a:pt x="1487606" y="1339755"/>
                  <a:pt x="1678675" y="807492"/>
                  <a:pt x="1883391" y="573206"/>
                </a:cubicBezTo>
                <a:cubicBezTo>
                  <a:pt x="2088107" y="338920"/>
                  <a:pt x="2263254" y="204716"/>
                  <a:pt x="2402006" y="109182"/>
                </a:cubicBezTo>
                <a:cubicBezTo>
                  <a:pt x="2540758" y="13648"/>
                  <a:pt x="2628331" y="6824"/>
                  <a:pt x="2715905" y="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rot="5400000" flipH="1" flipV="1">
            <a:off x="3358348" y="4856966"/>
            <a:ext cx="714380" cy="1588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 flipH="1" flipV="1">
            <a:off x="4715670" y="4856966"/>
            <a:ext cx="714380" cy="1588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3714744" y="4500570"/>
            <a:ext cx="714380" cy="1588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4357686" y="4500570"/>
            <a:ext cx="714380" cy="1588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500430" y="521495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-x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4929190" y="521495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5214942" y="4214818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f(x)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3000364" y="4214818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f(-x)</a:t>
            </a:r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285720" y="1571612"/>
            <a:ext cx="8501122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Область определения четной функции – интервал оси Ох, симметричный относительно точки О.</a:t>
            </a:r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285720" y="2500306"/>
            <a:ext cx="850112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График четной функции симметричен относительно оси </a:t>
            </a:r>
            <a:r>
              <a:rPr lang="ru-RU" dirty="0" err="1" smtClean="0"/>
              <a:t>Оу</a:t>
            </a:r>
            <a:r>
              <a:rPr lang="ru-RU" dirty="0" smtClean="0"/>
              <a:t>.</a:t>
            </a:r>
            <a:endParaRPr lang="ru-RU" dirty="0"/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1714480" y="5214950"/>
            <a:ext cx="5286412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rot="5400000" flipH="1" flipV="1">
            <a:off x="2928926" y="4572008"/>
            <a:ext cx="3000396" cy="1588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Овал 38"/>
          <p:cNvSpPr/>
          <p:nvPr/>
        </p:nvSpPr>
        <p:spPr>
          <a:xfrm>
            <a:off x="6929454" y="5143512"/>
            <a:ext cx="142876" cy="1428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1714480" y="5143512"/>
            <a:ext cx="142876" cy="1428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8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89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0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1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9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2" dur="1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13" dur="1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4" dur="1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5" dur="1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1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20" grpId="0" animBg="1"/>
      <p:bldP spid="21" grpId="0" animBg="1"/>
      <p:bldP spid="28" grpId="0"/>
      <p:bldP spid="29" grpId="0"/>
      <p:bldP spid="32" grpId="0" animBg="1"/>
      <p:bldP spid="33" grpId="0" animBg="1"/>
      <p:bldP spid="39" grpId="0" animBg="1"/>
      <p:bldP spid="4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428596" y="642918"/>
            <a:ext cx="8305800" cy="176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.  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Четные, нечетные функции и функция общего положения</a:t>
            </a:r>
            <a:endParaRPr lang="en-US" sz="2800" dirty="0" smtClean="0"/>
          </a:p>
          <a:p>
            <a:pPr marL="514350" indent="-514350"/>
            <a:r>
              <a:rPr lang="en-US" sz="2800" dirty="0"/>
              <a:t> </a:t>
            </a:r>
            <a:r>
              <a:rPr lang="en-US" sz="2800" dirty="0" smtClean="0"/>
              <a:t>      </a:t>
            </a:r>
          </a:p>
          <a:p>
            <a:pPr marL="514350" indent="-514350"/>
            <a:r>
              <a:rPr lang="en-US" sz="2800" dirty="0"/>
              <a:t> </a:t>
            </a:r>
            <a:r>
              <a:rPr lang="en-US" sz="2800" dirty="0" smtClean="0"/>
              <a:t>     </a:t>
            </a:r>
            <a:endParaRPr lang="ru-RU" sz="2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5" name="Группа 8"/>
          <p:cNvGrpSpPr/>
          <p:nvPr/>
        </p:nvGrpSpPr>
        <p:grpSpPr>
          <a:xfrm>
            <a:off x="1000100" y="1571612"/>
            <a:ext cx="2571769" cy="1000132"/>
            <a:chOff x="642910" y="4286256"/>
            <a:chExt cx="1876696" cy="107157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642910" y="4286256"/>
              <a:ext cx="1668174" cy="1071570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5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85786" y="4357693"/>
              <a:ext cx="1733820" cy="8903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/>
                <a:t>y</a:t>
              </a:r>
              <a:r>
                <a:rPr lang="en-US" sz="2400" b="1" i="1" dirty="0" smtClean="0"/>
                <a:t> = f(x) – </a:t>
              </a:r>
              <a:r>
                <a:rPr lang="ru-RU" sz="2400" b="1" i="1" dirty="0" smtClean="0"/>
                <a:t>нечетная </a:t>
              </a:r>
              <a:endParaRPr lang="ru-RU" sz="2400" b="1" i="1" dirty="0"/>
            </a:p>
          </p:txBody>
        </p:sp>
      </p:grpSp>
      <p:grpSp>
        <p:nvGrpSpPr>
          <p:cNvPr id="8" name="Группа 10"/>
          <p:cNvGrpSpPr/>
          <p:nvPr/>
        </p:nvGrpSpPr>
        <p:grpSpPr>
          <a:xfrm>
            <a:off x="5286380" y="1571612"/>
            <a:ext cx="2286016" cy="1000132"/>
            <a:chOff x="3500430" y="2214554"/>
            <a:chExt cx="2286016" cy="1071570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3500430" y="2214554"/>
              <a:ext cx="2286016" cy="1071570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5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571868" y="2428868"/>
              <a:ext cx="2143140" cy="5605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i="1" dirty="0" smtClean="0"/>
                <a:t>f(-x) = </a:t>
              </a:r>
              <a:r>
                <a:rPr lang="ru-RU" sz="2800" b="1" i="1" dirty="0" smtClean="0"/>
                <a:t>- </a:t>
              </a:r>
              <a:r>
                <a:rPr lang="en-US" sz="2800" b="1" i="1" dirty="0" smtClean="0"/>
                <a:t>f(x)</a:t>
              </a:r>
              <a:endParaRPr lang="ru-RU" sz="2800" b="1" i="1" dirty="0"/>
            </a:p>
          </p:txBody>
        </p:sp>
      </p:grp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3500430" y="1714488"/>
          <a:ext cx="1547812" cy="746125"/>
        </p:xfrm>
        <a:graphic>
          <a:graphicData uri="http://schemas.openxmlformats.org/presentationml/2006/ole">
            <p:oleObj spid="_x0000_s19458" name="Формула" r:id="rId4" imgW="380880" imgH="253800" progId="Equation.3">
              <p:embed/>
            </p:oleObj>
          </a:graphicData>
        </a:graphic>
      </p:graphicFrame>
      <p:cxnSp>
        <p:nvCxnSpPr>
          <p:cNvPr id="13" name="Прямая со стрелкой 12"/>
          <p:cNvCxnSpPr/>
          <p:nvPr/>
        </p:nvCxnSpPr>
        <p:spPr>
          <a:xfrm flipV="1">
            <a:off x="571472" y="4714884"/>
            <a:ext cx="8143932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429652" y="471488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 rot="5400000" flipH="1" flipV="1">
            <a:off x="2536017" y="4607727"/>
            <a:ext cx="364333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357686" y="271462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4357686" y="464344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19" name="Полилиния 18"/>
          <p:cNvSpPr/>
          <p:nvPr/>
        </p:nvSpPr>
        <p:spPr>
          <a:xfrm>
            <a:off x="1785918" y="3589361"/>
            <a:ext cx="2581366" cy="2433851"/>
          </a:xfrm>
          <a:custGeom>
            <a:avLst/>
            <a:gdLst>
              <a:gd name="connsiteX0" fmla="*/ 0 w 2797791"/>
              <a:gd name="connsiteY0" fmla="*/ 0 h 2433851"/>
              <a:gd name="connsiteX1" fmla="*/ 1337480 w 2797791"/>
              <a:gd name="connsiteY1" fmla="*/ 2238233 h 2433851"/>
              <a:gd name="connsiteX2" fmla="*/ 2797791 w 2797791"/>
              <a:gd name="connsiteY2" fmla="*/ 1173708 h 2433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7791" h="2433851">
                <a:moveTo>
                  <a:pt x="0" y="0"/>
                </a:moveTo>
                <a:cubicBezTo>
                  <a:pt x="435591" y="1021307"/>
                  <a:pt x="871182" y="2042615"/>
                  <a:pt x="1337480" y="2238233"/>
                </a:cubicBezTo>
                <a:cubicBezTo>
                  <a:pt x="1803779" y="2433851"/>
                  <a:pt x="2300785" y="1803779"/>
                  <a:pt x="2797791" y="1173708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 flipH="1" flipV="1">
            <a:off x="4357686" y="3429000"/>
            <a:ext cx="2428892" cy="2571770"/>
          </a:xfrm>
          <a:custGeom>
            <a:avLst/>
            <a:gdLst>
              <a:gd name="connsiteX0" fmla="*/ 0 w 2797791"/>
              <a:gd name="connsiteY0" fmla="*/ 0 h 2433851"/>
              <a:gd name="connsiteX1" fmla="*/ 1337480 w 2797791"/>
              <a:gd name="connsiteY1" fmla="*/ 2238233 h 2433851"/>
              <a:gd name="connsiteX2" fmla="*/ 2797791 w 2797791"/>
              <a:gd name="connsiteY2" fmla="*/ 1173708 h 2433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7791" h="2433851">
                <a:moveTo>
                  <a:pt x="0" y="0"/>
                </a:moveTo>
                <a:cubicBezTo>
                  <a:pt x="435591" y="1021307"/>
                  <a:pt x="871182" y="2042615"/>
                  <a:pt x="1337480" y="2238233"/>
                </a:cubicBezTo>
                <a:cubicBezTo>
                  <a:pt x="1803779" y="2433851"/>
                  <a:pt x="2300785" y="1803779"/>
                  <a:pt x="2797791" y="1173708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rot="5400000" flipH="1" flipV="1">
            <a:off x="4822033" y="4179099"/>
            <a:ext cx="1071570" cy="1588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 flipH="1" flipV="1">
            <a:off x="2822563" y="5321313"/>
            <a:ext cx="1071570" cy="1588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10800000">
            <a:off x="4357686" y="3643314"/>
            <a:ext cx="1000132" cy="1588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10800000">
            <a:off x="3357554" y="5857892"/>
            <a:ext cx="1000132" cy="1588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Овал 29"/>
          <p:cNvSpPr/>
          <p:nvPr/>
        </p:nvSpPr>
        <p:spPr>
          <a:xfrm>
            <a:off x="5286380" y="3571876"/>
            <a:ext cx="142876" cy="1428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3286116" y="5786454"/>
            <a:ext cx="142876" cy="1428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3071802" y="4429132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 </a:t>
            </a:r>
            <a:r>
              <a:rPr lang="ru-RU" dirty="0" err="1" smtClean="0"/>
              <a:t>х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5214942" y="464344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х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4429124" y="564357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f(-x)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3714744" y="3429000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f(x)</a:t>
            </a:r>
            <a:endParaRPr lang="ru-RU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357158" y="1571612"/>
            <a:ext cx="8358246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Область определения нечетной функции – интервал оси Ох, симметричный относительно точки О.</a:t>
            </a:r>
            <a:endParaRPr lang="ru-RU" dirty="0"/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 flipV="1">
            <a:off x="1785918" y="4714884"/>
            <a:ext cx="5000660" cy="71438"/>
          </a:xfrm>
          <a:prstGeom prst="line">
            <a:avLst/>
          </a:prstGeom>
          <a:ln w="38100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Прямоугольник 42"/>
          <p:cNvSpPr/>
          <p:nvPr/>
        </p:nvSpPr>
        <p:spPr>
          <a:xfrm>
            <a:off x="357158" y="2357430"/>
            <a:ext cx="835824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График нечетной функции симметричен относительно начала координат.</a:t>
            </a:r>
            <a:endParaRPr lang="ru-RU" dirty="0"/>
          </a:p>
        </p:txBody>
      </p:sp>
      <p:sp>
        <p:nvSpPr>
          <p:cNvPr id="49" name="Овал 48"/>
          <p:cNvSpPr/>
          <p:nvPr/>
        </p:nvSpPr>
        <p:spPr>
          <a:xfrm>
            <a:off x="4286248" y="4714884"/>
            <a:ext cx="142876" cy="1428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357158" y="6143644"/>
            <a:ext cx="835824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Функция, не являющаяся ни четной, ни нечетной, называется функцией общего положения.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99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1" dur="2000" fill="hold"/>
                                        <p:tgtEl>
                                          <p:spTgt spid="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18" grpId="0"/>
      <p:bldP spid="19" grpId="0" animBg="1"/>
      <p:bldP spid="20" grpId="0" animBg="1"/>
      <p:bldP spid="30" grpId="0" animBg="1"/>
      <p:bldP spid="31" grpId="0" animBg="1"/>
      <p:bldP spid="32" grpId="0"/>
      <p:bldP spid="33" grpId="0"/>
      <p:bldP spid="35" grpId="0"/>
      <p:bldP spid="36" grpId="0" animBg="1"/>
      <p:bldP spid="43" grpId="0" animBg="1"/>
      <p:bldP spid="49" grpId="0" animBg="1"/>
      <p:bldP spid="49" grpId="1" animBg="1"/>
      <p:bldP spid="5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838200" y="571480"/>
            <a:ext cx="83058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5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.  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Периодические функции</a:t>
            </a:r>
            <a:endParaRPr lang="en-US" sz="2800" dirty="0" smtClean="0"/>
          </a:p>
          <a:p>
            <a:pPr marL="514350" indent="-514350"/>
            <a:r>
              <a:rPr lang="en-US" sz="2800" dirty="0"/>
              <a:t> </a:t>
            </a:r>
            <a:r>
              <a:rPr lang="en-US" sz="2800" dirty="0" smtClean="0"/>
              <a:t>      </a:t>
            </a:r>
          </a:p>
          <a:p>
            <a:pPr marL="514350" indent="-514350"/>
            <a:r>
              <a:rPr lang="en-US" sz="2800" dirty="0"/>
              <a:t> </a:t>
            </a:r>
            <a:r>
              <a:rPr lang="en-US" sz="2800" dirty="0" smtClean="0"/>
              <a:t>     </a:t>
            </a:r>
            <a:endParaRPr lang="ru-RU" sz="2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4" name="Группа 8"/>
          <p:cNvGrpSpPr/>
          <p:nvPr/>
        </p:nvGrpSpPr>
        <p:grpSpPr>
          <a:xfrm>
            <a:off x="1000100" y="1571611"/>
            <a:ext cx="2714644" cy="1000132"/>
            <a:chOff x="642910" y="4286255"/>
            <a:chExt cx="1980956" cy="107157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642910" y="4286255"/>
              <a:ext cx="1980956" cy="1071570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5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85785" y="4357692"/>
              <a:ext cx="1838080" cy="8903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/>
                <a:t>y</a:t>
              </a:r>
              <a:r>
                <a:rPr lang="en-US" sz="2400" b="1" i="1" dirty="0" smtClean="0"/>
                <a:t> = f(x) – </a:t>
              </a:r>
              <a:r>
                <a:rPr lang="ru-RU" sz="2400" b="1" i="1" dirty="0" smtClean="0"/>
                <a:t>периодическая </a:t>
              </a:r>
              <a:endParaRPr lang="ru-RU" sz="2400" b="1" i="1" dirty="0"/>
            </a:p>
          </p:txBody>
        </p:sp>
      </p:grp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3786183" y="1714488"/>
          <a:ext cx="1428760" cy="746125"/>
        </p:xfrm>
        <a:graphic>
          <a:graphicData uri="http://schemas.openxmlformats.org/presentationml/2006/ole">
            <p:oleObj spid="_x0000_s20482" name="Формула" r:id="rId3" imgW="380880" imgH="253800" progId="Equation.3">
              <p:embed/>
            </p:oleObj>
          </a:graphicData>
        </a:graphic>
      </p:graphicFrame>
      <p:grpSp>
        <p:nvGrpSpPr>
          <p:cNvPr id="8" name="Группа 10"/>
          <p:cNvGrpSpPr/>
          <p:nvPr/>
        </p:nvGrpSpPr>
        <p:grpSpPr>
          <a:xfrm>
            <a:off x="5286380" y="1571612"/>
            <a:ext cx="2643206" cy="1025545"/>
            <a:chOff x="3500430" y="2214554"/>
            <a:chExt cx="2062990" cy="1098798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3500430" y="2214554"/>
              <a:ext cx="2007234" cy="1071570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5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556186" y="2291095"/>
              <a:ext cx="2007234" cy="10222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i="1" dirty="0" smtClean="0"/>
                <a:t>f(x</a:t>
              </a:r>
              <a:r>
                <a:rPr lang="ru-RU" sz="2800" b="1" i="1" dirty="0" smtClean="0"/>
                <a:t>+Т</a:t>
              </a:r>
              <a:r>
                <a:rPr lang="en-US" sz="2800" b="1" i="1" dirty="0" smtClean="0"/>
                <a:t>) = f(x)</a:t>
              </a:r>
              <a:r>
                <a:rPr lang="ru-RU" sz="2800" b="1" i="1" dirty="0" smtClean="0"/>
                <a:t>,    Т - период</a:t>
              </a:r>
              <a:endParaRPr lang="ru-RU" sz="2800" b="1" i="1" dirty="0"/>
            </a:p>
          </p:txBody>
        </p:sp>
      </p:grpSp>
      <p:cxnSp>
        <p:nvCxnSpPr>
          <p:cNvPr id="12" name="Прямая со стрелкой 11"/>
          <p:cNvCxnSpPr/>
          <p:nvPr/>
        </p:nvCxnSpPr>
        <p:spPr>
          <a:xfrm>
            <a:off x="357158" y="4857760"/>
            <a:ext cx="84296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429652" y="478632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 rot="5400000" flipH="1" flipV="1">
            <a:off x="2607455" y="4607727"/>
            <a:ext cx="350046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429124" y="278605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4071934" y="4786322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0</a:t>
            </a:r>
            <a:endParaRPr lang="ru-RU" sz="2000" dirty="0"/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3214742" y="3571876"/>
            <a:ext cx="12106276" cy="179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1" name="Прямая соединительная линия 20"/>
          <p:cNvCxnSpPr/>
          <p:nvPr/>
        </p:nvCxnSpPr>
        <p:spPr>
          <a:xfrm rot="5400000">
            <a:off x="214282" y="4786322"/>
            <a:ext cx="228601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2572530" y="4785528"/>
            <a:ext cx="228601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1357290" y="5500702"/>
            <a:ext cx="2357454" cy="1588"/>
          </a:xfrm>
          <a:prstGeom prst="line">
            <a:avLst/>
          </a:prstGeom>
          <a:ln w="38100">
            <a:solidFill>
              <a:srgbClr val="C0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285984" y="5429264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Т</a:t>
            </a:r>
            <a:endParaRPr lang="ru-RU" sz="3600" dirty="0">
              <a:solidFill>
                <a:srgbClr val="FF0000"/>
              </a:solidFill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4357686" y="4000504"/>
            <a:ext cx="4786314" cy="1588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Овал 28"/>
          <p:cNvSpPr/>
          <p:nvPr/>
        </p:nvSpPr>
        <p:spPr>
          <a:xfrm>
            <a:off x="5715008" y="3929066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1" name="Прямая соединительная линия 30"/>
          <p:cNvCxnSpPr>
            <a:stCxn id="29" idx="4"/>
          </p:cNvCxnSpPr>
          <p:nvPr/>
        </p:nvCxnSpPr>
        <p:spPr>
          <a:xfrm rot="5400000">
            <a:off x="5393537" y="4464851"/>
            <a:ext cx="785818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643570" y="4857760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х</a:t>
            </a:r>
            <a:endParaRPr lang="ru-RU" dirty="0"/>
          </a:p>
        </p:txBody>
      </p:sp>
      <p:sp>
        <p:nvSpPr>
          <p:cNvPr id="33" name="Овал 32"/>
          <p:cNvSpPr/>
          <p:nvPr/>
        </p:nvSpPr>
        <p:spPr>
          <a:xfrm>
            <a:off x="8072462" y="3929066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rot="5400000">
            <a:off x="7751785" y="4464057"/>
            <a:ext cx="785818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858148" y="500063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х</a:t>
            </a:r>
            <a:r>
              <a:rPr lang="ru-RU" dirty="0" smtClean="0"/>
              <a:t> + Т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2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0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5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500"/>
                            </p:stCondLst>
                            <p:childTnLst>
                              <p:par>
                                <p:cTn id="7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0"/>
                            </p:stCondLst>
                            <p:childTnLst>
                              <p:par>
                                <p:cTn id="7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5" grpId="0"/>
      <p:bldP spid="29" grpId="0" animBg="1"/>
      <p:bldP spid="32" grpId="0"/>
      <p:bldP spid="33" grpId="0" animBg="1"/>
      <p:bldP spid="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3058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6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.  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Ограниченные функции</a:t>
            </a:r>
            <a:endParaRPr lang="en-US" sz="2800" dirty="0" smtClean="0"/>
          </a:p>
          <a:p>
            <a:pPr marL="514350" indent="-514350"/>
            <a:r>
              <a:rPr lang="en-US" sz="2800" dirty="0"/>
              <a:t> </a:t>
            </a:r>
            <a:r>
              <a:rPr lang="en-US" sz="2800" dirty="0" smtClean="0"/>
              <a:t>      </a:t>
            </a:r>
          </a:p>
          <a:p>
            <a:pPr marL="514350" indent="-514350"/>
            <a:r>
              <a:rPr lang="en-US" sz="2800" dirty="0"/>
              <a:t> </a:t>
            </a:r>
            <a:r>
              <a:rPr lang="en-US" sz="2800" dirty="0" smtClean="0"/>
              <a:t>     </a:t>
            </a:r>
            <a:endParaRPr lang="ru-RU" sz="2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4" name="Группа 8"/>
          <p:cNvGrpSpPr/>
          <p:nvPr/>
        </p:nvGrpSpPr>
        <p:grpSpPr>
          <a:xfrm>
            <a:off x="285720" y="1285860"/>
            <a:ext cx="3182238" cy="1636333"/>
            <a:chOff x="642910" y="4286255"/>
            <a:chExt cx="2339512" cy="1753214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642910" y="4286255"/>
              <a:ext cx="2258345" cy="1454273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5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85785" y="4357691"/>
              <a:ext cx="2196637" cy="1681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/>
                <a:t>y</a:t>
              </a:r>
              <a:r>
                <a:rPr lang="en-US" sz="2400" b="1" i="1" dirty="0" smtClean="0"/>
                <a:t> = f(x) – </a:t>
              </a:r>
              <a:r>
                <a:rPr lang="ru-RU" sz="2400" b="1" i="1" dirty="0" smtClean="0"/>
                <a:t>ограниченная на интервале (а, в)</a:t>
              </a:r>
              <a:endParaRPr lang="ru-RU" sz="2400" b="1" i="1" dirty="0"/>
            </a:p>
          </p:txBody>
        </p:sp>
      </p:grp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3500430" y="1428736"/>
          <a:ext cx="1428750" cy="746125"/>
        </p:xfrm>
        <a:graphic>
          <a:graphicData uri="http://schemas.openxmlformats.org/presentationml/2006/ole">
            <p:oleObj spid="_x0000_s22530" name="Формула" r:id="rId3" imgW="380880" imgH="253800" progId="Equation.3">
              <p:embed/>
            </p:oleObj>
          </a:graphicData>
        </a:graphic>
      </p:graphicFrame>
      <p:grpSp>
        <p:nvGrpSpPr>
          <p:cNvPr id="14" name="Группа 13"/>
          <p:cNvGrpSpPr/>
          <p:nvPr/>
        </p:nvGrpSpPr>
        <p:grpSpPr>
          <a:xfrm>
            <a:off x="5072066" y="1285861"/>
            <a:ext cx="3643338" cy="1393356"/>
            <a:chOff x="5072066" y="1285861"/>
            <a:chExt cx="3643338" cy="1393356"/>
          </a:xfrm>
        </p:grpSpPr>
        <p:grpSp>
          <p:nvGrpSpPr>
            <p:cNvPr id="8" name="Группа 10"/>
            <p:cNvGrpSpPr/>
            <p:nvPr/>
          </p:nvGrpSpPr>
          <p:grpSpPr>
            <a:xfrm>
              <a:off x="5072066" y="1285861"/>
              <a:ext cx="3643338" cy="1393356"/>
              <a:chOff x="3500430" y="2214554"/>
              <a:chExt cx="2062990" cy="1071570"/>
            </a:xfrm>
          </p:grpSpPr>
          <p:sp>
            <p:nvSpPr>
              <p:cNvPr id="9" name="Прямоугольник 8"/>
              <p:cNvSpPr/>
              <p:nvPr/>
            </p:nvSpPr>
            <p:spPr>
              <a:xfrm>
                <a:off x="3500430" y="2214554"/>
                <a:ext cx="2007234" cy="107157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  <a:alpha val="5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3556186" y="2291095"/>
                <a:ext cx="2007234" cy="4023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ru-RU" sz="2800" b="1" i="1" dirty="0"/>
              </a:p>
            </p:txBody>
          </p:sp>
        </p:grpSp>
        <p:graphicFrame>
          <p:nvGraphicFramePr>
            <p:cNvPr id="11" name="Объект 10"/>
            <p:cNvGraphicFramePr>
              <a:graphicFrameLocks noChangeAspect="1"/>
            </p:cNvGraphicFramePr>
            <p:nvPr/>
          </p:nvGraphicFramePr>
          <p:xfrm>
            <a:off x="5214942" y="1357298"/>
            <a:ext cx="3208337" cy="1123950"/>
          </p:xfrm>
          <a:graphic>
            <a:graphicData uri="http://schemas.openxmlformats.org/presentationml/2006/ole">
              <p:oleObj spid="_x0000_s22531" name="Формула" r:id="rId4" imgW="1231560" imgH="431640" progId="Equation.3">
                <p:embed/>
              </p:oleObj>
            </a:graphicData>
          </a:graphic>
        </p:graphicFrame>
        <p:graphicFrame>
          <p:nvGraphicFramePr>
            <p:cNvPr id="12" name="Объект 11"/>
            <p:cNvGraphicFramePr>
              <a:graphicFrameLocks noChangeAspect="1"/>
            </p:cNvGraphicFramePr>
            <p:nvPr/>
          </p:nvGraphicFramePr>
          <p:xfrm>
            <a:off x="5929322" y="2143116"/>
            <a:ext cx="857255" cy="377193"/>
          </p:xfrm>
          <a:graphic>
            <a:graphicData uri="http://schemas.openxmlformats.org/presentationml/2006/ole">
              <p:oleObj spid="_x0000_s22532" name="Формула" r:id="rId5" imgW="317160" imgH="139680" progId="Equation.3">
                <p:embed/>
              </p:oleObj>
            </a:graphicData>
          </a:graphic>
        </p:graphicFrame>
        <p:graphicFrame>
          <p:nvGraphicFramePr>
            <p:cNvPr id="13" name="Объект 12"/>
            <p:cNvGraphicFramePr>
              <a:graphicFrameLocks noChangeAspect="1"/>
            </p:cNvGraphicFramePr>
            <p:nvPr/>
          </p:nvGraphicFramePr>
          <p:xfrm>
            <a:off x="6929454" y="2000240"/>
            <a:ext cx="1643074" cy="571504"/>
          </p:xfrm>
          <a:graphic>
            <a:graphicData uri="http://schemas.openxmlformats.org/presentationml/2006/ole">
              <p:oleObj spid="_x0000_s22533" name="Формула" r:id="rId6" imgW="583920" imgH="203040" progId="Equation.3">
                <p:embed/>
              </p:oleObj>
            </a:graphicData>
          </a:graphic>
        </p:graphicFrame>
      </p:grpSp>
      <p:cxnSp>
        <p:nvCxnSpPr>
          <p:cNvPr id="16" name="Прямая со стрелкой 15"/>
          <p:cNvCxnSpPr/>
          <p:nvPr/>
        </p:nvCxnSpPr>
        <p:spPr>
          <a:xfrm>
            <a:off x="785786" y="5072074"/>
            <a:ext cx="77867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286776" y="500063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19" name="Прямая со стрелкой 18"/>
          <p:cNvCxnSpPr/>
          <p:nvPr/>
        </p:nvCxnSpPr>
        <p:spPr>
          <a:xfrm rot="5400000" flipH="1" flipV="1">
            <a:off x="2464579" y="4464851"/>
            <a:ext cx="37862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000496" y="250030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26" name="Полилиния 25"/>
          <p:cNvSpPr/>
          <p:nvPr/>
        </p:nvSpPr>
        <p:spPr>
          <a:xfrm>
            <a:off x="3571868" y="4071942"/>
            <a:ext cx="2634018" cy="1596787"/>
          </a:xfrm>
          <a:custGeom>
            <a:avLst/>
            <a:gdLst>
              <a:gd name="connsiteX0" fmla="*/ 0 w 2634018"/>
              <a:gd name="connsiteY0" fmla="*/ 1264692 h 1596787"/>
              <a:gd name="connsiteX1" fmla="*/ 259308 w 2634018"/>
              <a:gd name="connsiteY1" fmla="*/ 1100919 h 1596787"/>
              <a:gd name="connsiteX2" fmla="*/ 573206 w 2634018"/>
              <a:gd name="connsiteY2" fmla="*/ 445826 h 1596787"/>
              <a:gd name="connsiteX3" fmla="*/ 832514 w 2634018"/>
              <a:gd name="connsiteY3" fmla="*/ 63689 h 1596787"/>
              <a:gd name="connsiteX4" fmla="*/ 1187355 w 2634018"/>
              <a:gd name="connsiteY4" fmla="*/ 63689 h 1596787"/>
              <a:gd name="connsiteX5" fmla="*/ 1419367 w 2634018"/>
              <a:gd name="connsiteY5" fmla="*/ 350292 h 1596787"/>
              <a:gd name="connsiteX6" fmla="*/ 1678675 w 2634018"/>
              <a:gd name="connsiteY6" fmla="*/ 1005384 h 1596787"/>
              <a:gd name="connsiteX7" fmla="*/ 1883391 w 2634018"/>
              <a:gd name="connsiteY7" fmla="*/ 1414817 h 1596787"/>
              <a:gd name="connsiteX8" fmla="*/ 2183642 w 2634018"/>
              <a:gd name="connsiteY8" fmla="*/ 1592238 h 1596787"/>
              <a:gd name="connsiteX9" fmla="*/ 2483893 w 2634018"/>
              <a:gd name="connsiteY9" fmla="*/ 1387522 h 1596787"/>
              <a:gd name="connsiteX10" fmla="*/ 2634018 w 2634018"/>
              <a:gd name="connsiteY10" fmla="*/ 978089 h 1596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634018" h="1596787">
                <a:moveTo>
                  <a:pt x="0" y="1264692"/>
                </a:moveTo>
                <a:cubicBezTo>
                  <a:pt x="81887" y="1251044"/>
                  <a:pt x="163774" y="1237397"/>
                  <a:pt x="259308" y="1100919"/>
                </a:cubicBezTo>
                <a:cubicBezTo>
                  <a:pt x="354842" y="964441"/>
                  <a:pt x="477672" y="618698"/>
                  <a:pt x="573206" y="445826"/>
                </a:cubicBezTo>
                <a:cubicBezTo>
                  <a:pt x="668740" y="272954"/>
                  <a:pt x="730156" y="127378"/>
                  <a:pt x="832514" y="63689"/>
                </a:cubicBezTo>
                <a:cubicBezTo>
                  <a:pt x="934872" y="0"/>
                  <a:pt x="1089546" y="15922"/>
                  <a:pt x="1187355" y="63689"/>
                </a:cubicBezTo>
                <a:cubicBezTo>
                  <a:pt x="1285164" y="111456"/>
                  <a:pt x="1337480" y="193343"/>
                  <a:pt x="1419367" y="350292"/>
                </a:cubicBezTo>
                <a:cubicBezTo>
                  <a:pt x="1501254" y="507241"/>
                  <a:pt x="1601338" y="827963"/>
                  <a:pt x="1678675" y="1005384"/>
                </a:cubicBezTo>
                <a:cubicBezTo>
                  <a:pt x="1756012" y="1182805"/>
                  <a:pt x="1799230" y="1317008"/>
                  <a:pt x="1883391" y="1414817"/>
                </a:cubicBezTo>
                <a:cubicBezTo>
                  <a:pt x="1967552" y="1512626"/>
                  <a:pt x="2083558" y="1596787"/>
                  <a:pt x="2183642" y="1592238"/>
                </a:cubicBezTo>
                <a:cubicBezTo>
                  <a:pt x="2283726" y="1587689"/>
                  <a:pt x="2408830" y="1489880"/>
                  <a:pt x="2483893" y="1387522"/>
                </a:cubicBezTo>
                <a:cubicBezTo>
                  <a:pt x="2558956" y="1285164"/>
                  <a:pt x="2596487" y="1131626"/>
                  <a:pt x="2634018" y="978089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1071538" y="4071942"/>
            <a:ext cx="7000924" cy="1588"/>
          </a:xfrm>
          <a:prstGeom prst="line">
            <a:avLst/>
          </a:prstGeom>
          <a:ln w="2540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1214414" y="6072206"/>
            <a:ext cx="7000924" cy="1588"/>
          </a:xfrm>
          <a:prstGeom prst="line">
            <a:avLst/>
          </a:prstGeom>
          <a:ln w="2540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286248" y="371475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3929058" y="600076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-М</a:t>
            </a:r>
            <a:endParaRPr lang="ru-RU" dirty="0"/>
          </a:p>
        </p:txBody>
      </p:sp>
      <p:cxnSp>
        <p:nvCxnSpPr>
          <p:cNvPr id="33" name="Прямая соединительная линия 32"/>
          <p:cNvCxnSpPr>
            <a:stCxn id="26" idx="0"/>
          </p:cNvCxnSpPr>
          <p:nvPr/>
        </p:nvCxnSpPr>
        <p:spPr>
          <a:xfrm flipV="1">
            <a:off x="3571868" y="5072074"/>
            <a:ext cx="1588" cy="26456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428992" y="471488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a</a:t>
            </a:r>
            <a:endParaRPr lang="ru-RU" i="1" dirty="0"/>
          </a:p>
        </p:txBody>
      </p:sp>
      <p:sp>
        <p:nvSpPr>
          <p:cNvPr id="35" name="TextBox 34"/>
          <p:cNvSpPr txBox="1"/>
          <p:nvPr/>
        </p:nvSpPr>
        <p:spPr>
          <a:xfrm>
            <a:off x="6072198" y="471488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6" grpId="0" animBg="1"/>
      <p:bldP spid="30" grpId="0"/>
      <p:bldP spid="31" grpId="0"/>
      <p:bldP spid="34" grpId="0"/>
      <p:bldP spid="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838200" y="642918"/>
            <a:ext cx="83058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7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.  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Точки разрыва функции и их характер</a:t>
            </a:r>
            <a:endParaRPr lang="en-US" sz="2800" dirty="0" smtClean="0"/>
          </a:p>
          <a:p>
            <a:pPr marL="514350" indent="-514350"/>
            <a:r>
              <a:rPr lang="en-US" sz="2800" dirty="0"/>
              <a:t> </a:t>
            </a:r>
            <a:r>
              <a:rPr lang="en-US" sz="2800" dirty="0" smtClean="0"/>
              <a:t>      </a:t>
            </a:r>
          </a:p>
          <a:p>
            <a:pPr marL="514350" indent="-514350"/>
            <a:r>
              <a:rPr lang="en-US" sz="2800" dirty="0"/>
              <a:t> </a:t>
            </a:r>
            <a:r>
              <a:rPr lang="en-US" sz="2800" dirty="0" smtClean="0"/>
              <a:t>     </a:t>
            </a:r>
            <a:endParaRPr lang="ru-RU" sz="2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26" y="1214422"/>
            <a:ext cx="87868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Для элементарных функций </a:t>
            </a:r>
            <a:r>
              <a:rPr lang="ru-RU" sz="2000" b="1" i="1" dirty="0" smtClean="0">
                <a:solidFill>
                  <a:srgbClr val="FF0000"/>
                </a:solidFill>
                <a:latin typeface="Georgia" pitchFamily="18" charset="0"/>
              </a:rPr>
              <a:t>точка разрыва </a:t>
            </a:r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– это такая точка, в которой функция не определена, но определена в окрестности этой точки.</a:t>
            </a:r>
            <a:endParaRPr lang="ru-RU" sz="2000" b="1" i="1" dirty="0">
              <a:solidFill>
                <a:schemeClr val="accent2">
                  <a:lumMod val="50000"/>
                </a:schemeClr>
              </a:solidFill>
              <a:latin typeface="Georg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2214554"/>
            <a:ext cx="8429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latin typeface="Georgia" pitchFamily="18" charset="0"/>
              </a:rPr>
              <a:t>Виды точек разрыва: 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714348" y="2714620"/>
          <a:ext cx="714380" cy="561564"/>
        </p:xfrm>
        <a:graphic>
          <a:graphicData uri="http://schemas.openxmlformats.org/presentationml/2006/ole">
            <p:oleObj spid="_x0000_s23555" name="Формула" r:id="rId4" imgW="291960" imgH="228600" progId="Equation.3">
              <p:embed/>
            </p:oleObj>
          </a:graphicData>
        </a:graphic>
      </p:graphicFrame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1857356" y="4857761"/>
          <a:ext cx="357190" cy="428628"/>
        </p:xfrm>
        <a:graphic>
          <a:graphicData uri="http://schemas.openxmlformats.org/presentationml/2006/ole">
            <p:oleObj spid="_x0000_s23556" name="Формула" r:id="rId5" imgW="164880" imgH="228600" progId="Equation.3">
              <p:embed/>
            </p:oleObj>
          </a:graphicData>
        </a:graphic>
      </p:graphicFrame>
      <p:cxnSp>
        <p:nvCxnSpPr>
          <p:cNvPr id="12" name="Прямая со стрелкой 11"/>
          <p:cNvCxnSpPr/>
          <p:nvPr/>
        </p:nvCxnSpPr>
        <p:spPr>
          <a:xfrm>
            <a:off x="714348" y="4929198"/>
            <a:ext cx="300039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 flipH="1" flipV="1">
            <a:off x="179357" y="4392619"/>
            <a:ext cx="192882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428992" y="485776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х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1142976" y="335756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857224" y="485776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714348" y="2786058"/>
            <a:ext cx="37194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           точка </a:t>
            </a:r>
          </a:p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устранимого разрыва</a:t>
            </a:r>
            <a:endParaRPr lang="ru-RU" dirty="0"/>
          </a:p>
        </p:txBody>
      </p:sp>
      <p:sp>
        <p:nvSpPr>
          <p:cNvPr id="19" name="Полилиния 18"/>
          <p:cNvSpPr/>
          <p:nvPr/>
        </p:nvSpPr>
        <p:spPr>
          <a:xfrm>
            <a:off x="1296537" y="3696269"/>
            <a:ext cx="1173708" cy="739253"/>
          </a:xfrm>
          <a:custGeom>
            <a:avLst/>
            <a:gdLst>
              <a:gd name="connsiteX0" fmla="*/ 0 w 1173708"/>
              <a:gd name="connsiteY0" fmla="*/ 739253 h 739253"/>
              <a:gd name="connsiteX1" fmla="*/ 532263 w 1173708"/>
              <a:gd name="connsiteY1" fmla="*/ 70513 h 739253"/>
              <a:gd name="connsiteX2" fmla="*/ 1173708 w 1173708"/>
              <a:gd name="connsiteY2" fmla="*/ 316173 h 739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73708" h="739253">
                <a:moveTo>
                  <a:pt x="0" y="739253"/>
                </a:moveTo>
                <a:cubicBezTo>
                  <a:pt x="168322" y="440139"/>
                  <a:pt x="336645" y="141026"/>
                  <a:pt x="532263" y="70513"/>
                </a:cubicBezTo>
                <a:cubicBezTo>
                  <a:pt x="727881" y="0"/>
                  <a:pt x="950794" y="158086"/>
                  <a:pt x="1173708" y="316173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rot="5400000" flipH="1" flipV="1">
            <a:off x="1000894" y="4356900"/>
            <a:ext cx="1714512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19" idx="1"/>
          </p:cNvCxnSpPr>
          <p:nvPr/>
        </p:nvCxnSpPr>
        <p:spPr>
          <a:xfrm flipH="1">
            <a:off x="1142976" y="3766782"/>
            <a:ext cx="685824" cy="1940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Овал 25"/>
          <p:cNvSpPr/>
          <p:nvPr/>
        </p:nvSpPr>
        <p:spPr>
          <a:xfrm>
            <a:off x="1785918" y="3714752"/>
            <a:ext cx="142876" cy="142876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785786" y="364331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graphicFrame>
        <p:nvGraphicFramePr>
          <p:cNvPr id="29" name="Объект 28"/>
          <p:cNvGraphicFramePr>
            <a:graphicFrameLocks noChangeAspect="1"/>
          </p:cNvGraphicFramePr>
          <p:nvPr/>
        </p:nvGraphicFramePr>
        <p:xfrm>
          <a:off x="428596" y="5357826"/>
          <a:ext cx="1071570" cy="622202"/>
        </p:xfrm>
        <a:graphic>
          <a:graphicData uri="http://schemas.openxmlformats.org/presentationml/2006/ole">
            <p:oleObj spid="_x0000_s23557" name="Формула" r:id="rId6" imgW="393480" imgH="228600" progId="Equation.3">
              <p:embed/>
            </p:oleObj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1357290" y="5429264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</a:t>
            </a:r>
            <a:r>
              <a:rPr lang="ru-RU" sz="2400" dirty="0" smtClean="0"/>
              <a:t>- не существует;</a:t>
            </a:r>
            <a:endParaRPr lang="ru-RU" sz="2400" dirty="0"/>
          </a:p>
        </p:txBody>
      </p:sp>
      <p:graphicFrame>
        <p:nvGraphicFramePr>
          <p:cNvPr id="31" name="Объект 30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23558" name="Формула" r:id="rId7" imgW="114120" imgH="215640" progId="Equation.3">
              <p:embed/>
            </p:oleObj>
          </a:graphicData>
        </a:graphic>
      </p:graphicFrame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3559" name="Picture 7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6215058"/>
            <a:ext cx="3986240" cy="642942"/>
          </a:xfrm>
          <a:prstGeom prst="rect">
            <a:avLst/>
          </a:prstGeom>
          <a:noFill/>
        </p:spPr>
      </p:pic>
      <p:cxnSp>
        <p:nvCxnSpPr>
          <p:cNvPr id="35" name="Прямая соединительная линия 34"/>
          <p:cNvCxnSpPr/>
          <p:nvPr/>
        </p:nvCxnSpPr>
        <p:spPr>
          <a:xfrm rot="5400000" flipH="1" flipV="1">
            <a:off x="2393141" y="4464851"/>
            <a:ext cx="40719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4714876" y="2714620"/>
            <a:ext cx="51435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           точка </a:t>
            </a:r>
          </a:p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конечного разрыва</a:t>
            </a:r>
            <a:endParaRPr lang="ru-RU" dirty="0"/>
          </a:p>
        </p:txBody>
      </p:sp>
      <p:graphicFrame>
        <p:nvGraphicFramePr>
          <p:cNvPr id="40" name="Объект 39"/>
          <p:cNvGraphicFramePr>
            <a:graphicFrameLocks noChangeAspect="1"/>
          </p:cNvGraphicFramePr>
          <p:nvPr/>
        </p:nvGraphicFramePr>
        <p:xfrm>
          <a:off x="4714876" y="2643182"/>
          <a:ext cx="665960" cy="521186"/>
        </p:xfrm>
        <a:graphic>
          <a:graphicData uri="http://schemas.openxmlformats.org/presentationml/2006/ole">
            <p:oleObj spid="_x0000_s23561" name="Формула" r:id="rId9" imgW="291960" imgH="228600" progId="Equation.3">
              <p:embed/>
            </p:oleObj>
          </a:graphicData>
        </a:graphic>
      </p:graphicFrame>
      <p:cxnSp>
        <p:nvCxnSpPr>
          <p:cNvPr id="42" name="Прямая со стрелкой 41"/>
          <p:cNvCxnSpPr/>
          <p:nvPr/>
        </p:nvCxnSpPr>
        <p:spPr>
          <a:xfrm>
            <a:off x="4786314" y="4929198"/>
            <a:ext cx="371477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8286776" y="492919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х</a:t>
            </a:r>
            <a:endParaRPr lang="ru-RU" dirty="0"/>
          </a:p>
        </p:txBody>
      </p:sp>
      <p:cxnSp>
        <p:nvCxnSpPr>
          <p:cNvPr id="45" name="Прямая со стрелкой 44"/>
          <p:cNvCxnSpPr/>
          <p:nvPr/>
        </p:nvCxnSpPr>
        <p:spPr>
          <a:xfrm rot="5400000" flipH="1" flipV="1">
            <a:off x="4179091" y="4393413"/>
            <a:ext cx="207170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929190" y="321468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47" name="TextBox 46"/>
          <p:cNvSpPr txBox="1"/>
          <p:nvPr/>
        </p:nvSpPr>
        <p:spPr>
          <a:xfrm>
            <a:off x="4929190" y="485776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rot="5400000">
            <a:off x="5180017" y="4321181"/>
            <a:ext cx="1928826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Группа 56"/>
          <p:cNvGrpSpPr/>
          <p:nvPr/>
        </p:nvGrpSpPr>
        <p:grpSpPr>
          <a:xfrm>
            <a:off x="5357818" y="3571876"/>
            <a:ext cx="857256" cy="603700"/>
            <a:chOff x="6929454" y="3500438"/>
            <a:chExt cx="857256" cy="603700"/>
          </a:xfrm>
        </p:grpSpPr>
        <p:sp>
          <p:nvSpPr>
            <p:cNvPr id="49" name="Полилиния 48"/>
            <p:cNvSpPr/>
            <p:nvPr/>
          </p:nvSpPr>
          <p:spPr>
            <a:xfrm>
              <a:off x="6929454" y="3571876"/>
              <a:ext cx="750627" cy="532262"/>
            </a:xfrm>
            <a:custGeom>
              <a:avLst/>
              <a:gdLst>
                <a:gd name="connsiteX0" fmla="*/ 0 w 750627"/>
                <a:gd name="connsiteY0" fmla="*/ 532262 h 532262"/>
                <a:gd name="connsiteX1" fmla="*/ 204716 w 750627"/>
                <a:gd name="connsiteY1" fmla="*/ 313898 h 532262"/>
                <a:gd name="connsiteX2" fmla="*/ 423080 w 750627"/>
                <a:gd name="connsiteY2" fmla="*/ 136477 h 532262"/>
                <a:gd name="connsiteX3" fmla="*/ 750627 w 750627"/>
                <a:gd name="connsiteY3" fmla="*/ 0 h 5322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0627" h="532262">
                  <a:moveTo>
                    <a:pt x="0" y="532262"/>
                  </a:moveTo>
                  <a:cubicBezTo>
                    <a:pt x="67101" y="456062"/>
                    <a:pt x="134203" y="379862"/>
                    <a:pt x="204716" y="313898"/>
                  </a:cubicBezTo>
                  <a:cubicBezTo>
                    <a:pt x="275229" y="247934"/>
                    <a:pt x="332095" y="188793"/>
                    <a:pt x="423080" y="136477"/>
                  </a:cubicBezTo>
                  <a:cubicBezTo>
                    <a:pt x="514065" y="84161"/>
                    <a:pt x="632346" y="42080"/>
                    <a:pt x="750627" y="0"/>
                  </a:cubicBezTo>
                </a:path>
              </a:pathLst>
            </a:cu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Овал 54"/>
            <p:cNvSpPr/>
            <p:nvPr/>
          </p:nvSpPr>
          <p:spPr>
            <a:xfrm>
              <a:off x="7643834" y="3500438"/>
              <a:ext cx="142876" cy="142876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8" name="Группа 57"/>
          <p:cNvGrpSpPr/>
          <p:nvPr/>
        </p:nvGrpSpPr>
        <p:grpSpPr>
          <a:xfrm>
            <a:off x="6072198" y="4214818"/>
            <a:ext cx="797968" cy="576405"/>
            <a:chOff x="7500958" y="4071942"/>
            <a:chExt cx="797968" cy="576405"/>
          </a:xfrm>
        </p:grpSpPr>
        <p:sp>
          <p:nvSpPr>
            <p:cNvPr id="50" name="Полилиния 49"/>
            <p:cNvSpPr/>
            <p:nvPr/>
          </p:nvSpPr>
          <p:spPr>
            <a:xfrm>
              <a:off x="7643834" y="4143380"/>
              <a:ext cx="655092" cy="504967"/>
            </a:xfrm>
            <a:custGeom>
              <a:avLst/>
              <a:gdLst>
                <a:gd name="connsiteX0" fmla="*/ 0 w 655092"/>
                <a:gd name="connsiteY0" fmla="*/ 0 h 504967"/>
                <a:gd name="connsiteX1" fmla="*/ 245659 w 655092"/>
                <a:gd name="connsiteY1" fmla="*/ 68239 h 504967"/>
                <a:gd name="connsiteX2" fmla="*/ 436728 w 655092"/>
                <a:gd name="connsiteY2" fmla="*/ 177421 h 504967"/>
                <a:gd name="connsiteX3" fmla="*/ 655092 w 655092"/>
                <a:gd name="connsiteY3" fmla="*/ 504967 h 504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5092" h="504967">
                  <a:moveTo>
                    <a:pt x="0" y="0"/>
                  </a:moveTo>
                  <a:cubicBezTo>
                    <a:pt x="86435" y="19334"/>
                    <a:pt x="172871" y="38669"/>
                    <a:pt x="245659" y="68239"/>
                  </a:cubicBezTo>
                  <a:cubicBezTo>
                    <a:pt x="318447" y="97809"/>
                    <a:pt x="368489" y="104633"/>
                    <a:pt x="436728" y="177421"/>
                  </a:cubicBezTo>
                  <a:cubicBezTo>
                    <a:pt x="504967" y="250209"/>
                    <a:pt x="580029" y="377588"/>
                    <a:pt x="655092" y="504967"/>
                  </a:cubicBezTo>
                </a:path>
              </a:pathLst>
            </a:cu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Овал 55"/>
            <p:cNvSpPr/>
            <p:nvPr/>
          </p:nvSpPr>
          <p:spPr>
            <a:xfrm>
              <a:off x="7500958" y="4071942"/>
              <a:ext cx="142876" cy="142876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60" name="Прямая соединительная линия 59"/>
          <p:cNvCxnSpPr/>
          <p:nvPr/>
        </p:nvCxnSpPr>
        <p:spPr>
          <a:xfrm rot="10800000">
            <a:off x="5214942" y="3643314"/>
            <a:ext cx="949618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rot="10800000">
            <a:off x="5214942" y="4286256"/>
            <a:ext cx="949618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4929190" y="350043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66" name="TextBox 65"/>
          <p:cNvSpPr txBox="1"/>
          <p:nvPr/>
        </p:nvSpPr>
        <p:spPr>
          <a:xfrm>
            <a:off x="4929190" y="414338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graphicFrame>
        <p:nvGraphicFramePr>
          <p:cNvPr id="23562" name="Object 10"/>
          <p:cNvGraphicFramePr>
            <a:graphicFrameLocks noChangeAspect="1"/>
          </p:cNvGraphicFramePr>
          <p:nvPr/>
        </p:nvGraphicFramePr>
        <p:xfrm>
          <a:off x="6072198" y="4857760"/>
          <a:ext cx="357188" cy="428625"/>
        </p:xfrm>
        <a:graphic>
          <a:graphicData uri="http://schemas.openxmlformats.org/presentationml/2006/ole">
            <p:oleObj spid="_x0000_s23562" name="Формула" r:id="rId10" imgW="164880" imgH="228600" progId="Equation.3">
              <p:embed/>
            </p:oleObj>
          </a:graphicData>
        </a:graphic>
      </p:graphicFrame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3563" name="Picture 11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5429264"/>
            <a:ext cx="2571768" cy="714380"/>
          </a:xfrm>
          <a:prstGeom prst="rect">
            <a:avLst/>
          </a:prstGeom>
          <a:noFill/>
        </p:spPr>
      </p:pic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3565" name="Picture 13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6177638"/>
            <a:ext cx="3571901" cy="68036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0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9000"/>
                            </p:stCondLst>
                            <p:childTnLst>
                              <p:par>
                                <p:cTn id="4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1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1000"/>
                            </p:stCondLst>
                            <p:childTnLst>
                              <p:par>
                                <p:cTn id="5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20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3000"/>
                            </p:stCondLst>
                            <p:childTnLst>
                              <p:par>
                                <p:cTn id="6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4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6000"/>
                            </p:stCondLst>
                            <p:childTnLst>
                              <p:par>
                                <p:cTn id="7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70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subSp spid="_x0000_s23561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40">
                                            <p:subSp spid="_x0000_s23561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80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9000"/>
                            </p:stCondLst>
                            <p:childTnLst>
                              <p:par>
                                <p:cTn id="8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0000"/>
                            </p:stCondLst>
                            <p:childTnLst>
                              <p:par>
                                <p:cTn id="9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1000"/>
                            </p:stCondLst>
                            <p:childTnLst>
                              <p:par>
                                <p:cTn id="9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2000"/>
                            </p:stCondLst>
                            <p:childTnLst>
                              <p:par>
                                <p:cTn id="9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3000"/>
                            </p:stCondLst>
                            <p:childTnLst>
                              <p:par>
                                <p:cTn id="10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4000"/>
                            </p:stCondLst>
                            <p:childTnLst>
                              <p:par>
                                <p:cTn id="10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5000"/>
                            </p:stCondLst>
                            <p:childTnLst>
                              <p:par>
                                <p:cTn id="11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2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7000"/>
                            </p:stCondLst>
                            <p:childTnLst>
                              <p:par>
                                <p:cTn id="1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8000"/>
                            </p:stCondLst>
                            <p:childTnLst>
                              <p:par>
                                <p:cTn id="1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>
                                            <p:subSp spid="_x0000_s23562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1000"/>
                                        <p:tgtEl>
                                          <p:spTgt spid="23562">
                                            <p:subSp spid="_x0000_s23562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9000"/>
                            </p:stCondLst>
                            <p:childTnLst>
                              <p:par>
                                <p:cTn id="1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30000"/>
                            </p:stCondLst>
                            <p:childTnLst>
                              <p:par>
                                <p:cTn id="1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31000"/>
                            </p:stCondLst>
                            <p:childTnLst>
                              <p:par>
                                <p:cTn id="1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32000"/>
                            </p:stCondLst>
                            <p:childTnLst>
                              <p:par>
                                <p:cTn id="1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33000"/>
                            </p:stCondLst>
                            <p:childTnLst>
                              <p:par>
                                <p:cTn id="1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10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34000"/>
                            </p:stCondLst>
                            <p:childTnLst>
                              <p:par>
                                <p:cTn id="1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10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15" grpId="0" autoUpdateAnimBg="0"/>
      <p:bldP spid="16" grpId="0" autoUpdateAnimBg="0"/>
      <p:bldP spid="17" grpId="0" autoUpdateAnimBg="0"/>
      <p:bldP spid="18" grpId="0" autoUpdateAnimBg="0"/>
      <p:bldP spid="19" grpId="0" animBg="1" autoUpdateAnimBg="0"/>
      <p:bldP spid="26" grpId="0" animBg="1" autoUpdateAnimBg="0"/>
      <p:bldP spid="27" grpId="0" autoUpdateAnimBg="0"/>
      <p:bldP spid="30" grpId="0" autoUpdateAnimBg="0"/>
      <p:bldP spid="39" grpId="0" autoUpdateAnimBg="0"/>
      <p:bldP spid="43" grpId="0" autoUpdateAnimBg="0"/>
      <p:bldP spid="46" grpId="0" autoUpdateAnimBg="0"/>
      <p:bldP spid="47" grpId="0" autoUpdateAnimBg="0"/>
      <p:bldP spid="65" grpId="0" autoUpdateAnimBg="0"/>
      <p:bldP spid="66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717</TotalTime>
  <Words>1227</Words>
  <Application>Microsoft Office PowerPoint</Application>
  <PresentationFormat>Экран (4:3)</PresentationFormat>
  <Paragraphs>387</Paragraphs>
  <Slides>32</Slides>
  <Notes>5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4" baseType="lpstr">
      <vt:lpstr>Поток</vt:lpstr>
      <vt:lpstr>Формула</vt:lpstr>
      <vt:lpstr>Построение графиков функций с использованием производной</vt:lpstr>
      <vt:lpstr>Основные понятия</vt:lpstr>
      <vt:lpstr>Слайд 3</vt:lpstr>
      <vt:lpstr>Слайд 4</vt:lpstr>
      <vt:lpstr>Слайд 5</vt:lpstr>
      <vt:lpstr>4.   Четные, нечетные функции и функция общего положения               </vt:lpstr>
      <vt:lpstr>5.   Периодические функции               </vt:lpstr>
      <vt:lpstr>6.   Ограниченные функции               </vt:lpstr>
      <vt:lpstr>7.   Точки разрыва функции и их характер               </vt:lpstr>
      <vt:lpstr>7.   Точки разрыва функции и их характер               </vt:lpstr>
      <vt:lpstr>8.   Асимптоты графика функции                </vt:lpstr>
      <vt:lpstr>8.   Асимптоты графика функции                </vt:lpstr>
      <vt:lpstr>8.   Асимптоты графика функции                </vt:lpstr>
      <vt:lpstr>9.   Возрастание и убывание функции на интервале               </vt:lpstr>
      <vt:lpstr>9.   Возрастание и убывание функции на интервале               </vt:lpstr>
      <vt:lpstr>9.   Возрастание и убывание функции на интервале               </vt:lpstr>
      <vt:lpstr>10.   Точки экстремума               </vt:lpstr>
      <vt:lpstr>10.   Точки экстремума               </vt:lpstr>
      <vt:lpstr>Достаточные признаки экстремума Первый достаточный признак               </vt:lpstr>
      <vt:lpstr>Достаточные признаки экстремума Первый достаточный признак               </vt:lpstr>
      <vt:lpstr>Достаточные признаки экстремума Второй достаточный признак               </vt:lpstr>
      <vt:lpstr>Достаточные признаки экстремума Второй достаточный признак               </vt:lpstr>
      <vt:lpstr>11.   Выпуклость и вогнутость кривой               </vt:lpstr>
      <vt:lpstr>11.   Выпуклость и вогнутость кривой               </vt:lpstr>
      <vt:lpstr>11.   Выпуклость и вогнутость кривой               </vt:lpstr>
      <vt:lpstr>Слайд 26</vt:lpstr>
      <vt:lpstr>12.   Точки перегиба графика функции               </vt:lpstr>
      <vt:lpstr>Слайд 28</vt:lpstr>
      <vt:lpstr>Слайд 29</vt:lpstr>
      <vt:lpstr>Различные типы точек перегиба:</vt:lpstr>
      <vt:lpstr>ЗАМЕТКИ</vt:lpstr>
      <vt:lpstr>Приведенные примеры распределены по степени трудности</vt:lpstr>
    </vt:vector>
  </TitlesOfParts>
  <Company>SamForum.ws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Построение графиков функций с использованием производной</dc:title>
  <dc:creator>Бахова</dc:creator>
  <cp:lastModifiedBy>Бахова</cp:lastModifiedBy>
  <cp:revision>81</cp:revision>
  <dcterms:created xsi:type="dcterms:W3CDTF">2009-07-19T18:41:43Z</dcterms:created>
  <dcterms:modified xsi:type="dcterms:W3CDTF">2009-07-25T13:53:48Z</dcterms:modified>
</cp:coreProperties>
</file>