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4" r:id="rId5"/>
    <p:sldId id="265" r:id="rId6"/>
    <p:sldId id="266" r:id="rId7"/>
    <p:sldId id="267" r:id="rId8"/>
    <p:sldId id="263" r:id="rId9"/>
    <p:sldId id="26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A90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24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61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48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овина рамки 4"/>
          <p:cNvSpPr/>
          <p:nvPr userDrawn="1"/>
        </p:nvSpPr>
        <p:spPr>
          <a:xfrm rot="10800000">
            <a:off x="8944738" y="118727"/>
            <a:ext cx="3150301" cy="6616153"/>
          </a:xfrm>
          <a:prstGeom prst="halfFrame">
            <a:avLst>
              <a:gd name="adj1" fmla="val 2305"/>
              <a:gd name="adj2" fmla="val 2333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C0C0C"/>
              </a:solidFill>
            </a:endParaRPr>
          </a:p>
        </p:txBody>
      </p:sp>
      <p:sp>
        <p:nvSpPr>
          <p:cNvPr id="6" name="Половина рамки 5"/>
          <p:cNvSpPr/>
          <p:nvPr userDrawn="1"/>
        </p:nvSpPr>
        <p:spPr>
          <a:xfrm>
            <a:off x="85268" y="57181"/>
            <a:ext cx="3150301" cy="6616153"/>
          </a:xfrm>
          <a:prstGeom prst="halfFrame">
            <a:avLst>
              <a:gd name="adj1" fmla="val 2305"/>
              <a:gd name="adj2" fmla="val 2333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C0C0C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1544488" y="272469"/>
            <a:ext cx="422031" cy="422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544488" y="743201"/>
            <a:ext cx="422031" cy="422031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1544488" y="1213933"/>
            <a:ext cx="422031" cy="422031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1544488" y="1684665"/>
            <a:ext cx="422031" cy="42203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1544488" y="2155397"/>
            <a:ext cx="422031" cy="422031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1544488" y="2626129"/>
            <a:ext cx="422031" cy="422031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1544488" y="3096861"/>
            <a:ext cx="422031" cy="422031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11544488" y="3567594"/>
            <a:ext cx="422031" cy="42203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5268" y="6488668"/>
            <a:ext cx="147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C0C0C"/>
                </a:solidFill>
              </a:rPr>
              <a:t>©Бахова А.Б.</a:t>
            </a:r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 userDrawn="1"/>
        </p:nvSpPr>
        <p:spPr>
          <a:xfrm>
            <a:off x="11467575" y="6055444"/>
            <a:ext cx="422031" cy="4332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6" t="2086" r="19812" b="23935"/>
          <a:stretch/>
        </p:blipFill>
        <p:spPr>
          <a:xfrm>
            <a:off x="246497" y="5747797"/>
            <a:ext cx="944509" cy="84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9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9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0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9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66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23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8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2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E7631-A2F5-4DBF-9025-515FDBCD1C18}" type="datetimeFigureOut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07.08.2023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971DC-5220-4CF4-B5F6-CF1C40BA20D9}" type="slidenum">
              <a:rPr lang="ru-RU" smtClean="0">
                <a:solidFill>
                  <a:srgbClr val="0C0C0C">
                    <a:tint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C0C0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6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microsoft.com/office/2007/relationships/hdphoto" Target="../media/hdphoto1.wdp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microsoft.com/office/2007/relationships/hdphoto" Target="../media/hdphoto1.wdp"/><Relationship Id="rId7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microsoft.com/office/2007/relationships/hdphoto" Target="../media/hdphoto1.wdp"/><Relationship Id="rId7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microsoft.com/office/2007/relationships/hdphoto" Target="../media/hdphoto1.wdp"/><Relationship Id="rId7" Type="http://schemas.openxmlformats.org/officeDocument/2006/relationships/image" Target="../media/image4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6B598E-D236-F5DB-090A-BE54C910DB8C}"/>
              </a:ext>
            </a:extLst>
          </p:cNvPr>
          <p:cNvSpPr txBox="1"/>
          <p:nvPr/>
        </p:nvSpPr>
        <p:spPr>
          <a:xfrm>
            <a:off x="1688383" y="705267"/>
            <a:ext cx="88152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>
                <a:solidFill>
                  <a:srgbClr val="034A90"/>
                </a:solidFill>
                <a:latin typeface="Exo 2.0 Semi Bold" panose="00000700000000000000" pitchFamily="50" charset="-52"/>
              </a:rPr>
              <a:t>§5</a:t>
            </a:r>
            <a:r>
              <a:rPr lang="ru-RU" sz="4400" dirty="0">
                <a:latin typeface="Exo 2.0 Semi Bold" panose="00000700000000000000" pitchFamily="50" charset="-52"/>
              </a:rPr>
              <a:t> </a:t>
            </a:r>
          </a:p>
          <a:p>
            <a:r>
              <a:rPr lang="ru-RU" sz="4400" dirty="0">
                <a:solidFill>
                  <a:srgbClr val="034A90"/>
                </a:solidFill>
                <a:latin typeface="Exo 2.0 Semi Bold" panose="00000700000000000000" pitchFamily="50" charset="-52"/>
              </a:rPr>
              <a:t>Решение линейных неравенств </a:t>
            </a:r>
          </a:p>
          <a:p>
            <a:r>
              <a:rPr lang="ru-RU" sz="4400" dirty="0">
                <a:solidFill>
                  <a:srgbClr val="034A90"/>
                </a:solidFill>
                <a:latin typeface="Exo 2.0 Semi Bold" panose="00000700000000000000" pitchFamily="50" charset="-52"/>
              </a:rPr>
              <a:t>с одной переменной. </a:t>
            </a:r>
          </a:p>
          <a:p>
            <a:r>
              <a:rPr lang="ru-RU" sz="4400" dirty="0">
                <a:solidFill>
                  <a:srgbClr val="034A90"/>
                </a:solidFill>
                <a:latin typeface="Exo 2.0 Semi Bold" panose="00000700000000000000" pitchFamily="50" charset="-52"/>
              </a:rPr>
              <a:t>Числовые промежутки</a:t>
            </a:r>
          </a:p>
        </p:txBody>
      </p:sp>
    </p:spTree>
    <p:extLst>
      <p:ext uri="{BB962C8B-B14F-4D97-AF65-F5344CB8AC3E}">
        <p14:creationId xmlns:p14="http://schemas.microsoft.com/office/powerpoint/2010/main" val="99723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01B449-A67A-C024-C0CE-327E53699FD7}"/>
              </a:ext>
            </a:extLst>
          </p:cNvPr>
          <p:cNvSpPr txBox="1"/>
          <p:nvPr/>
        </p:nvSpPr>
        <p:spPr>
          <a:xfrm>
            <a:off x="533255" y="286284"/>
            <a:ext cx="10225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Exo 2.0 Semi Bold" panose="00000700000000000000" pitchFamily="50" charset="-52"/>
              </a:rPr>
              <a:t>Правила решения неравенств с одной переменной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BD4FB49-6138-AD7A-EA2A-2FC5DAD4EA60}"/>
              </a:ext>
            </a:extLst>
          </p:cNvPr>
          <p:cNvSpPr/>
          <p:nvPr/>
        </p:nvSpPr>
        <p:spPr>
          <a:xfrm>
            <a:off x="628293" y="973317"/>
            <a:ext cx="10306050" cy="1474733"/>
          </a:xfrm>
          <a:prstGeom prst="rect">
            <a:avLst/>
          </a:prstGeom>
          <a:gradFill flip="none" rotWithShape="1">
            <a:gsLst>
              <a:gs pos="13000">
                <a:srgbClr val="AAB4D3"/>
              </a:gs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86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Если какое-либо слагаемое перенести из одной части неравенства в другую, изменив при этом его знак на противоположный, то получим неравенство, равносильное данному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72FDB0B-C215-F59E-E452-46F73117EEC5}"/>
              </a:ext>
            </a:extLst>
          </p:cNvPr>
          <p:cNvSpPr/>
          <p:nvPr/>
        </p:nvSpPr>
        <p:spPr>
          <a:xfrm>
            <a:off x="628293" y="2563349"/>
            <a:ext cx="10306050" cy="1474733"/>
          </a:xfrm>
          <a:prstGeom prst="rect">
            <a:avLst/>
          </a:prstGeom>
          <a:gradFill flip="none" rotWithShape="1">
            <a:gsLst>
              <a:gs pos="13000">
                <a:srgbClr val="AAB4D3"/>
              </a:gs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86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Если обе части неравенства умножить (разделить) на одно и то же положительное число, то получим неравенство, равносильное данному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139B5C7-E796-EE0D-0724-4BE604F75FFB}"/>
              </a:ext>
            </a:extLst>
          </p:cNvPr>
          <p:cNvSpPr/>
          <p:nvPr/>
        </p:nvSpPr>
        <p:spPr>
          <a:xfrm>
            <a:off x="628293" y="4153382"/>
            <a:ext cx="10306050" cy="1474733"/>
          </a:xfrm>
          <a:prstGeom prst="rect">
            <a:avLst/>
          </a:prstGeom>
          <a:gradFill flip="none" rotWithShape="1">
            <a:gsLst>
              <a:gs pos="13000">
                <a:srgbClr val="AAB4D3"/>
              </a:gs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86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Если обе части неравенства умножить (разделить) на одно и то же отрицательное число, изменив при этом знак неравенства на противоположный, то получим неравенство, равносильное данному</a:t>
            </a:r>
          </a:p>
        </p:txBody>
      </p:sp>
    </p:spTree>
    <p:extLst>
      <p:ext uri="{BB962C8B-B14F-4D97-AF65-F5344CB8AC3E}">
        <p14:creationId xmlns:p14="http://schemas.microsoft.com/office/powerpoint/2010/main" val="3747311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E32F54-3DFB-2305-62F1-8C3173AD432F}"/>
              </a:ext>
            </a:extLst>
          </p:cNvPr>
          <p:cNvSpPr txBox="1"/>
          <p:nvPr/>
        </p:nvSpPr>
        <p:spPr>
          <a:xfrm>
            <a:off x="428017" y="252919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Пример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462E0E-2584-022B-3F6E-77513C28C74B}"/>
              </a:ext>
            </a:extLst>
          </p:cNvPr>
          <p:cNvSpPr txBox="1"/>
          <p:nvPr/>
        </p:nvSpPr>
        <p:spPr>
          <a:xfrm>
            <a:off x="2665378" y="252919"/>
            <a:ext cx="3055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Решите неравенство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/>
              <p:nvPr/>
            </p:nvSpPr>
            <p:spPr>
              <a:xfrm>
                <a:off x="935464" y="1099225"/>
                <a:ext cx="2521972" cy="840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7+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64" y="1099225"/>
                <a:ext cx="2521972" cy="8402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54B687A-1800-D438-1E1C-9A08E44245EC}"/>
              </a:ext>
            </a:extLst>
          </p:cNvPr>
          <p:cNvCxnSpPr/>
          <p:nvPr/>
        </p:nvCxnSpPr>
        <p:spPr>
          <a:xfrm>
            <a:off x="3608962" y="1200153"/>
            <a:ext cx="0" cy="7393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4D7365-4A67-4689-80F6-34C02C842383}"/>
                  </a:ext>
                </a:extLst>
              </p:cNvPr>
              <p:cNvSpPr txBox="1"/>
              <p:nvPr/>
            </p:nvSpPr>
            <p:spPr>
              <a:xfrm>
                <a:off x="3608962" y="1277416"/>
                <a:ext cx="7118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4D7365-4A67-4689-80F6-34C02C842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962" y="1277416"/>
                <a:ext cx="71186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965F9D9-DA72-34A9-D59E-BAD897B9BE04}"/>
                  </a:ext>
                </a:extLst>
              </p:cNvPr>
              <p:cNvSpPr txBox="1"/>
              <p:nvPr/>
            </p:nvSpPr>
            <p:spPr>
              <a:xfrm>
                <a:off x="935464" y="2146570"/>
                <a:ext cx="297722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14+2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965F9D9-DA72-34A9-D59E-BAD897B9B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64" y="2146570"/>
                <a:ext cx="2977225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952D21-713F-DA18-6F82-2712B137FDC1}"/>
                  </a:ext>
                </a:extLst>
              </p:cNvPr>
              <p:cNvSpPr txBox="1"/>
              <p:nvPr/>
            </p:nvSpPr>
            <p:spPr>
              <a:xfrm>
                <a:off x="935464" y="2846128"/>
                <a:ext cx="297722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14−6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952D21-713F-DA18-6F82-2712B137F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64" y="2846128"/>
                <a:ext cx="2977225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1F8F1BE-BA8D-74BD-D52E-DE59B4A169BE}"/>
                  </a:ext>
                </a:extLst>
              </p:cNvPr>
              <p:cNvSpPr txBox="1"/>
              <p:nvPr/>
            </p:nvSpPr>
            <p:spPr>
              <a:xfrm>
                <a:off x="935463" y="3545686"/>
                <a:ext cx="1393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1F8F1BE-BA8D-74BD-D52E-DE59B4A16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63" y="3545686"/>
                <a:ext cx="139301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383A449-9CCA-D22F-BDEE-32FD6867F1F2}"/>
              </a:ext>
            </a:extLst>
          </p:cNvPr>
          <p:cNvCxnSpPr/>
          <p:nvPr/>
        </p:nvCxnSpPr>
        <p:spPr>
          <a:xfrm>
            <a:off x="2850205" y="3424237"/>
            <a:ext cx="0" cy="7393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000F7D2-464F-ECF7-195F-B65C3C73A8EE}"/>
                  </a:ext>
                </a:extLst>
              </p:cNvPr>
              <p:cNvSpPr txBox="1"/>
              <p:nvPr/>
            </p:nvSpPr>
            <p:spPr>
              <a:xfrm>
                <a:off x="2850205" y="3501500"/>
                <a:ext cx="13286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(−1)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000F7D2-464F-ECF7-195F-B65C3C73A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0205" y="3501500"/>
                <a:ext cx="1328697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45E74E4-283E-CD4E-6594-0A82078CE139}"/>
                  </a:ext>
                </a:extLst>
              </p:cNvPr>
              <p:cNvSpPr txBox="1"/>
              <p:nvPr/>
            </p:nvSpPr>
            <p:spPr>
              <a:xfrm>
                <a:off x="935463" y="4245244"/>
                <a:ext cx="1393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45E74E4-283E-CD4E-6594-0A82078CE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63" y="4245244"/>
                <a:ext cx="1393010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0C59C524-BD8E-E41C-4E34-3BA0A07B83A7}"/>
              </a:ext>
            </a:extLst>
          </p:cNvPr>
          <p:cNvCxnSpPr>
            <a:cxnSpLocks/>
          </p:cNvCxnSpPr>
          <p:nvPr/>
        </p:nvCxnSpPr>
        <p:spPr>
          <a:xfrm>
            <a:off x="5791200" y="2392791"/>
            <a:ext cx="43338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14DBD33-1207-0478-237B-2B08B324CD78}"/>
              </a:ext>
            </a:extLst>
          </p:cNvPr>
          <p:cNvSpPr txBox="1"/>
          <p:nvPr/>
        </p:nvSpPr>
        <p:spPr>
          <a:xfrm>
            <a:off x="9983049" y="23285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dirty="0"/>
              <a:t>x</a:t>
            </a:r>
            <a:endParaRPr lang="ru-RU" dirty="0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F9E58FF7-B4D4-DA74-077C-A9F3BDFBBC11}"/>
              </a:ext>
            </a:extLst>
          </p:cNvPr>
          <p:cNvSpPr/>
          <p:nvPr/>
        </p:nvSpPr>
        <p:spPr>
          <a:xfrm>
            <a:off x="7725125" y="2328502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B638F7-464D-29A1-416E-8499BFA5F2D3}"/>
              </a:ext>
            </a:extLst>
          </p:cNvPr>
          <p:cNvSpPr txBox="1"/>
          <p:nvPr/>
        </p:nvSpPr>
        <p:spPr>
          <a:xfrm>
            <a:off x="7419592" y="2319932"/>
            <a:ext cx="61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sz="3200" dirty="0"/>
              <a:t>- 8</a:t>
            </a:r>
            <a:endParaRPr lang="ru-RU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970740-4BC7-9E61-40E9-ECD38D6DAC0D}"/>
              </a:ext>
            </a:extLst>
          </p:cNvPr>
          <p:cNvSpPr txBox="1"/>
          <p:nvPr/>
        </p:nvSpPr>
        <p:spPr>
          <a:xfrm>
            <a:off x="7709029" y="2069643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sz="2400" i="1" dirty="0">
                <a:solidFill>
                  <a:srgbClr val="034A90"/>
                </a:solidFill>
              </a:rPr>
              <a:t>IIIIIIIIIIIIIIIIIIIIIIIIIIIII</a:t>
            </a:r>
            <a:endParaRPr lang="ru-RU" sz="2400" i="1" dirty="0">
              <a:solidFill>
                <a:srgbClr val="034A9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ED691F-C693-069B-6E88-8EA8D8D52DF3}"/>
              </a:ext>
            </a:extLst>
          </p:cNvPr>
          <p:cNvSpPr txBox="1"/>
          <p:nvPr/>
        </p:nvSpPr>
        <p:spPr>
          <a:xfrm>
            <a:off x="5881071" y="4203599"/>
            <a:ext cx="1013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Ответ: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2948A2-59AC-E679-2C79-919D750B08B5}"/>
                  </a:ext>
                </a:extLst>
              </p:cNvPr>
              <p:cNvSpPr txBox="1"/>
              <p:nvPr/>
            </p:nvSpPr>
            <p:spPr>
              <a:xfrm>
                <a:off x="7081818" y="4280543"/>
                <a:ext cx="13946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2400" b="0" i="1" smtClean="0">
                          <a:latin typeface="Cambria Math" panose="02040503050406030204" pitchFamily="18" charset="0"/>
                        </a:rPr>
                        <m:t>[−8; +</m:t>
                      </m:r>
                      <m:r>
                        <a:rPr lang="en-B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2948A2-59AC-E679-2C79-919D750B0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818" y="4280543"/>
                <a:ext cx="1394613" cy="369332"/>
              </a:xfrm>
              <a:prstGeom prst="rect">
                <a:avLst/>
              </a:prstGeom>
              <a:blipFill>
                <a:blip r:embed="rId11"/>
                <a:stretch>
                  <a:fillRect l="-7456" r="-7895" b="-34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0150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1" grpId="0"/>
      <p:bldP spid="12" grpId="0"/>
      <p:bldP spid="14" grpId="0"/>
      <p:bldP spid="15" grpId="0"/>
      <p:bldP spid="19" grpId="0"/>
      <p:bldP spid="20" grpId="0" animBg="1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E32F54-3DFB-2305-62F1-8C3173AD432F}"/>
              </a:ext>
            </a:extLst>
          </p:cNvPr>
          <p:cNvSpPr txBox="1"/>
          <p:nvPr/>
        </p:nvSpPr>
        <p:spPr>
          <a:xfrm>
            <a:off x="428017" y="252919"/>
            <a:ext cx="18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Пример </a:t>
            </a:r>
            <a:r>
              <a:rPr lang="en-BZ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2</a:t>
            </a:r>
            <a:endParaRPr lang="ru-RU" sz="2800" dirty="0">
              <a:solidFill>
                <a:srgbClr val="034A90"/>
              </a:solidFill>
              <a:latin typeface="Exo 2.0 Semi Bold" panose="00000700000000000000" pitchFamily="50" charset="-5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462E0E-2584-022B-3F6E-77513C28C74B}"/>
              </a:ext>
            </a:extLst>
          </p:cNvPr>
          <p:cNvSpPr txBox="1"/>
          <p:nvPr/>
        </p:nvSpPr>
        <p:spPr>
          <a:xfrm>
            <a:off x="2665378" y="252919"/>
            <a:ext cx="3055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Решите неравенство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/>
              <p:nvPr/>
            </p:nvSpPr>
            <p:spPr>
              <a:xfrm>
                <a:off x="954919" y="1128408"/>
                <a:ext cx="46022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B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1128408"/>
                <a:ext cx="460222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71C48A-06B7-4495-2A4C-3EC17A03E561}"/>
                  </a:ext>
                </a:extLst>
              </p:cNvPr>
              <p:cNvSpPr txBox="1"/>
              <p:nvPr/>
            </p:nvSpPr>
            <p:spPr>
              <a:xfrm>
                <a:off x="954919" y="1852308"/>
                <a:ext cx="3921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4−6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&gt;3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+18−5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71C48A-06B7-4495-2A4C-3EC17A03E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1852308"/>
                <a:ext cx="392101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5962CB0-C1F6-0BAC-4EFF-3A7F00D79B5D}"/>
                  </a:ext>
                </a:extLst>
              </p:cNvPr>
              <p:cNvSpPr txBox="1"/>
              <p:nvPr/>
            </p:nvSpPr>
            <p:spPr>
              <a:xfrm>
                <a:off x="954919" y="2576208"/>
                <a:ext cx="320485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4−6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&gt;3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5962CB0-C1F6-0BAC-4EFF-3A7F00D79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2576208"/>
                <a:ext cx="3204852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EFABCB-EFFC-748E-3FA0-D75AB10FA69E}"/>
                  </a:ext>
                </a:extLst>
              </p:cNvPr>
              <p:cNvSpPr txBox="1"/>
              <p:nvPr/>
            </p:nvSpPr>
            <p:spPr>
              <a:xfrm>
                <a:off x="954919" y="3295307"/>
                <a:ext cx="351102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&gt;13−4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EFABCB-EFFC-748E-3FA0-D75AB10FA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3295307"/>
                <a:ext cx="3511026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C04332-7601-96A1-3171-98FA4F0E0880}"/>
                  </a:ext>
                </a:extLst>
              </p:cNvPr>
              <p:cNvSpPr txBox="1"/>
              <p:nvPr/>
            </p:nvSpPr>
            <p:spPr>
              <a:xfrm>
                <a:off x="954919" y="4014406"/>
                <a:ext cx="162063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&gt;9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C04332-7601-96A1-3171-98FA4F0E0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4014406"/>
                <a:ext cx="1620635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40240467-3A07-5578-09B8-D3A137A07531}"/>
              </a:ext>
            </a:extLst>
          </p:cNvPr>
          <p:cNvCxnSpPr/>
          <p:nvPr/>
        </p:nvCxnSpPr>
        <p:spPr>
          <a:xfrm>
            <a:off x="2665378" y="3884374"/>
            <a:ext cx="0" cy="7393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5BD2228-F9E5-C16E-912B-3C6EA6671C30}"/>
                  </a:ext>
                </a:extLst>
              </p:cNvPr>
              <p:cNvSpPr txBox="1"/>
              <p:nvPr/>
            </p:nvSpPr>
            <p:spPr>
              <a:xfrm>
                <a:off x="2665378" y="3961637"/>
                <a:ext cx="13286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5BD2228-F9E5-C16E-912B-3C6EA6671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78" y="3961637"/>
                <a:ext cx="1328697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DE4A884-162A-A2CE-5638-E20DCEB81E9A}"/>
                  </a:ext>
                </a:extLst>
              </p:cNvPr>
              <p:cNvSpPr txBox="1"/>
              <p:nvPr/>
            </p:nvSpPr>
            <p:spPr>
              <a:xfrm>
                <a:off x="954919" y="4733505"/>
                <a:ext cx="1393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&lt;−1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DE4A884-162A-A2CE-5638-E20DCEB81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4733505"/>
                <a:ext cx="1393010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032CC86E-8CBF-436D-0E9B-A1B8B3A4B3EB}"/>
              </a:ext>
            </a:extLst>
          </p:cNvPr>
          <p:cNvCxnSpPr>
            <a:cxnSpLocks/>
          </p:cNvCxnSpPr>
          <p:nvPr/>
        </p:nvCxnSpPr>
        <p:spPr>
          <a:xfrm>
            <a:off x="5791200" y="2392791"/>
            <a:ext cx="43338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2BFEFC9-E0C4-BAFB-1421-BC25AC2DE636}"/>
              </a:ext>
            </a:extLst>
          </p:cNvPr>
          <p:cNvSpPr txBox="1"/>
          <p:nvPr/>
        </p:nvSpPr>
        <p:spPr>
          <a:xfrm>
            <a:off x="9983049" y="23285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dirty="0"/>
              <a:t>x</a:t>
            </a:r>
            <a:endParaRPr lang="ru-RU" dirty="0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65E9D5FF-EE7B-C76F-A991-05F528C28BA3}"/>
              </a:ext>
            </a:extLst>
          </p:cNvPr>
          <p:cNvSpPr/>
          <p:nvPr/>
        </p:nvSpPr>
        <p:spPr>
          <a:xfrm>
            <a:off x="7725125" y="2328502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DDAF2F-2519-AD9A-6352-716A8E20DEAB}"/>
              </a:ext>
            </a:extLst>
          </p:cNvPr>
          <p:cNvSpPr txBox="1"/>
          <p:nvPr/>
        </p:nvSpPr>
        <p:spPr>
          <a:xfrm>
            <a:off x="7400973" y="2421033"/>
            <a:ext cx="61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sz="3200" dirty="0"/>
              <a:t>- 1</a:t>
            </a:r>
            <a:endParaRPr lang="ru-RU" sz="3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CF07342-2EA0-2B63-FD8C-4039D0EAB0B3}"/>
              </a:ext>
            </a:extLst>
          </p:cNvPr>
          <p:cNvSpPr txBox="1"/>
          <p:nvPr/>
        </p:nvSpPr>
        <p:spPr>
          <a:xfrm>
            <a:off x="5695979" y="2054532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sz="2400" i="1" dirty="0">
                <a:solidFill>
                  <a:srgbClr val="034A90"/>
                </a:solidFill>
              </a:rPr>
              <a:t>IIIIIIIIIIIIIIIIIIIIIIIIII</a:t>
            </a:r>
            <a:endParaRPr lang="ru-RU" sz="2400" i="1" dirty="0">
              <a:solidFill>
                <a:srgbClr val="034A9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3329D2-466E-6F44-5752-26958B9DFEAE}"/>
              </a:ext>
            </a:extLst>
          </p:cNvPr>
          <p:cNvSpPr txBox="1"/>
          <p:nvPr/>
        </p:nvSpPr>
        <p:spPr>
          <a:xfrm>
            <a:off x="5881071" y="4203599"/>
            <a:ext cx="1013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Ответ: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C9B0030-CC69-57DF-13AD-3D24662B5101}"/>
                  </a:ext>
                </a:extLst>
              </p:cNvPr>
              <p:cNvSpPr txBox="1"/>
              <p:nvPr/>
            </p:nvSpPr>
            <p:spPr>
              <a:xfrm>
                <a:off x="7081818" y="4280543"/>
                <a:ext cx="13481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2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B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∞;−1)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C9B0030-CC69-57DF-13AD-3D24662B5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818" y="4280543"/>
                <a:ext cx="1348125" cy="369332"/>
              </a:xfrm>
              <a:prstGeom prst="rect">
                <a:avLst/>
              </a:prstGeom>
              <a:blipFill>
                <a:blip r:embed="rId11"/>
                <a:stretch>
                  <a:fillRect l="-7692" r="-7692" b="-34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718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6" grpId="0"/>
      <p:bldP spid="18" grpId="0"/>
      <p:bldP spid="25" grpId="0"/>
      <p:bldP spid="27" grpId="0"/>
      <p:bldP spid="28" grpId="0"/>
      <p:bldP spid="30" grpId="0"/>
      <p:bldP spid="31" grpId="0" animBg="1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E32F54-3DFB-2305-62F1-8C3173AD432F}"/>
              </a:ext>
            </a:extLst>
          </p:cNvPr>
          <p:cNvSpPr txBox="1"/>
          <p:nvPr/>
        </p:nvSpPr>
        <p:spPr>
          <a:xfrm>
            <a:off x="428017" y="252919"/>
            <a:ext cx="18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Пример </a:t>
            </a:r>
            <a:r>
              <a:rPr lang="en-BZ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3</a:t>
            </a:r>
            <a:endParaRPr lang="ru-RU" sz="2800" dirty="0">
              <a:solidFill>
                <a:srgbClr val="034A90"/>
              </a:solidFill>
              <a:latin typeface="Exo 2.0 Semi Bold" panose="00000700000000000000" pitchFamily="50" charset="-5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462E0E-2584-022B-3F6E-77513C28C74B}"/>
              </a:ext>
            </a:extLst>
          </p:cNvPr>
          <p:cNvSpPr txBox="1"/>
          <p:nvPr/>
        </p:nvSpPr>
        <p:spPr>
          <a:xfrm>
            <a:off x="2665378" y="252919"/>
            <a:ext cx="3055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Решите неравенство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/>
              <p:nvPr/>
            </p:nvSpPr>
            <p:spPr>
              <a:xfrm>
                <a:off x="954919" y="1128408"/>
                <a:ext cx="252197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BZ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BZ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1128408"/>
                <a:ext cx="2521972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43DA952-BA2F-5006-9ED6-346B881D0283}"/>
              </a:ext>
            </a:extLst>
          </p:cNvPr>
          <p:cNvCxnSpPr/>
          <p:nvPr/>
        </p:nvCxnSpPr>
        <p:spPr>
          <a:xfrm>
            <a:off x="4161412" y="1238253"/>
            <a:ext cx="0" cy="7393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AD4C6A-6B06-EA42-2411-CD1B01C2197E}"/>
                  </a:ext>
                </a:extLst>
              </p:cNvPr>
              <p:cNvSpPr txBox="1"/>
              <p:nvPr/>
            </p:nvSpPr>
            <p:spPr>
              <a:xfrm>
                <a:off x="4161412" y="1315516"/>
                <a:ext cx="7118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AD4C6A-6B06-EA42-2411-CD1B01C21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412" y="1315516"/>
                <a:ext cx="71186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9107EEE-28AC-E7BF-932E-9DB48B3C3F95}"/>
                  </a:ext>
                </a:extLst>
              </p:cNvPr>
              <p:cNvSpPr txBox="1"/>
              <p:nvPr/>
            </p:nvSpPr>
            <p:spPr>
              <a:xfrm>
                <a:off x="954919" y="2405867"/>
                <a:ext cx="409817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BZ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BZ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9107EEE-28AC-E7BF-932E-9DB48B3C3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2405867"/>
                <a:ext cx="4098173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AF86146-782B-DB3C-C409-02FF7931701B}"/>
                  </a:ext>
                </a:extLst>
              </p:cNvPr>
              <p:cNvSpPr txBox="1"/>
              <p:nvPr/>
            </p:nvSpPr>
            <p:spPr>
              <a:xfrm>
                <a:off x="954919" y="3759369"/>
                <a:ext cx="39126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−1)∙3+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AF86146-782B-DB3C-C409-02FF79317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3759369"/>
                <a:ext cx="3912610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DD48F5-4F66-40B2-360D-B0F7C717F11A}"/>
                  </a:ext>
                </a:extLst>
              </p:cNvPr>
              <p:cNvSpPr txBox="1"/>
              <p:nvPr/>
            </p:nvSpPr>
            <p:spPr>
              <a:xfrm>
                <a:off x="954919" y="4680124"/>
                <a:ext cx="297722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−3+2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DD48F5-4F66-40B2-360D-B0F7C717F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4680124"/>
                <a:ext cx="2977225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4A47299-6CB2-3DEA-A2E3-46FDD048BCCC}"/>
                  </a:ext>
                </a:extLst>
              </p:cNvPr>
              <p:cNvSpPr txBox="1"/>
              <p:nvPr/>
            </p:nvSpPr>
            <p:spPr>
              <a:xfrm>
                <a:off x="954918" y="5599101"/>
                <a:ext cx="131446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4A47299-6CB2-3DEA-A2E3-46FDD048B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8" y="5599101"/>
                <a:ext cx="1314462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B112539-D332-7B55-C18B-7BA93EA7510D}"/>
              </a:ext>
            </a:extLst>
          </p:cNvPr>
          <p:cNvCxnSpPr/>
          <p:nvPr/>
        </p:nvCxnSpPr>
        <p:spPr>
          <a:xfrm>
            <a:off x="2665378" y="5475672"/>
            <a:ext cx="0" cy="7393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DC8704-923F-F8CF-C34A-5B42DEA8D33A}"/>
                  </a:ext>
                </a:extLst>
              </p:cNvPr>
              <p:cNvSpPr txBox="1"/>
              <p:nvPr/>
            </p:nvSpPr>
            <p:spPr>
              <a:xfrm>
                <a:off x="2665378" y="5552935"/>
                <a:ext cx="68268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DC8704-923F-F8CF-C34A-5B42DEA8D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78" y="5552935"/>
                <a:ext cx="682687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649493-943B-D94A-2E97-B1C602143E91}"/>
                  </a:ext>
                </a:extLst>
              </p:cNvPr>
              <p:cNvSpPr txBox="1"/>
              <p:nvPr/>
            </p:nvSpPr>
            <p:spPr>
              <a:xfrm>
                <a:off x="7373358" y="1270438"/>
                <a:ext cx="1086836" cy="923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649493-943B-D94A-2E97-B1C602143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358" y="1270438"/>
                <a:ext cx="1086836" cy="92339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6FCA4B84-877F-9273-B1BE-66207D9CB7ED}"/>
              </a:ext>
            </a:extLst>
          </p:cNvPr>
          <p:cNvCxnSpPr>
            <a:cxnSpLocks/>
          </p:cNvCxnSpPr>
          <p:nvPr/>
        </p:nvCxnSpPr>
        <p:spPr>
          <a:xfrm>
            <a:off x="6400800" y="3539455"/>
            <a:ext cx="43338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BA4D12C-9EE9-8889-CC64-7DD31A186884}"/>
              </a:ext>
            </a:extLst>
          </p:cNvPr>
          <p:cNvSpPr txBox="1"/>
          <p:nvPr/>
        </p:nvSpPr>
        <p:spPr>
          <a:xfrm>
            <a:off x="10592649" y="3475166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dirty="0"/>
              <a:t>x</a:t>
            </a:r>
            <a:endParaRPr lang="ru-RU" dirty="0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86637049-EC8D-700F-6BA1-B425C6AFAB3D}"/>
              </a:ext>
            </a:extLst>
          </p:cNvPr>
          <p:cNvSpPr/>
          <p:nvPr/>
        </p:nvSpPr>
        <p:spPr>
          <a:xfrm>
            <a:off x="8334725" y="347516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F6E8D81-4427-7127-1BF7-BC90130844F2}"/>
                  </a:ext>
                </a:extLst>
              </p:cNvPr>
              <p:cNvSpPr txBox="1"/>
              <p:nvPr/>
            </p:nvSpPr>
            <p:spPr>
              <a:xfrm>
                <a:off x="8099228" y="3628113"/>
                <a:ext cx="450764" cy="789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BZ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B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BZ" sz="3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BZ" sz="32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F6E8D81-4427-7127-1BF7-BC9013084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9228" y="3628113"/>
                <a:ext cx="450764" cy="7897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3C09369E-722A-300E-C5EE-D1A78C9BFC82}"/>
              </a:ext>
            </a:extLst>
          </p:cNvPr>
          <p:cNvSpPr txBox="1"/>
          <p:nvPr/>
        </p:nvSpPr>
        <p:spPr>
          <a:xfrm>
            <a:off x="6361241" y="3198167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Z" sz="2400" i="1" dirty="0">
                <a:solidFill>
                  <a:srgbClr val="034A90"/>
                </a:solidFill>
              </a:rPr>
              <a:t>IIIIIIIIIIIIIIIIIIIIIIIIII</a:t>
            </a:r>
            <a:endParaRPr lang="ru-RU" sz="2400" i="1" dirty="0">
              <a:solidFill>
                <a:srgbClr val="034A9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395EF6B-0412-BC8E-1953-9DE92E7E720B}"/>
              </a:ext>
            </a:extLst>
          </p:cNvPr>
          <p:cNvSpPr txBox="1"/>
          <p:nvPr/>
        </p:nvSpPr>
        <p:spPr>
          <a:xfrm>
            <a:off x="6528771" y="5214062"/>
            <a:ext cx="1013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Ответ: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C3FE239-EF50-BFCC-2E2A-8496A780C81F}"/>
                  </a:ext>
                </a:extLst>
              </p:cNvPr>
              <p:cNvSpPr txBox="1"/>
              <p:nvPr/>
            </p:nvSpPr>
            <p:spPr>
              <a:xfrm>
                <a:off x="7634268" y="5128923"/>
                <a:ext cx="1098058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2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B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∞;</m:t>
                      </m:r>
                      <m:f>
                        <m:fPr>
                          <m:ctrlPr>
                            <a:rPr lang="en-B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B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B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B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C3FE239-EF50-BFCC-2E2A-8496A780C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268" y="5128923"/>
                <a:ext cx="1098058" cy="69249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54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1" grpId="0"/>
      <p:bldP spid="12" grpId="0"/>
      <p:bldP spid="13" grpId="0"/>
      <p:bldP spid="15" grpId="0"/>
      <p:bldP spid="17" grpId="0"/>
      <p:bldP spid="20" grpId="0"/>
      <p:bldP spid="21" grpId="0" animBg="1"/>
      <p:bldP spid="23" grpId="0"/>
      <p:bldP spid="24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E32F54-3DFB-2305-62F1-8C3173AD432F}"/>
              </a:ext>
            </a:extLst>
          </p:cNvPr>
          <p:cNvSpPr txBox="1"/>
          <p:nvPr/>
        </p:nvSpPr>
        <p:spPr>
          <a:xfrm>
            <a:off x="428017" y="252919"/>
            <a:ext cx="1843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Пример </a:t>
            </a:r>
            <a:r>
              <a:rPr lang="en-BZ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4</a:t>
            </a:r>
            <a:endParaRPr lang="ru-RU" sz="2800" dirty="0">
              <a:solidFill>
                <a:srgbClr val="034A90"/>
              </a:solidFill>
              <a:latin typeface="Exo 2.0 Semi Bold" panose="00000700000000000000" pitchFamily="50" charset="-5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462E0E-2584-022B-3F6E-77513C28C74B}"/>
              </a:ext>
            </a:extLst>
          </p:cNvPr>
          <p:cNvSpPr txBox="1"/>
          <p:nvPr/>
        </p:nvSpPr>
        <p:spPr>
          <a:xfrm>
            <a:off x="2665378" y="252919"/>
            <a:ext cx="3055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Решите неравенство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/>
              <p:nvPr/>
            </p:nvSpPr>
            <p:spPr>
              <a:xfrm>
                <a:off x="954919" y="1128408"/>
                <a:ext cx="48298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B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1128408"/>
                <a:ext cx="4829847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71C48A-06B7-4495-2A4C-3EC17A03E561}"/>
                  </a:ext>
                </a:extLst>
              </p:cNvPr>
              <p:cNvSpPr txBox="1"/>
              <p:nvPr/>
            </p:nvSpPr>
            <p:spPr>
              <a:xfrm>
                <a:off x="954919" y="1852308"/>
                <a:ext cx="36933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−3+7≥6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71C48A-06B7-4495-2A4C-3EC17A03E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1852308"/>
                <a:ext cx="3693382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5962CB0-C1F6-0BAC-4EFF-3A7F00D79B5D}"/>
                  </a:ext>
                </a:extLst>
              </p:cNvPr>
              <p:cNvSpPr txBox="1"/>
              <p:nvPr/>
            </p:nvSpPr>
            <p:spPr>
              <a:xfrm>
                <a:off x="954919" y="2576208"/>
                <a:ext cx="369338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≥2−7+3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5962CB0-C1F6-0BAC-4EFF-3A7F00D79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2576208"/>
                <a:ext cx="369338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EFABCB-EFFC-748E-3FA0-D75AB10FA69E}"/>
                  </a:ext>
                </a:extLst>
              </p:cNvPr>
              <p:cNvSpPr txBox="1"/>
              <p:nvPr/>
            </p:nvSpPr>
            <p:spPr>
              <a:xfrm>
                <a:off x="954919" y="3295307"/>
                <a:ext cx="19184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≥−2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EFABCB-EFFC-748E-3FA0-D75AB10FA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3295307"/>
                <a:ext cx="1918410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F43329D2-466E-6F44-5752-26958B9DFEAE}"/>
              </a:ext>
            </a:extLst>
          </p:cNvPr>
          <p:cNvSpPr txBox="1"/>
          <p:nvPr/>
        </p:nvSpPr>
        <p:spPr>
          <a:xfrm>
            <a:off x="954919" y="4508399"/>
            <a:ext cx="1013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Ответ: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45D49A-BF8F-96B1-614D-39A53C7EF42C}"/>
                  </a:ext>
                </a:extLst>
              </p:cNvPr>
              <p:cNvSpPr txBox="1"/>
              <p:nvPr/>
            </p:nvSpPr>
            <p:spPr>
              <a:xfrm>
                <a:off x="2020402" y="4569954"/>
                <a:ext cx="26278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2400" b="0" i="1" smtClean="0">
                          <a:latin typeface="Cambria Math" panose="02040503050406030204" pitchFamily="18" charset="0"/>
                        </a:rPr>
                        <m:t> −любо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е число</m:t>
                      </m:r>
                    </m:oMath>
                  </m:oMathPara>
                </a14:m>
                <a:endParaRPr lang="ru-RU" sz="2400" i="1" dirty="0">
                  <a:latin typeface="Akrobat Bold" panose="00000800000000000000" pitchFamily="50" charset="-52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45D49A-BF8F-96B1-614D-39A53C7EF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402" y="4569954"/>
                <a:ext cx="262789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5278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6" grpId="0"/>
      <p:bldP spid="18" grpId="0"/>
      <p:bldP spid="3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E32F54-3DFB-2305-62F1-8C3173AD432F}"/>
              </a:ext>
            </a:extLst>
          </p:cNvPr>
          <p:cNvSpPr txBox="1"/>
          <p:nvPr/>
        </p:nvSpPr>
        <p:spPr>
          <a:xfrm>
            <a:off x="428017" y="252919"/>
            <a:ext cx="1843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034A90"/>
                </a:solidFill>
                <a:latin typeface="Exo 2.0 Semi Bold" panose="00000700000000000000" pitchFamily="50" charset="-52"/>
              </a:rPr>
              <a:t>Пример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462E0E-2584-022B-3F6E-77513C28C74B}"/>
              </a:ext>
            </a:extLst>
          </p:cNvPr>
          <p:cNvSpPr txBox="1"/>
          <p:nvPr/>
        </p:nvSpPr>
        <p:spPr>
          <a:xfrm>
            <a:off x="2665378" y="252919"/>
            <a:ext cx="3055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Решите неравенство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/>
              <p:nvPr/>
            </p:nvSpPr>
            <p:spPr>
              <a:xfrm>
                <a:off x="954919" y="1128408"/>
                <a:ext cx="46022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B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B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16FE06-EED6-C225-BD83-89CDED40D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1128408"/>
                <a:ext cx="460222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71C48A-06B7-4495-2A4C-3EC17A03E561}"/>
                  </a:ext>
                </a:extLst>
              </p:cNvPr>
              <p:cNvSpPr txBox="1"/>
              <p:nvPr/>
            </p:nvSpPr>
            <p:spPr>
              <a:xfrm>
                <a:off x="954919" y="1852308"/>
                <a:ext cx="3921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−8−1&lt;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71C48A-06B7-4495-2A4C-3EC17A03E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1852308"/>
                <a:ext cx="392101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5962CB0-C1F6-0BAC-4EFF-3A7F00D79B5D}"/>
                  </a:ext>
                </a:extLst>
              </p:cNvPr>
              <p:cNvSpPr txBox="1"/>
              <p:nvPr/>
            </p:nvSpPr>
            <p:spPr>
              <a:xfrm>
                <a:off x="954919" y="2576208"/>
                <a:ext cx="422718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&lt;−18+8+1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5962CB0-C1F6-0BAC-4EFF-3A7F00D79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2576208"/>
                <a:ext cx="422718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EFABCB-EFFC-748E-3FA0-D75AB10FA69E}"/>
                  </a:ext>
                </a:extLst>
              </p:cNvPr>
              <p:cNvSpPr txBox="1"/>
              <p:nvPr/>
            </p:nvSpPr>
            <p:spPr>
              <a:xfrm>
                <a:off x="954919" y="3295307"/>
                <a:ext cx="19184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3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B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EFABCB-EFFC-748E-3FA0-D75AB10FA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9" y="3295307"/>
                <a:ext cx="1918410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F43329D2-466E-6F44-5752-26958B9DFEAE}"/>
              </a:ext>
            </a:extLst>
          </p:cNvPr>
          <p:cNvSpPr txBox="1"/>
          <p:nvPr/>
        </p:nvSpPr>
        <p:spPr>
          <a:xfrm>
            <a:off x="954919" y="4508399"/>
            <a:ext cx="1013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Ответ: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45D49A-BF8F-96B1-614D-39A53C7EF42C}"/>
                  </a:ext>
                </a:extLst>
              </p:cNvPr>
              <p:cNvSpPr txBox="1"/>
              <p:nvPr/>
            </p:nvSpPr>
            <p:spPr>
              <a:xfrm>
                <a:off x="2020402" y="4569954"/>
                <a:ext cx="33421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решения нет</m:t>
                      </m:r>
                      <m:r>
                        <a:rPr lang="en-BZ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BZ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B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⊘</m:t>
                          </m:r>
                        </m:e>
                      </m:d>
                    </m:oMath>
                  </m:oMathPara>
                </a14:m>
                <a:endParaRPr lang="ru-RU" sz="2400" i="1" dirty="0">
                  <a:latin typeface="Akrobat Bold" panose="00000800000000000000" pitchFamily="50" charset="-52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45D49A-BF8F-96B1-614D-39A53C7EF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402" y="4569954"/>
                <a:ext cx="3342133" cy="461665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286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6" grpId="0"/>
      <p:bldP spid="18" grpId="0"/>
      <p:bldP spid="3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208E3C-3FEA-13E7-E18B-B79BF032CB03}"/>
                  </a:ext>
                </a:extLst>
              </p:cNvPr>
              <p:cNvSpPr txBox="1"/>
              <p:nvPr/>
            </p:nvSpPr>
            <p:spPr>
              <a:xfrm>
                <a:off x="1562100" y="1138237"/>
                <a:ext cx="181280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ru-RU" sz="4400" dirty="0">
                  <a:solidFill>
                    <a:srgbClr val="034A9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208E3C-3FEA-13E7-E18B-B79BF032C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0" y="1138237"/>
                <a:ext cx="1812804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3E10A9A-49EC-BC24-C19E-9BFBAC3404B1}"/>
                  </a:ext>
                </a:extLst>
              </p:cNvPr>
              <p:cNvSpPr txBox="1"/>
              <p:nvPr/>
            </p:nvSpPr>
            <p:spPr>
              <a:xfrm>
                <a:off x="1562100" y="2082322"/>
                <a:ext cx="181280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ru-RU" sz="4400" dirty="0">
                  <a:solidFill>
                    <a:srgbClr val="034A9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3E10A9A-49EC-BC24-C19E-9BFBAC340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0" y="2082322"/>
                <a:ext cx="1812804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F6DD00-AB86-9285-9837-74BAD313DF3D}"/>
                  </a:ext>
                </a:extLst>
              </p:cNvPr>
              <p:cNvSpPr txBox="1"/>
              <p:nvPr/>
            </p:nvSpPr>
            <p:spPr>
              <a:xfrm>
                <a:off x="4924425" y="1138237"/>
                <a:ext cx="181280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ru-RU" sz="4400" dirty="0">
                  <a:solidFill>
                    <a:srgbClr val="034A9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F6DD00-AB86-9285-9837-74BAD313D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425" y="1138237"/>
                <a:ext cx="1812804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72FDA3-7DF7-C569-8D1B-B20C2295C8CE}"/>
                  </a:ext>
                </a:extLst>
              </p:cNvPr>
              <p:cNvSpPr txBox="1"/>
              <p:nvPr/>
            </p:nvSpPr>
            <p:spPr>
              <a:xfrm>
                <a:off x="4924425" y="2082322"/>
                <a:ext cx="181280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BZ" sz="4400" b="0" i="1" smtClean="0">
                          <a:solidFill>
                            <a:srgbClr val="034A9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ru-RU" sz="4400" dirty="0">
                  <a:solidFill>
                    <a:srgbClr val="034A9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72FDA3-7DF7-C569-8D1B-B20C2295C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425" y="2082322"/>
                <a:ext cx="1812804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6DF50C4-122F-ABF2-3312-D5DD69D6A517}"/>
              </a:ext>
            </a:extLst>
          </p:cNvPr>
          <p:cNvSpPr txBox="1"/>
          <p:nvPr/>
        </p:nvSpPr>
        <p:spPr>
          <a:xfrm>
            <a:off x="1562100" y="348040"/>
            <a:ext cx="2691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krobat Bold" panose="00000800000000000000" pitchFamily="50" charset="-52"/>
              </a:rPr>
              <a:t>Неравенства вида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F383B72-ED33-F92F-2476-9806D3628E2A}"/>
                  </a:ext>
                </a:extLst>
              </p:cNvPr>
              <p:cNvSpPr txBox="1"/>
              <p:nvPr/>
            </p:nvSpPr>
            <p:spPr>
              <a:xfrm>
                <a:off x="1562099" y="3026407"/>
                <a:ext cx="8460971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>
                    <a:latin typeface="Akrobat Bold" panose="00000800000000000000" pitchFamily="50" charset="-52"/>
                  </a:rPr>
                  <a:t>называют </a:t>
                </a:r>
                <a:r>
                  <a:rPr lang="ru-RU" sz="2800" b="1" dirty="0">
                    <a:solidFill>
                      <a:srgbClr val="C00000"/>
                    </a:solidFill>
                    <a:latin typeface="Akrobat Bold" panose="00000800000000000000" pitchFamily="50" charset="-52"/>
                  </a:rPr>
                  <a:t>линейными неравенствами с одной переменной</a:t>
                </a:r>
                <a:r>
                  <a:rPr lang="ru-RU" sz="2800" dirty="0">
                    <a:latin typeface="Akrobat Bold" panose="00000800000000000000" pitchFamily="50" charset="-52"/>
                  </a:rPr>
                  <a:t>, </a:t>
                </a:r>
              </a:p>
              <a:p>
                <a:r>
                  <a:rPr lang="ru-RU" sz="2800" dirty="0">
                    <a:latin typeface="Akrobat Bold" panose="00000800000000000000" pitchFamily="50" charset="-52"/>
                  </a:rPr>
                  <a:t>где </a:t>
                </a:r>
                <a14:m>
                  <m:oMath xmlns:m="http://schemas.openxmlformats.org/officeDocument/2006/math">
                    <m:r>
                      <a:rPr lang="en-BZ" sz="2800" b="0" i="1" smtClean="0">
                        <a:solidFill>
                          <a:srgbClr val="034A9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ru-RU" sz="2800" dirty="0">
                    <a:latin typeface="Akrobat Bold" panose="00000800000000000000" pitchFamily="50" charset="-52"/>
                  </a:rPr>
                  <a:t> – переменная,  а </a:t>
                </a:r>
                <a14:m>
                  <m:oMath xmlns:m="http://schemas.openxmlformats.org/officeDocument/2006/math">
                    <m:r>
                      <a:rPr lang="en-BZ" sz="2800" i="1">
                        <a:solidFill>
                          <a:srgbClr val="034A9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2800" b="0" i="1" smtClean="0">
                        <a:solidFill>
                          <a:srgbClr val="034A90"/>
                        </a:solidFill>
                        <a:latin typeface="Cambria Math" panose="02040503050406030204" pitchFamily="18" charset="0"/>
                      </a:rPr>
                      <m:t> и </m:t>
                    </m:r>
                    <m:r>
                      <a:rPr lang="en-BZ" sz="2800" i="1">
                        <a:solidFill>
                          <a:srgbClr val="034A9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sz="2800" b="0" i="1" smtClean="0">
                        <a:solidFill>
                          <a:srgbClr val="034A90"/>
                        </a:solidFill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ru-RU" sz="2800" dirty="0">
                    <a:solidFill>
                      <a:srgbClr val="034A90"/>
                    </a:solidFill>
                  </a:rPr>
                  <a:t> </a:t>
                </a:r>
                <a:r>
                  <a:rPr lang="ru-RU" sz="2800" dirty="0">
                    <a:latin typeface="Akrobat Bold" panose="00000800000000000000" pitchFamily="50" charset="-52"/>
                  </a:rPr>
                  <a:t>некоторые числа</a:t>
                </a:r>
                <a:endParaRPr lang="ru-RU" sz="2800" dirty="0">
                  <a:solidFill>
                    <a:srgbClr val="034A90"/>
                  </a:solidFill>
                </a:endParaRPr>
              </a:p>
              <a:p>
                <a:r>
                  <a:rPr lang="ru-RU" sz="2800" dirty="0">
                    <a:latin typeface="Akrobat Bold" panose="00000800000000000000" pitchFamily="50" charset="-52"/>
                  </a:rPr>
                  <a:t>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F383B72-ED33-F92F-2476-9806D3628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9" y="3026407"/>
                <a:ext cx="8460971" cy="1384995"/>
              </a:xfrm>
              <a:prstGeom prst="rect">
                <a:avLst/>
              </a:prstGeom>
              <a:blipFill>
                <a:blip r:embed="rId8"/>
                <a:stretch>
                  <a:fillRect l="-1441" t="-4386" r="-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571148" y="5845323"/>
            <a:ext cx="726393" cy="7263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84" y="5947581"/>
            <a:ext cx="565519" cy="52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741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1_Тема Office">
  <a:themeElements>
    <a:clrScheme name="Другая 1">
      <a:dk1>
        <a:srgbClr val="0C0C0C"/>
      </a:dk1>
      <a:lt1>
        <a:sysClr val="window" lastClr="FFFFFF"/>
      </a:lt1>
      <a:dk2>
        <a:srgbClr val="44546A"/>
      </a:dk2>
      <a:lt2>
        <a:srgbClr val="E7E6E6"/>
      </a:lt2>
      <a:accent1>
        <a:srgbClr val="034A90"/>
      </a:accent1>
      <a:accent2>
        <a:srgbClr val="FF9900"/>
      </a:accent2>
      <a:accent3>
        <a:srgbClr val="A5A5A5"/>
      </a:accent3>
      <a:accent4>
        <a:srgbClr val="FFFF00"/>
      </a:accent4>
      <a:accent5>
        <a:srgbClr val="034A90"/>
      </a:accent5>
      <a:accent6>
        <a:srgbClr val="375623"/>
      </a:accent6>
      <a:hlink>
        <a:srgbClr val="0563C1"/>
      </a:hlink>
      <a:folHlink>
        <a:srgbClr val="7030A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386</Words>
  <Application>Microsoft Office PowerPoint</Application>
  <PresentationFormat>Широкоэкранный</PresentationFormat>
  <Paragraphs>75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Akrobat Bold</vt:lpstr>
      <vt:lpstr>Arial</vt:lpstr>
      <vt:lpstr>Calibri</vt:lpstr>
      <vt:lpstr>Calibri Light</vt:lpstr>
      <vt:lpstr>Cambria Math</vt:lpstr>
      <vt:lpstr>Exo 2.0 Semi Bold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Бахова</dc:creator>
  <cp:lastModifiedBy>A Bah</cp:lastModifiedBy>
  <cp:revision>38</cp:revision>
  <dcterms:created xsi:type="dcterms:W3CDTF">2021-03-28T15:17:11Z</dcterms:created>
  <dcterms:modified xsi:type="dcterms:W3CDTF">2023-08-07T11:59:08Z</dcterms:modified>
</cp:coreProperties>
</file>