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62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1" r:id="rId13"/>
    <p:sldId id="273" r:id="rId14"/>
    <p:sldId id="276" r:id="rId15"/>
    <p:sldId id="264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C0F3"/>
    <a:srgbClr val="6B59CB"/>
    <a:srgbClr val="FFBE45"/>
    <a:srgbClr val="2F3036"/>
    <a:srgbClr val="7DD04E"/>
    <a:srgbClr val="6600CC"/>
    <a:srgbClr val="5B9BD5"/>
    <a:srgbClr val="FF8A15"/>
    <a:srgbClr val="FFB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83300" y="263447"/>
            <a:ext cx="1932709" cy="561109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 userDrawn="1"/>
        </p:nvSpPr>
        <p:spPr>
          <a:xfrm>
            <a:off x="11502736" y="6234545"/>
            <a:ext cx="394855" cy="4468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183300" y="294115"/>
            <a:ext cx="3932237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Урок №1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7792" y="2574522"/>
            <a:ext cx="9144000" cy="1171873"/>
          </a:xfrm>
        </p:spPr>
        <p:txBody>
          <a:bodyPr anchor="b"/>
          <a:lstStyle>
            <a:lvl1pPr algn="ctr">
              <a:defRPr sz="6000">
                <a:solidFill>
                  <a:srgbClr val="6600CC"/>
                </a:solidFill>
                <a:latin typeface="Nunito Black" pitchFamily="2" charset="-52"/>
              </a:defRPr>
            </a:lvl1pPr>
          </a:lstStyle>
          <a:p>
            <a:r>
              <a:rPr lang="ru-RU" dirty="0"/>
              <a:t>Тема урока</a:t>
            </a:r>
          </a:p>
        </p:txBody>
      </p:sp>
    </p:spTree>
    <p:extLst>
      <p:ext uri="{BB962C8B-B14F-4D97-AF65-F5344CB8AC3E}">
        <p14:creationId xmlns:p14="http://schemas.microsoft.com/office/powerpoint/2010/main" val="34113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1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76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7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6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75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02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5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38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39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2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-3"/>
            <a:ext cx="53266" cy="6360850"/>
          </a:xfrm>
          <a:prstGeom prst="rect">
            <a:avLst/>
          </a:prstGeom>
          <a:solidFill>
            <a:srgbClr val="21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12138734" y="497150"/>
            <a:ext cx="53266" cy="6360850"/>
          </a:xfrm>
          <a:prstGeom prst="rect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 userDrawn="1"/>
        </p:nvSpPr>
        <p:spPr>
          <a:xfrm>
            <a:off x="11502736" y="6234545"/>
            <a:ext cx="394855" cy="4468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 userDrawn="1"/>
        </p:nvSpPr>
        <p:spPr>
          <a:xfrm>
            <a:off x="0" y="3187084"/>
            <a:ext cx="4927107" cy="3670916"/>
          </a:xfrm>
          <a:prstGeom prst="rtTriangle">
            <a:avLst/>
          </a:prstGeom>
          <a:solidFill>
            <a:srgbClr val="21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rot="10800000">
            <a:off x="10264066" y="-2"/>
            <a:ext cx="1927934" cy="1950867"/>
          </a:xfrm>
          <a:prstGeom prst="rtTriangle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685060" y="4120717"/>
            <a:ext cx="1882066" cy="889988"/>
          </a:xfrm>
          <a:prstGeom prst="rect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85060" y="5109096"/>
            <a:ext cx="2605597" cy="835242"/>
          </a:xfrm>
          <a:prstGeom prst="rect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5060" y="6055306"/>
            <a:ext cx="2889682" cy="506769"/>
          </a:xfrm>
          <a:prstGeom prst="rect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 userDrawn="1"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Заголовок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9514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03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15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7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39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89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096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0932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00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9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 userDrawn="1"/>
        </p:nvSpPr>
        <p:spPr>
          <a:xfrm>
            <a:off x="11502736" y="6234545"/>
            <a:ext cx="394855" cy="4468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 userDrawn="1"/>
        </p:nvSpPr>
        <p:spPr>
          <a:xfrm>
            <a:off x="1" y="5921406"/>
            <a:ext cx="2246050" cy="936594"/>
          </a:xfrm>
          <a:prstGeom prst="rtTriangle">
            <a:avLst/>
          </a:prstGeom>
          <a:solidFill>
            <a:srgbClr val="21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rot="10800000">
            <a:off x="10264066" y="-3"/>
            <a:ext cx="1927934" cy="878891"/>
          </a:xfrm>
          <a:prstGeom prst="rtTriangle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-3"/>
            <a:ext cx="53266" cy="6360850"/>
          </a:xfrm>
          <a:prstGeom prst="rect">
            <a:avLst/>
          </a:prstGeom>
          <a:solidFill>
            <a:srgbClr val="21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2138734" y="497150"/>
            <a:ext cx="53266" cy="6360850"/>
          </a:xfrm>
          <a:prstGeom prst="rect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59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 userDrawn="1"/>
        </p:nvSpPr>
        <p:spPr>
          <a:xfrm>
            <a:off x="0" y="0"/>
            <a:ext cx="6347535" cy="6858004"/>
          </a:xfrm>
          <a:prstGeom prst="rtTriangle">
            <a:avLst/>
          </a:prstGeom>
          <a:solidFill>
            <a:srgbClr val="21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15898" y="247112"/>
            <a:ext cx="11461072" cy="633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rot="10800000">
            <a:off x="10431624" y="-6"/>
            <a:ext cx="1760376" cy="1558217"/>
          </a:xfrm>
          <a:prstGeom prst="rtTriangle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 userDrawn="1"/>
        </p:nvSpPr>
        <p:spPr>
          <a:xfrm>
            <a:off x="11502736" y="6234545"/>
            <a:ext cx="394855" cy="4468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6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-21943" y="-5"/>
            <a:ext cx="12213943" cy="6858005"/>
          </a:xfrm>
          <a:prstGeom prst="rect">
            <a:avLst/>
          </a:prstGeom>
          <a:solidFill>
            <a:srgbClr val="21C0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257452" y="266330"/>
            <a:ext cx="11640139" cy="6415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 userDrawn="1"/>
        </p:nvSpPr>
        <p:spPr>
          <a:xfrm rot="10800000">
            <a:off x="10264066" y="-4"/>
            <a:ext cx="1927934" cy="1784415"/>
          </a:xfrm>
          <a:prstGeom prst="rtTriangle">
            <a:avLst/>
          </a:prstGeom>
          <a:solidFill>
            <a:srgbClr val="6B5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 userDrawn="1"/>
        </p:nvSpPr>
        <p:spPr>
          <a:xfrm>
            <a:off x="11502736" y="6234545"/>
            <a:ext cx="394855" cy="4468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 userDrawn="1"/>
        </p:nvSpPr>
        <p:spPr>
          <a:xfrm>
            <a:off x="-21943" y="5073585"/>
            <a:ext cx="1927934" cy="1784415"/>
          </a:xfrm>
          <a:prstGeom prst="rtTriangle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5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084381" y="0"/>
            <a:ext cx="5107619" cy="6858000"/>
          </a:xfrm>
          <a:prstGeom prst="rect">
            <a:avLst/>
          </a:prstGeom>
          <a:solidFill>
            <a:srgbClr val="FFB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 userDrawn="1"/>
        </p:nvSpPr>
        <p:spPr>
          <a:xfrm>
            <a:off x="11502736" y="6234545"/>
            <a:ext cx="394855" cy="4468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30283" y="2004415"/>
            <a:ext cx="471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tx1"/>
                </a:solidFill>
                <a:latin typeface="Nunito ExtraLight" pitchFamily="2" charset="-52"/>
              </a:rPr>
              <a:t>Заголовок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8207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7084381" y="0"/>
            <a:ext cx="5107619" cy="6858000"/>
          </a:xfrm>
          <a:prstGeom prst="rect">
            <a:avLst/>
          </a:prstGeom>
          <a:solidFill>
            <a:srgbClr val="FFB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 userDrawn="1"/>
        </p:nvSpPr>
        <p:spPr>
          <a:xfrm>
            <a:off x="11502736" y="6234545"/>
            <a:ext cx="394855" cy="44680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30283" y="2004415"/>
            <a:ext cx="47130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>
                <a:solidFill>
                  <a:schemeClr val="tx1"/>
                </a:solidFill>
                <a:latin typeface="Nunito ExtraLight" pitchFamily="2" charset="-52"/>
              </a:rPr>
              <a:t>Заголовок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3264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25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762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2EB7-72C8-409B-97EA-519A7976AB0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4605-1E19-4A24-A8B4-3D9325A430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55" r:id="rId3"/>
    <p:sldLayoutId id="2147483674" r:id="rId4"/>
    <p:sldLayoutId id="2147483675" r:id="rId5"/>
    <p:sldLayoutId id="2147483676" r:id="rId6"/>
    <p:sldLayoutId id="2147483677" r:id="rId7"/>
    <p:sldLayoutId id="2147483649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BA82-5B8C-4B8E-80B0-86B0219D79C5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5DE9-5BF5-4505-A210-487EB94B00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0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8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76.png"/><Relationship Id="rId9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0498" y="2626659"/>
            <a:ext cx="9144000" cy="949408"/>
          </a:xfrm>
        </p:spPr>
        <p:txBody>
          <a:bodyPr>
            <a:normAutofit/>
          </a:bodyPr>
          <a:lstStyle/>
          <a:p>
            <a:r>
              <a:rPr lang="ru-RU" sz="3600" dirty="0"/>
              <a:t>§1. </a:t>
            </a:r>
            <a:r>
              <a:rPr lang="ru-RU" sz="4800" dirty="0"/>
              <a:t>Числовые неравенства</a:t>
            </a:r>
          </a:p>
        </p:txBody>
      </p:sp>
    </p:spTree>
    <p:extLst>
      <p:ext uri="{BB962C8B-B14F-4D97-AF65-F5344CB8AC3E}">
        <p14:creationId xmlns:p14="http://schemas.microsoft.com/office/powerpoint/2010/main" val="187573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35495" y="144111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Заметим, что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9167" y="755780"/>
                <a:ext cx="1068355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>
                    <a:latin typeface="Nunito ExtraLight" pitchFamily="2" charset="-52"/>
                  </a:rPr>
                  <a:t>для любых чисел </a:t>
                </a:r>
                <a14:m>
                  <m:oMath xmlns:m="http://schemas.openxmlformats.org/officeDocument/2006/math">
                    <m:r>
                      <a:rPr lang="en-BZ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200" dirty="0">
                    <a:latin typeface="Nunito ExtraLight" pitchFamily="2" charset="-52"/>
                  </a:rPr>
                  <a:t>и </a:t>
                </a:r>
                <a14:m>
                  <m:oMath xmlns:m="http://schemas.openxmlformats.org/officeDocument/2006/math">
                    <m:r>
                      <a:rPr lang="en-BZ" sz="3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3200" dirty="0">
                    <a:latin typeface="Nunito ExtraLight" pitchFamily="2" charset="-52"/>
                  </a:rPr>
                  <a:t> справедливо одно и только одно из таких сообщений: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7" y="755780"/>
                <a:ext cx="10683551" cy="1077218"/>
              </a:xfrm>
              <a:prstGeom prst="rect">
                <a:avLst/>
              </a:prstGeom>
              <a:blipFill rotWithShape="0">
                <a:blip r:embed="rId2"/>
                <a:stretch>
                  <a:fillRect l="-1426" t="-6780" b="-1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48273" y="2300633"/>
                <a:ext cx="150977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B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273" y="2300633"/>
                <a:ext cx="1509772" cy="67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61857" y="2300633"/>
                <a:ext cx="150977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B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1857" y="2300633"/>
                <a:ext cx="1509772" cy="6771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75441" y="2300633"/>
                <a:ext cx="1509772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BZ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441" y="2300633"/>
                <a:ext cx="1509772" cy="6771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635495" y="4562669"/>
            <a:ext cx="27235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54980" y="4562669"/>
            <a:ext cx="27235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171288" y="4562669"/>
            <a:ext cx="27235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01012" y="4478693"/>
            <a:ext cx="0" cy="167951"/>
          </a:xfrm>
          <a:prstGeom prst="line">
            <a:avLst/>
          </a:prstGeom>
          <a:ln w="28575">
            <a:solidFill>
              <a:srgbClr val="2F3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601298" y="4478693"/>
            <a:ext cx="0" cy="167951"/>
          </a:xfrm>
          <a:prstGeom prst="line">
            <a:avLst/>
          </a:prstGeom>
          <a:ln w="28575">
            <a:solidFill>
              <a:srgbClr val="2F3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50739" y="4478693"/>
            <a:ext cx="0" cy="167951"/>
          </a:xfrm>
          <a:prstGeom prst="line">
            <a:avLst/>
          </a:prstGeom>
          <a:ln w="28575">
            <a:solidFill>
              <a:srgbClr val="2F3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51025" y="4478693"/>
            <a:ext cx="0" cy="167951"/>
          </a:xfrm>
          <a:prstGeom prst="line">
            <a:avLst/>
          </a:prstGeom>
          <a:ln w="28575">
            <a:solidFill>
              <a:srgbClr val="2F3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537715" y="4478693"/>
            <a:ext cx="0" cy="167951"/>
          </a:xfrm>
          <a:prstGeom prst="line">
            <a:avLst/>
          </a:prstGeom>
          <a:ln w="28575">
            <a:solidFill>
              <a:srgbClr val="2F3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2374" y="3947115"/>
                <a:ext cx="1823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BZ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BZ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74" y="3947115"/>
                <a:ext cx="1823961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04761" y="3947114"/>
                <a:ext cx="18239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BZ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61" y="3947114"/>
                <a:ext cx="1823961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23700" y="3891133"/>
                <a:ext cx="413254" cy="1231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BZ" sz="40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3700" y="3891133"/>
                <a:ext cx="413254" cy="12311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38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5" y="824707"/>
            <a:ext cx="3611765" cy="370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635495" y="144111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Что означают знаки?</a:t>
            </a:r>
          </a:p>
        </p:txBody>
      </p:sp>
      <p:pic>
        <p:nvPicPr>
          <p:cNvPr id="1026" name="Picture 2" descr="https://insigns.ru/wp-content/uploads/2019/09/60km_zn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613" y="815362"/>
            <a:ext cx="2998172" cy="370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591" y="815362"/>
            <a:ext cx="3706319" cy="370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815362"/>
            <a:ext cx="3611765" cy="37063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12812" y="4662491"/>
                <a:ext cx="98037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ru-RU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"не меньше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 или "больше или равно"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12" y="4662491"/>
                <a:ext cx="9803773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Прямоугольный треугольник 23"/>
          <p:cNvSpPr/>
          <p:nvPr/>
        </p:nvSpPr>
        <p:spPr>
          <a:xfrm rot="10800000">
            <a:off x="10422294" y="0"/>
            <a:ext cx="1769706" cy="1690057"/>
          </a:xfrm>
          <a:prstGeom prst="rtTriangle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212812" y="5363811"/>
                <a:ext cx="93998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ru-RU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ru-RU" sz="4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"не больше  или 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меньше или равно"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812" y="5363811"/>
                <a:ext cx="9399817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6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89652" y="1282960"/>
                <a:ext cx="135255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≤7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652" y="1282960"/>
                <a:ext cx="1352550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9652" y="2284446"/>
                <a:ext cx="16362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≤15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652" y="2284446"/>
                <a:ext cx="1636282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9652" y="3285932"/>
                <a:ext cx="2118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≥−5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652" y="3285932"/>
                <a:ext cx="2118785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9945" y="1282960"/>
                <a:ext cx="135255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ru-RU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945" y="1282960"/>
                <a:ext cx="1352550" cy="6155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0800000">
                <a:off x="2922209" y="1002282"/>
                <a:ext cx="772455" cy="332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922209" y="1002282"/>
                <a:ext cx="772455" cy="3329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790938" y="2192113"/>
            <a:ext cx="1569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верны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20612" y="1190627"/>
            <a:ext cx="23006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- неверно</a:t>
            </a:r>
          </a:p>
        </p:txBody>
      </p:sp>
      <p:sp>
        <p:nvSpPr>
          <p:cNvPr id="10" name="Овал 9"/>
          <p:cNvSpPr/>
          <p:nvPr/>
        </p:nvSpPr>
        <p:spPr>
          <a:xfrm>
            <a:off x="2825934" y="4460988"/>
            <a:ext cx="970383" cy="970383"/>
          </a:xfrm>
          <a:prstGeom prst="ellipse">
            <a:avLst/>
          </a:prstGeom>
          <a:solidFill>
            <a:srgbClr val="FFB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84656" y="4460988"/>
            <a:ext cx="970383" cy="970383"/>
          </a:xfrm>
          <a:prstGeom prst="ellipse">
            <a:avLst/>
          </a:prstGeom>
          <a:solidFill>
            <a:srgbClr val="FFBE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15031" y="4544843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031" y="4544843"/>
                <a:ext cx="676467" cy="83099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74423" y="4544843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5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23" y="4544843"/>
                <a:ext cx="676467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вал 14"/>
          <p:cNvSpPr/>
          <p:nvPr/>
        </p:nvSpPr>
        <p:spPr>
          <a:xfrm>
            <a:off x="6953175" y="4460988"/>
            <a:ext cx="970383" cy="970383"/>
          </a:xfrm>
          <a:prstGeom prst="ellipse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111897" y="4460988"/>
            <a:ext cx="970383" cy="970383"/>
          </a:xfrm>
          <a:prstGeom prst="ellipse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119069" y="4544843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</m:oMath>
                  </m:oMathPara>
                </a14:m>
                <a:endParaRPr lang="ru-RU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069" y="4544843"/>
                <a:ext cx="676467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49340" y="4544843"/>
                <a:ext cx="676467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ru-RU" sz="54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340" y="4544843"/>
                <a:ext cx="676467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507976" y="5291931"/>
            <a:ext cx="2908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Строгие </a:t>
            </a:r>
          </a:p>
          <a:p>
            <a:pPr algn="ctr"/>
            <a:r>
              <a:rPr lang="ru-RU" sz="4000" dirty="0"/>
              <a:t>неравенства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85068" y="5291931"/>
            <a:ext cx="29081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Нестрогие </a:t>
            </a:r>
          </a:p>
          <a:p>
            <a:pPr algn="ctr"/>
            <a:r>
              <a:rPr lang="ru-RU" sz="4000" dirty="0"/>
              <a:t>неравенства</a:t>
            </a:r>
          </a:p>
        </p:txBody>
      </p:sp>
    </p:spTree>
    <p:extLst>
      <p:ext uri="{BB962C8B-B14F-4D97-AF65-F5344CB8AC3E}">
        <p14:creationId xmlns:p14="http://schemas.microsoft.com/office/powerpoint/2010/main" val="39459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Пример 1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300" y="1122716"/>
                <a:ext cx="41593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0" y="1122716"/>
                <a:ext cx="4159344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3300" y="615821"/>
                <a:ext cx="9577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Nunito ExtraLight" pitchFamily="2" charset="-52"/>
                  </a:rPr>
                  <a:t>Докажите, что при любых значениях </a:t>
                </a:r>
                <a14:m>
                  <m:oMath xmlns:m="http://schemas.openxmlformats.org/officeDocument/2006/math">
                    <m:r>
                      <a:rPr lang="en-BZ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latin typeface="Nunito ExtraLight" pitchFamily="2" charset="-52"/>
                  </a:rPr>
                  <a:t> верно неравенство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0" y="615821"/>
                <a:ext cx="957743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73" t="-10465" r="-57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183299" y="1628248"/>
            <a:ext cx="118742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132" y="1752721"/>
                <a:ext cx="12060565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7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7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ru-RU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7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7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ru-RU" sz="27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будет  больше, чем  </m:t>
                      </m:r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BZ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если их разность положительна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2" y="1752721"/>
                <a:ext cx="12060565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3300" y="2581844"/>
                <a:ext cx="4485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0" y="2581844"/>
                <a:ext cx="448520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64760" y="2581844"/>
                <a:ext cx="5366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60" y="2581844"/>
                <a:ext cx="536621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Дуга 23"/>
          <p:cNvSpPr/>
          <p:nvPr/>
        </p:nvSpPr>
        <p:spPr>
          <a:xfrm>
            <a:off x="447869" y="2311689"/>
            <a:ext cx="1166327" cy="755779"/>
          </a:xfrm>
          <a:prstGeom prst="arc">
            <a:avLst>
              <a:gd name="adj1" fmla="val 10694898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>
            <a:off x="447868" y="2241929"/>
            <a:ext cx="1782147" cy="895921"/>
          </a:xfrm>
          <a:prstGeom prst="arc">
            <a:avLst>
              <a:gd name="adj1" fmla="val 10694898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28487" y="2605800"/>
                <a:ext cx="7573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487" y="2605800"/>
                <a:ext cx="75738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Дуга 26"/>
          <p:cNvSpPr/>
          <p:nvPr/>
        </p:nvSpPr>
        <p:spPr>
          <a:xfrm flipV="1">
            <a:off x="1096645" y="2722013"/>
            <a:ext cx="517551" cy="522925"/>
          </a:xfrm>
          <a:prstGeom prst="arc">
            <a:avLst>
              <a:gd name="adj1" fmla="val 10694898"/>
              <a:gd name="adj2" fmla="val 21399972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38431" y="2605799"/>
                <a:ext cx="5586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431" y="2605799"/>
                <a:ext cx="558614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Дуга 28"/>
          <p:cNvSpPr/>
          <p:nvPr/>
        </p:nvSpPr>
        <p:spPr>
          <a:xfrm flipV="1">
            <a:off x="1093211" y="2743143"/>
            <a:ext cx="1136804" cy="534875"/>
          </a:xfrm>
          <a:prstGeom prst="arc">
            <a:avLst>
              <a:gd name="adj1" fmla="val 10694898"/>
              <a:gd name="adj2" fmla="val 21399972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345859" y="2605798"/>
                <a:ext cx="5586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859" y="2605798"/>
                <a:ext cx="558614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Дуга 30"/>
          <p:cNvSpPr/>
          <p:nvPr/>
        </p:nvSpPr>
        <p:spPr>
          <a:xfrm>
            <a:off x="2961270" y="2382726"/>
            <a:ext cx="413224" cy="627854"/>
          </a:xfrm>
          <a:prstGeom prst="arc">
            <a:avLst>
              <a:gd name="adj1" fmla="val 10694898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62651" y="2605798"/>
                <a:ext cx="8043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651" y="2605798"/>
                <a:ext cx="804323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Дуга 32"/>
          <p:cNvSpPr/>
          <p:nvPr/>
        </p:nvSpPr>
        <p:spPr>
          <a:xfrm>
            <a:off x="2961270" y="2366580"/>
            <a:ext cx="1006803" cy="612199"/>
          </a:xfrm>
          <a:prstGeom prst="arc">
            <a:avLst>
              <a:gd name="adj1" fmla="val 10694898"/>
              <a:gd name="adj2" fmla="val 0"/>
            </a:avLst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86521" y="2636581"/>
                <a:ext cx="112486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521" y="2636581"/>
                <a:ext cx="1124860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H="1">
            <a:off x="4728197" y="2586171"/>
            <a:ext cx="378693" cy="4385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114372" y="2594323"/>
            <a:ext cx="378693" cy="4385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380653" y="3067468"/>
            <a:ext cx="44787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013067" y="3067468"/>
            <a:ext cx="44787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737930" y="3083019"/>
            <a:ext cx="44787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5466282" y="2613539"/>
            <a:ext cx="378693" cy="4385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6070418" y="2624299"/>
            <a:ext cx="378693" cy="4385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788810" y="2659713"/>
            <a:ext cx="378693" cy="4385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592558" y="2651816"/>
                <a:ext cx="94814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558" y="2651816"/>
                <a:ext cx="948145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3299" y="4158275"/>
                <a:ext cx="83023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доказано неравенство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9" y="4158275"/>
                <a:ext cx="8302337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7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 animBg="1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Пример 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3300" y="1122716"/>
                <a:ext cx="40859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0" y="1122716"/>
                <a:ext cx="408599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3300" y="615821"/>
                <a:ext cx="9577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Nunito ExtraLight" pitchFamily="2" charset="-52"/>
                  </a:rPr>
                  <a:t>Докажите, что при любых значениях </a:t>
                </a:r>
                <a14:m>
                  <m:oMath xmlns:m="http://schemas.openxmlformats.org/officeDocument/2006/math">
                    <m:r>
                      <a:rPr lang="en-BZ" sz="28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ru-RU" sz="2800" dirty="0">
                    <a:latin typeface="Nunito ExtraLight" pitchFamily="2" charset="-52"/>
                  </a:rPr>
                  <a:t> верно неравенство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0" y="615821"/>
                <a:ext cx="957743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73" t="-10465" r="-57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183299" y="1628248"/>
            <a:ext cx="118742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0132" y="1752721"/>
                <a:ext cx="12060565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7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7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BZ" sz="27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BZ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7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будет  </m:t>
                      </m:r>
                      <m:r>
                        <a:rPr lang="en-US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меньше, чем</m:t>
                      </m:r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BZ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</m:t>
                      </m:r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+10, если их разнос</m:t>
                      </m:r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ть отрицательна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32" y="1752721"/>
                <a:ext cx="12060565" cy="4154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07709" y="2518752"/>
                <a:ext cx="47098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+10</m:t>
                          </m:r>
                        </m:e>
                      </m: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09" y="2518752"/>
                <a:ext cx="470987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16085" y="2518752"/>
                <a:ext cx="49489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+9−2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−10=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85" y="2518752"/>
                <a:ext cx="494898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5017588" y="2949639"/>
            <a:ext cx="4363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372399" y="2980741"/>
            <a:ext cx="43635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43686" y="3346129"/>
                <a:ext cx="1277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86" y="3346129"/>
                <a:ext cx="1277914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единительная линия 8"/>
          <p:cNvCxnSpPr/>
          <p:nvPr/>
        </p:nvCxnSpPr>
        <p:spPr>
          <a:xfrm flipH="1">
            <a:off x="5877172" y="2579863"/>
            <a:ext cx="486483" cy="4040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8298025" y="2576670"/>
            <a:ext cx="486483" cy="4040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6686161" y="2980741"/>
            <a:ext cx="436354" cy="0"/>
          </a:xfrm>
          <a:prstGeom prst="line">
            <a:avLst/>
          </a:prstGeom>
          <a:ln w="171450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9224580" y="2980741"/>
            <a:ext cx="436354" cy="0"/>
          </a:xfrm>
          <a:prstGeom prst="line">
            <a:avLst/>
          </a:prstGeom>
          <a:ln w="171450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Прямоугольник 50"/>
              <p:cNvSpPr/>
              <p:nvPr/>
            </p:nvSpPr>
            <p:spPr>
              <a:xfrm>
                <a:off x="1335221" y="3346129"/>
                <a:ext cx="7328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1" name="Прямоугольник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221" y="3346129"/>
                <a:ext cx="732893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Прямоугольник 51"/>
              <p:cNvSpPr/>
              <p:nvPr/>
            </p:nvSpPr>
            <p:spPr>
              <a:xfrm>
                <a:off x="1922017" y="3346129"/>
                <a:ext cx="20425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2" name="Прямоугольник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17" y="3346129"/>
                <a:ext cx="2042547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Прямоугольник 52"/>
              <p:cNvSpPr/>
              <p:nvPr/>
            </p:nvSpPr>
            <p:spPr>
              <a:xfrm>
                <a:off x="3761180" y="3346129"/>
                <a:ext cx="834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3" name="Прямоугольник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1180" y="3346129"/>
                <a:ext cx="834267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884964" y="3300172"/>
                <a:ext cx="70160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64" y="3300172"/>
                <a:ext cx="701602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14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  <p:bldP spid="35" grpId="0"/>
      <p:bldP spid="38" grpId="0"/>
      <p:bldP spid="7" grpId="0"/>
      <p:bldP spid="51" grpId="0"/>
      <p:bldP spid="52" grpId="0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Пример </a:t>
            </a:r>
            <a:r>
              <a:rPr lang="en-BZ" sz="2800" dirty="0">
                <a:solidFill>
                  <a:srgbClr val="6600CC"/>
                </a:solidFill>
                <a:latin typeface="Nunito Black" pitchFamily="2" charset="-52"/>
              </a:rPr>
              <a:t>3</a:t>
            </a:r>
            <a:endParaRPr lang="ru-RU" sz="2800" dirty="0">
              <a:solidFill>
                <a:srgbClr val="6600CC"/>
              </a:solidFill>
              <a:latin typeface="Nunito Black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3361" y="405415"/>
                <a:ext cx="2105448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ad>
                        <m:radPr>
                          <m:degHide m:val="on"/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361" y="405415"/>
                <a:ext cx="2105448" cy="8152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3300" y="615821"/>
                <a:ext cx="89173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Nunito ExtraLight" pitchFamily="2" charset="-52"/>
                  </a:rPr>
                  <a:t>Докажите</a:t>
                </a:r>
                <a:r>
                  <a:rPr lang="en-BZ" sz="2800" dirty="0">
                    <a:latin typeface="Nunito ExtraLight" pitchFamily="2" charset="-52"/>
                  </a:rPr>
                  <a:t>  </a:t>
                </a:r>
                <a:r>
                  <a:rPr lang="ru-RU" sz="2800" dirty="0">
                    <a:latin typeface="Nunito ExtraLight" pitchFamily="2" charset="-52"/>
                  </a:rPr>
                  <a:t>неравенство</a:t>
                </a:r>
                <a:r>
                  <a:rPr lang="en-BZ" sz="2800" dirty="0">
                    <a:latin typeface="Nunito ExtraLight" pitchFamily="2" charset="-52"/>
                  </a:rPr>
                  <a:t>                          , </a:t>
                </a:r>
                <a:r>
                  <a:rPr lang="ru-RU" sz="2800" dirty="0">
                    <a:latin typeface="Nunito ExtraLight" pitchFamily="2" charset="-52"/>
                  </a:rPr>
                  <a:t>где </a:t>
                </a:r>
                <a14:m>
                  <m:oMath xmlns:m="http://schemas.openxmlformats.org/officeDocument/2006/math">
                    <m:r>
                      <a:rPr lang="en-BZ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B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 </m:t>
                    </m:r>
                    <m:r>
                      <a:rPr lang="en-B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B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ru-RU" sz="2800" dirty="0">
                  <a:latin typeface="Nunito ExtraLight" pitchFamily="2" charset="-52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00" y="615821"/>
                <a:ext cx="8917313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367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183299" y="1628248"/>
            <a:ext cx="118742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3299" y="1685420"/>
                <a:ext cx="12060565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Рассмотрим разность левой и правой часстей данного неравенства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9" y="1685420"/>
                <a:ext cx="12060565" cy="4154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83299" y="2478252"/>
                <a:ext cx="2431307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9" y="2478252"/>
                <a:ext cx="2431307" cy="8152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Дуга 21"/>
          <p:cNvSpPr/>
          <p:nvPr/>
        </p:nvSpPr>
        <p:spPr>
          <a:xfrm rot="9676885">
            <a:off x="1927904" y="1750790"/>
            <a:ext cx="914400" cy="9144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90057" y="215193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587199" y="2444324"/>
                <a:ext cx="2630079" cy="907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rad>
                        </m:num>
                        <m:den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99" y="2444324"/>
                <a:ext cx="2630079" cy="9078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16085" y="2444324"/>
                <a:ext cx="4056752" cy="995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BZ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BZ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BZ" sz="2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e>
                          </m:rad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BZ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Z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BZ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BZ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BZ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85" y="2444324"/>
                <a:ext cx="4056752" cy="9954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00613" y="2577951"/>
                <a:ext cx="1463734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613" y="2577951"/>
                <a:ext cx="1463734" cy="8617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564347" y="2862588"/>
                <a:ext cx="7281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347" y="2862588"/>
                <a:ext cx="728148" cy="4308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3299" y="3646475"/>
                <a:ext cx="12060565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Следовательно, доказываемое неравенство верно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9" y="3646475"/>
                <a:ext cx="12060565" cy="4154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3299" y="4356247"/>
                <a:ext cx="12060565" cy="4728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BZ" sz="2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e>
                      </m:rad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называют </m:t>
                      </m:r>
                      <m:r>
                        <a:rPr lang="ru-RU" sz="27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средним геометрическим </m:t>
                      </m:r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чисел </m:t>
                      </m:r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ru-RU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и</m:t>
                      </m:r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a:rPr lang="en-BZ" sz="2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9" y="4356247"/>
                <a:ext cx="12060565" cy="47282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83299" y="4954317"/>
            <a:ext cx="10917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Nunito ExtraLight" pitchFamily="2" charset="-52"/>
              </a:rPr>
              <a:t>Итак, мы доказали, что </a:t>
            </a:r>
            <a:r>
              <a:rPr lang="ru-RU" sz="2800" b="1" i="1" dirty="0">
                <a:solidFill>
                  <a:srgbClr val="C00000"/>
                </a:solidFill>
                <a:latin typeface="Nunito ExtraLight" pitchFamily="2" charset="-52"/>
              </a:rPr>
              <a:t>среднее арифметическое двух неотрицательных чисел не меньше их среднего геометрического</a:t>
            </a:r>
            <a:r>
              <a:rPr lang="ru-RU" sz="2800" dirty="0">
                <a:latin typeface="Nunito ExtraLight" pitchFamily="2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75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 animBg="1"/>
      <p:bldP spid="4" grpId="0"/>
      <p:bldP spid="24" grpId="0"/>
      <p:bldP spid="25" grpId="0"/>
      <p:bldP spid="26" grpId="0"/>
      <p:bldP spid="27" grpId="0"/>
      <p:bldP spid="28" grpId="0"/>
      <p:bldP spid="29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7246" y="160675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Пример 4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65834" y="691116"/>
                <a:ext cx="29120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834" y="691116"/>
                <a:ext cx="291201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2237" y="667962"/>
                <a:ext cx="10069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Nunito ExtraLight" pitchFamily="2" charset="-52"/>
                  </a:rPr>
                  <a:t>Докажите</a:t>
                </a:r>
                <a:r>
                  <a:rPr lang="en-BZ" sz="2800" dirty="0">
                    <a:latin typeface="Nunito ExtraLight" pitchFamily="2" charset="-52"/>
                  </a:rPr>
                  <a:t>,</a:t>
                </a:r>
                <a:r>
                  <a:rPr lang="ru-RU" sz="2800" dirty="0">
                    <a:latin typeface="Nunito ExtraLight" pitchFamily="2" charset="-52"/>
                  </a:rPr>
                  <a:t> что                                  при любых значениях </a:t>
                </a:r>
                <a14:m>
                  <m:oMath xmlns:m="http://schemas.openxmlformats.org/officeDocument/2006/math">
                    <m:r>
                      <a:rPr lang="en-BZ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и </m:t>
                    </m:r>
                    <m:r>
                      <a:rPr lang="en-B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BZ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2800" dirty="0">
                  <a:latin typeface="Nunito ExtraLight" pitchFamily="2" charset="-52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37" y="667962"/>
                <a:ext cx="10069423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1271" t="-11765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/>
          <p:nvPr/>
        </p:nvCxnSpPr>
        <p:spPr>
          <a:xfrm>
            <a:off x="183299" y="1628248"/>
            <a:ext cx="118742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3299" y="1685420"/>
                <a:ext cx="12060565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700" b="0" i="1" smtClean="0">
                          <a:latin typeface="Cambria Math" panose="02040503050406030204" pitchFamily="18" charset="0"/>
                        </a:rPr>
                        <m:t>Имеем:</m:t>
                      </m:r>
                    </m:oMath>
                  </m:oMathPara>
                </a14:m>
                <a:endParaRPr lang="ru-RU" sz="27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99" y="1685420"/>
                <a:ext cx="12060565" cy="4154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9261" y="2311622"/>
                <a:ext cx="261186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1" y="2311622"/>
                <a:ext cx="2611869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13449" y="2100918"/>
                <a:ext cx="5928803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49" y="2100918"/>
                <a:ext cx="5928803" cy="8066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92630" y="1999802"/>
                <a:ext cx="4070217" cy="10378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ru-RU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4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/>
                          <m:den/>
                        </m:f>
                        <m:r>
                          <a:rPr lang="en-BZ" sz="4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</m:e>
                    </m:d>
                  </m:oMath>
                </a14:m>
                <a:r>
                  <a:rPr lang="en-BZ" sz="4400" dirty="0">
                    <a:solidFill>
                      <a:srgbClr val="C00000"/>
                    </a:solidFill>
                  </a:rPr>
                  <a:t>    </a:t>
                </a:r>
                <a:endParaRPr lang="ru-RU" sz="4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630" y="1999802"/>
                <a:ext cx="4070217" cy="103784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70987" y="1917604"/>
                <a:ext cx="2816156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987" y="1917604"/>
                <a:ext cx="2816156" cy="105323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Дуга 6"/>
          <p:cNvSpPr/>
          <p:nvPr/>
        </p:nvSpPr>
        <p:spPr>
          <a:xfrm rot="7883523">
            <a:off x="7932156" y="985910"/>
            <a:ext cx="2176915" cy="2230016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762529" y="3190876"/>
                <a:ext cx="5161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Z" sz="3200" dirty="0">
                    <a:solidFill>
                      <a:srgbClr val="C00000"/>
                    </a:solidFill>
                  </a:rPr>
                  <a:t>0</a:t>
                </a:r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529" y="3190876"/>
                <a:ext cx="516167" cy="492443"/>
              </a:xfrm>
              <a:prstGeom prst="rect">
                <a:avLst/>
              </a:prstGeom>
              <a:blipFill rotWithShape="0">
                <a:blip r:embed="rId10"/>
                <a:stretch>
                  <a:fillRect t="-23457" r="-4705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Дуга 29"/>
          <p:cNvSpPr/>
          <p:nvPr/>
        </p:nvSpPr>
        <p:spPr>
          <a:xfrm rot="6995879">
            <a:off x="9598933" y="998745"/>
            <a:ext cx="2162362" cy="1981825"/>
          </a:xfrm>
          <a:prstGeom prst="arc">
            <a:avLst>
              <a:gd name="adj1" fmla="val 17703076"/>
              <a:gd name="adj2" fmla="val 747028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50008" y="3122252"/>
                <a:ext cx="5161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Z" sz="3200" dirty="0">
                    <a:solidFill>
                      <a:srgbClr val="C00000"/>
                    </a:solidFill>
                  </a:rPr>
                  <a:t>0</a:t>
                </a:r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008" y="3122252"/>
                <a:ext cx="516167" cy="492443"/>
              </a:xfrm>
              <a:prstGeom prst="rect">
                <a:avLst/>
              </a:prstGeom>
              <a:blipFill rotWithShape="0">
                <a:blip r:embed="rId11"/>
                <a:stretch>
                  <a:fillRect t="-23457" r="-45882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1087222" y="2269908"/>
                <a:ext cx="51616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Z" sz="3200" dirty="0">
                    <a:solidFill>
                      <a:srgbClr val="C00000"/>
                    </a:solidFill>
                  </a:rPr>
                  <a:t>0</a:t>
                </a:r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22" y="2269908"/>
                <a:ext cx="516167" cy="492443"/>
              </a:xfrm>
              <a:prstGeom prst="rect">
                <a:avLst/>
              </a:prstGeom>
              <a:blipFill rotWithShape="0">
                <a:blip r:embed="rId12"/>
                <a:stretch>
                  <a:fillRect t="-23457" r="-47619" b="-50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27624" y="4588934"/>
                <a:ext cx="750045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Следовательно,  </m:t>
                          </m:r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∀ 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и 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24" y="4588934"/>
                <a:ext cx="7500451" cy="43088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9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6" grpId="0"/>
      <p:bldP spid="23" grpId="0"/>
      <p:bldP spid="7" grpId="0" animBg="1"/>
      <p:bldP spid="9" grpId="0"/>
      <p:bldP spid="30" grpId="0" animBg="1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69168" y="111962"/>
            <a:ext cx="438539" cy="438539"/>
          </a:xfrm>
          <a:prstGeom prst="ellipse">
            <a:avLst/>
          </a:prstGeom>
          <a:solidFill>
            <a:srgbClr val="21C0F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Z" sz="2800" dirty="0"/>
              <a:t>1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2350" y="102631"/>
                <a:ext cx="80913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800" dirty="0">
                    <a:latin typeface="Nunito ExtraLight" pitchFamily="2" charset="-52"/>
                  </a:rPr>
                  <a:t>В каком случае число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Nunito ExtraLight" pitchFamily="2" charset="-52"/>
                  </a:rPr>
                  <a:t> </a:t>
                </a:r>
                <a:r>
                  <a:rPr lang="ru-RU" sz="2800" dirty="0">
                    <a:latin typeface="Nunito ExtraLight" pitchFamily="2" charset="-52"/>
                  </a:rPr>
                  <a:t>считают больше числа </a:t>
                </a:r>
                <a14:m>
                  <m:oMath xmlns:m="http://schemas.openxmlformats.org/officeDocument/2006/math">
                    <m:r>
                      <a:rPr lang="en-BZ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ru-RU" sz="2800" dirty="0">
                    <a:latin typeface="Nunito ExtraLight" pitchFamily="2" charset="-52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50" y="102631"/>
                <a:ext cx="8091318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583" t="-11628" r="-60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Группа 6"/>
          <p:cNvGrpSpPr/>
          <p:nvPr/>
        </p:nvGrpSpPr>
        <p:grpSpPr>
          <a:xfrm>
            <a:off x="578498" y="718285"/>
            <a:ext cx="8625627" cy="523220"/>
            <a:chOff x="578498" y="1066799"/>
            <a:chExt cx="8625627" cy="523220"/>
          </a:xfrm>
        </p:grpSpPr>
        <p:sp>
          <p:nvSpPr>
            <p:cNvPr id="5" name="Овал 4"/>
            <p:cNvSpPr/>
            <p:nvPr/>
          </p:nvSpPr>
          <p:spPr>
            <a:xfrm>
              <a:off x="578498" y="1066799"/>
              <a:ext cx="438539" cy="438539"/>
            </a:xfrm>
            <a:prstGeom prst="ellipse">
              <a:avLst/>
            </a:prstGeom>
            <a:solidFill>
              <a:srgbClr val="21C0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082350" y="1066799"/>
                  <a:ext cx="81217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dirty="0">
                      <a:latin typeface="Nunito ExtraLight" pitchFamily="2" charset="-52"/>
                    </a:rPr>
                    <a:t>В каком случае число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800" dirty="0">
                      <a:latin typeface="Nunito ExtraLight" pitchFamily="2" charset="-52"/>
                    </a:rPr>
                    <a:t> </a:t>
                  </a:r>
                  <a:r>
                    <a:rPr lang="ru-RU" sz="2800" dirty="0">
                      <a:latin typeface="Nunito ExtraLight" pitchFamily="2" charset="-52"/>
                    </a:rPr>
                    <a:t>считают меньше числа </a:t>
                  </a:r>
                  <a14:m>
                    <m:oMath xmlns:m="http://schemas.openxmlformats.org/officeDocument/2006/math">
                      <m:r>
                        <a:rPr lang="en-BZ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ru-RU" sz="2800" dirty="0">
                      <a:latin typeface="Nunito ExtraLight" pitchFamily="2" charset="-52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350" y="1066799"/>
                  <a:ext cx="812177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77" t="-11628" r="-601" b="-325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Группа 7"/>
          <p:cNvGrpSpPr/>
          <p:nvPr/>
        </p:nvGrpSpPr>
        <p:grpSpPr>
          <a:xfrm>
            <a:off x="578498" y="1305244"/>
            <a:ext cx="9302620" cy="954107"/>
            <a:chOff x="578498" y="1066799"/>
            <a:chExt cx="8700516" cy="954107"/>
          </a:xfrm>
        </p:grpSpPr>
        <p:sp>
          <p:nvSpPr>
            <p:cNvPr id="9" name="Овал 8"/>
            <p:cNvSpPr/>
            <p:nvPr/>
          </p:nvSpPr>
          <p:spPr>
            <a:xfrm>
              <a:off x="578498" y="1066799"/>
              <a:ext cx="438539" cy="438539"/>
            </a:xfrm>
            <a:prstGeom prst="ellipse">
              <a:avLst/>
            </a:prstGeom>
            <a:solidFill>
              <a:srgbClr val="21C0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82350" y="1066799"/>
                  <a:ext cx="8196664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dirty="0">
                      <a:latin typeface="Nunito ExtraLight" pitchFamily="2" charset="-52"/>
                    </a:rPr>
                    <a:t>Как расположена на координатной прямой точка, изображающая </a:t>
                  </a:r>
                </a:p>
                <a:p>
                  <a:r>
                    <a:rPr lang="ru-RU" sz="2800" dirty="0">
                      <a:latin typeface="Nunito ExtraLight" pitchFamily="2" charset="-52"/>
                    </a:rPr>
                    <a:t>число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800" dirty="0">
                      <a:latin typeface="Nunito ExtraLight" pitchFamily="2" charset="-52"/>
                    </a:rPr>
                    <a:t> </a:t>
                  </a:r>
                  <a:r>
                    <a:rPr lang="ru-RU" sz="2800" dirty="0">
                      <a:latin typeface="Nunito ExtraLight" pitchFamily="2" charset="-52"/>
                    </a:rPr>
                    <a:t>, относительно точки, изображающей число </a:t>
                  </a:r>
                  <a14:m>
                    <m:oMath xmlns:m="http://schemas.openxmlformats.org/officeDocument/2006/math">
                      <m:r>
                        <a:rPr lang="en-BZ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ru-RU" sz="2800" dirty="0">
                      <a:latin typeface="Nunito ExtraLight" pitchFamily="2" charset="-52"/>
                    </a:rPr>
                    <a:t>, если </a:t>
                  </a:r>
                  <a14:m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ru-RU" sz="2800" dirty="0">
                      <a:latin typeface="Nunito ExtraLight" pitchFamily="2" charset="-52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350" y="1066799"/>
                  <a:ext cx="8196664" cy="95410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91" t="-6369" r="-24270" b="-1719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Группа 10"/>
          <p:cNvGrpSpPr/>
          <p:nvPr/>
        </p:nvGrpSpPr>
        <p:grpSpPr>
          <a:xfrm>
            <a:off x="569168" y="2248450"/>
            <a:ext cx="11269941" cy="954107"/>
            <a:chOff x="578498" y="1066799"/>
            <a:chExt cx="11269941" cy="954107"/>
          </a:xfrm>
        </p:grpSpPr>
        <p:sp>
          <p:nvSpPr>
            <p:cNvPr id="12" name="Овал 11"/>
            <p:cNvSpPr/>
            <p:nvPr/>
          </p:nvSpPr>
          <p:spPr>
            <a:xfrm>
              <a:off x="578498" y="1066799"/>
              <a:ext cx="438539" cy="438539"/>
            </a:xfrm>
            <a:prstGeom prst="ellipse">
              <a:avLst/>
            </a:prstGeom>
            <a:solidFill>
              <a:srgbClr val="21C0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2350" y="1066799"/>
              <a:ext cx="1076608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Nunito ExtraLight" pitchFamily="2" charset="-52"/>
                </a:rPr>
                <a:t>Какой символ используют для выражения «не больше» и как этот </a:t>
              </a:r>
            </a:p>
            <a:p>
              <a:r>
                <a:rPr lang="en-BZ" sz="2800" dirty="0">
                  <a:latin typeface="Nunito ExtraLight" pitchFamily="2" charset="-52"/>
                </a:rPr>
                <a:t>c</a:t>
              </a:r>
              <a:r>
                <a:rPr lang="ru-RU" sz="2800" dirty="0" err="1">
                  <a:latin typeface="Nunito ExtraLight" pitchFamily="2" charset="-52"/>
                </a:rPr>
                <a:t>имвол</a:t>
              </a:r>
              <a:r>
                <a:rPr lang="ru-RU" sz="2800" dirty="0">
                  <a:latin typeface="Nunito ExtraLight" pitchFamily="2" charset="-52"/>
                </a:rPr>
                <a:t> читают?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8498" y="3266294"/>
            <a:ext cx="11300397" cy="954107"/>
            <a:chOff x="578498" y="1066799"/>
            <a:chExt cx="11300397" cy="954107"/>
          </a:xfrm>
        </p:grpSpPr>
        <p:sp>
          <p:nvSpPr>
            <p:cNvPr id="15" name="Овал 14"/>
            <p:cNvSpPr/>
            <p:nvPr/>
          </p:nvSpPr>
          <p:spPr>
            <a:xfrm>
              <a:off x="578498" y="1066799"/>
              <a:ext cx="438539" cy="438539"/>
            </a:xfrm>
            <a:prstGeom prst="ellipse">
              <a:avLst/>
            </a:prstGeom>
            <a:solidFill>
              <a:srgbClr val="21C0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82350" y="1066799"/>
              <a:ext cx="107965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Nunito ExtraLight" pitchFamily="2" charset="-52"/>
                </a:rPr>
                <a:t>Какой символ используют для выражения «не меньше» и как этот </a:t>
              </a:r>
            </a:p>
            <a:p>
              <a:r>
                <a:rPr lang="en-BZ" sz="2800" dirty="0">
                  <a:latin typeface="Nunito ExtraLight" pitchFamily="2" charset="-52"/>
                </a:rPr>
                <a:t>c</a:t>
              </a:r>
              <a:r>
                <a:rPr lang="ru-RU" sz="2800" dirty="0" err="1">
                  <a:latin typeface="Nunito ExtraLight" pitchFamily="2" charset="-52"/>
                </a:rPr>
                <a:t>имвол</a:t>
              </a:r>
              <a:r>
                <a:rPr lang="ru-RU" sz="2800" dirty="0">
                  <a:latin typeface="Nunito ExtraLight" pitchFamily="2" charset="-52"/>
                </a:rPr>
                <a:t> читают?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8498" y="4267404"/>
            <a:ext cx="7430556" cy="523220"/>
            <a:chOff x="578498" y="1066799"/>
            <a:chExt cx="7430556" cy="523220"/>
          </a:xfrm>
        </p:grpSpPr>
        <p:sp>
          <p:nvSpPr>
            <p:cNvPr id="18" name="Овал 17"/>
            <p:cNvSpPr/>
            <p:nvPr/>
          </p:nvSpPr>
          <p:spPr>
            <a:xfrm>
              <a:off x="578498" y="1066799"/>
              <a:ext cx="438539" cy="438539"/>
            </a:xfrm>
            <a:prstGeom prst="ellipse">
              <a:avLst/>
            </a:prstGeom>
            <a:solidFill>
              <a:srgbClr val="21C0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/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082350" y="1066799"/>
                  <a:ext cx="69267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dirty="0">
                      <a:latin typeface="Nunito ExtraLight" pitchFamily="2" charset="-52"/>
                    </a:rPr>
                    <a:t>В каком случае верно неравенство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BZ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ru-RU" sz="2800" dirty="0">
                      <a:latin typeface="Nunito ExtraLight" pitchFamily="2" charset="-52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350" y="1066799"/>
                  <a:ext cx="6926704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849" t="-10465" r="-880" b="-325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Группа 19"/>
          <p:cNvGrpSpPr/>
          <p:nvPr/>
        </p:nvGrpSpPr>
        <p:grpSpPr>
          <a:xfrm>
            <a:off x="578498" y="4955786"/>
            <a:ext cx="7430556" cy="523220"/>
            <a:chOff x="578498" y="1066799"/>
            <a:chExt cx="7430556" cy="523220"/>
          </a:xfrm>
        </p:grpSpPr>
        <p:sp>
          <p:nvSpPr>
            <p:cNvPr id="21" name="Овал 20"/>
            <p:cNvSpPr/>
            <p:nvPr/>
          </p:nvSpPr>
          <p:spPr>
            <a:xfrm>
              <a:off x="578498" y="1066799"/>
              <a:ext cx="438539" cy="438539"/>
            </a:xfrm>
            <a:prstGeom prst="ellipse">
              <a:avLst/>
            </a:prstGeom>
            <a:solidFill>
              <a:srgbClr val="21C0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Z" sz="2800" dirty="0"/>
                <a:t>7</a:t>
              </a:r>
              <a:endParaRPr lang="ru-RU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82350" y="1066799"/>
                  <a:ext cx="692670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800" dirty="0">
                      <a:latin typeface="Nunito ExtraLight" pitchFamily="2" charset="-52"/>
                    </a:rPr>
                    <a:t>В каком случае верно неравенство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BZ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a14:m>
                  <a:r>
                    <a:rPr lang="ru-RU" sz="2800" dirty="0">
                      <a:latin typeface="Nunito ExtraLight" pitchFamily="2" charset="-52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2350" y="1066799"/>
                  <a:ext cx="6926704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849" t="-11628" r="-880" b="-325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Группа 22"/>
          <p:cNvGrpSpPr/>
          <p:nvPr/>
        </p:nvGrpSpPr>
        <p:grpSpPr>
          <a:xfrm>
            <a:off x="578498" y="5540826"/>
            <a:ext cx="9432899" cy="954107"/>
            <a:chOff x="578498" y="1066799"/>
            <a:chExt cx="9432899" cy="954107"/>
          </a:xfrm>
        </p:grpSpPr>
        <p:sp>
          <p:nvSpPr>
            <p:cNvPr id="24" name="Овал 23"/>
            <p:cNvSpPr/>
            <p:nvPr/>
          </p:nvSpPr>
          <p:spPr>
            <a:xfrm>
              <a:off x="578498" y="1066799"/>
              <a:ext cx="438539" cy="438539"/>
            </a:xfrm>
            <a:prstGeom prst="ellipse">
              <a:avLst/>
            </a:prstGeom>
            <a:solidFill>
              <a:srgbClr val="21C0F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BZ" sz="2800" dirty="0"/>
                <a:t>8</a:t>
              </a:r>
              <a:endParaRPr lang="ru-RU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82350" y="1066799"/>
              <a:ext cx="892904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>
                  <a:latin typeface="Nunito ExtraLight" pitchFamily="2" charset="-52"/>
                </a:rPr>
                <a:t>Какие знаки называют знаками строгого и нестрогого </a:t>
              </a:r>
            </a:p>
            <a:p>
              <a:r>
                <a:rPr lang="ru-RU" sz="2800" dirty="0">
                  <a:latin typeface="Nunito ExtraLight" pitchFamily="2" charset="-52"/>
                </a:rPr>
                <a:t>неравенства?</a:t>
              </a: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Сравните числа</a:t>
            </a:r>
            <a:r>
              <a:rPr lang="en-BZ" sz="2800" dirty="0">
                <a:solidFill>
                  <a:srgbClr val="6600CC"/>
                </a:solidFill>
                <a:latin typeface="Nunito Black" pitchFamily="2" charset="-52"/>
              </a:rPr>
              <a:t> (</a:t>
            </a:r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устно)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5482" y="1017494"/>
                <a:ext cx="377590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1)  −3,001          −3,01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2" y="1017494"/>
                <a:ext cx="3775905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481" y="2380129"/>
                <a:ext cx="2781274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2)  − 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         − </m:t>
                      </m:r>
                      <m:f>
                        <m:f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81" y="2380129"/>
                <a:ext cx="2781274" cy="8094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0844" y="4121329"/>
                <a:ext cx="3620543" cy="1091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3)  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f>
                                <m:fPr>
                                  <m:ctrlP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44" y="4121329"/>
                <a:ext cx="3620543" cy="10913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64188" y="966773"/>
                <a:ext cx="243515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4)   </m:t>
                      </m:r>
                      <m:rad>
                        <m:radPr>
                          <m:degHide m:val="on"/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          2,1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88" y="966773"/>
                <a:ext cx="2435154" cy="4816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64188" y="2544051"/>
                <a:ext cx="218476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5)   </m:t>
                      </m:r>
                      <m:rad>
                        <m:radPr>
                          <m:degHide m:val="on"/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88" y="2544051"/>
                <a:ext cx="2184764" cy="48160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64188" y="4121329"/>
                <a:ext cx="3394584" cy="1053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6)  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BZ" sz="28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188" y="4121329"/>
                <a:ext cx="3394584" cy="10532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368424" y="957272"/>
            <a:ext cx="616823" cy="55132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76118" y="2541146"/>
            <a:ext cx="616823" cy="55132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73434" y="4391358"/>
            <a:ext cx="616823" cy="55132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81765" y="953624"/>
            <a:ext cx="616823" cy="55132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281764" y="2529531"/>
            <a:ext cx="616823" cy="55132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61480" y="4391358"/>
            <a:ext cx="616823" cy="551329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92941" y="838244"/>
                <a:ext cx="6011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41" y="838244"/>
                <a:ext cx="601126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65838" y="2435863"/>
                <a:ext cx="6011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38" y="2435863"/>
                <a:ext cx="601126" cy="7386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89131" y="4297690"/>
                <a:ext cx="6011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131" y="4297690"/>
                <a:ext cx="601126" cy="73866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297276" y="848510"/>
                <a:ext cx="6011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276" y="848510"/>
                <a:ext cx="601126" cy="73866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97276" y="2415522"/>
                <a:ext cx="6011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276" y="2415522"/>
                <a:ext cx="601126" cy="73866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777177" y="4284977"/>
                <a:ext cx="601126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4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177" y="4284977"/>
                <a:ext cx="601126" cy="73866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9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Раскройте скобки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1784" y="1301620"/>
                <a:ext cx="21759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1)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84" y="1301620"/>
                <a:ext cx="217598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3328" y="3243844"/>
                <a:ext cx="1950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8" y="3243844"/>
                <a:ext cx="195085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33067" y="3243844"/>
                <a:ext cx="23484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7" y="3243844"/>
                <a:ext cx="234840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83328" y="4282829"/>
                <a:ext cx="21180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8" y="4282829"/>
                <a:ext cx="211801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96770" y="3243844"/>
                <a:ext cx="19192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770" y="3243844"/>
                <a:ext cx="191924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12946" y="4282827"/>
                <a:ext cx="23167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46" y="4282827"/>
                <a:ext cx="231678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96770" y="4282828"/>
                <a:ext cx="23167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−25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770" y="4282828"/>
                <a:ext cx="2316788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12604 -0.4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Раскройте скобки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1784" y="1301620"/>
                <a:ext cx="21759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1)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84" y="1301620"/>
                <a:ext cx="217598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3328" y="3243844"/>
                <a:ext cx="19508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8" y="3243844"/>
                <a:ext cx="1950855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33067" y="3243844"/>
                <a:ext cx="23484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7" y="3243844"/>
                <a:ext cx="2348400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3067" y="4282828"/>
                <a:ext cx="21180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7" y="4282828"/>
                <a:ext cx="2118016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96770" y="3243844"/>
                <a:ext cx="19192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770" y="3243844"/>
                <a:ext cx="191924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3328" y="4413456"/>
                <a:ext cx="231678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8" y="4413456"/>
                <a:ext cx="231678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96770" y="4282828"/>
                <a:ext cx="211801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770" y="4282828"/>
                <a:ext cx="2118016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8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16927 -0.45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Раскройте скобки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1784" y="1301620"/>
                <a:ext cx="21759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1)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84" y="1301620"/>
                <a:ext cx="217598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3328" y="3243844"/>
                <a:ext cx="17370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8" y="3243844"/>
                <a:ext cx="173707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33067" y="3243844"/>
                <a:ext cx="17370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7" y="3243844"/>
                <a:ext cx="173707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3067" y="4282828"/>
                <a:ext cx="10853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7" y="4282828"/>
                <a:ext cx="108536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3328" y="4282828"/>
                <a:ext cx="10853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8" y="4282828"/>
                <a:ext cx="108536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57968" y="3243844"/>
                <a:ext cx="1913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68" y="3243844"/>
                <a:ext cx="191302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96770" y="4282828"/>
                <a:ext cx="1913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770" y="4282828"/>
                <a:ext cx="1913023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92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44883 -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300" y="160950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6600CC"/>
                </a:solidFill>
                <a:latin typeface="Nunito Black" pitchFamily="2" charset="-52"/>
              </a:rPr>
              <a:t>Раскройте скобки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1784" y="1301620"/>
                <a:ext cx="21759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1) </m:t>
                      </m:r>
                      <m:sSup>
                        <m:sSup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BZ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84" y="1301620"/>
                <a:ext cx="2175980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3328" y="3243844"/>
                <a:ext cx="17370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8" y="3243844"/>
                <a:ext cx="1737079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33067" y="3243844"/>
                <a:ext cx="17370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7" y="3243844"/>
                <a:ext cx="173707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3067" y="4282828"/>
                <a:ext cx="10853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067" y="4282828"/>
                <a:ext cx="108536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83328" y="4282828"/>
                <a:ext cx="10853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328" y="4282828"/>
                <a:ext cx="1085362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457968" y="4282828"/>
                <a:ext cx="1913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68" y="4282828"/>
                <a:ext cx="191302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457967" y="3243844"/>
                <a:ext cx="19130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B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BZ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BZ" sz="2800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967" y="3243844"/>
                <a:ext cx="1913023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382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45378 -0.43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798" y="378313"/>
            <a:ext cx="979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6B59CB"/>
                </a:solidFill>
                <a:latin typeface="Nunito Black" pitchFamily="2" charset="-52"/>
              </a:rPr>
              <a:t>Что больше?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773" y="1042897"/>
            <a:ext cx="10779920" cy="645944"/>
          </a:xfrm>
          <a:prstGeom prst="rect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Nunito ExtraLight" pitchFamily="2" charset="-52"/>
              </a:rPr>
              <a:t>Площадь спортзала или классной комнаты?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6773" y="1960407"/>
            <a:ext cx="10779920" cy="1314637"/>
          </a:xfrm>
          <a:prstGeom prst="rect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Nunito ExtraLight" pitchFamily="2" charset="-52"/>
              </a:rPr>
              <a:t>Расстояние от Москвы до Питера или расстояние от Москвы до Нарткалы?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6773" y="3546611"/>
            <a:ext cx="10779920" cy="652166"/>
          </a:xfrm>
          <a:prstGeom prst="rect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Nunito ExtraLight" pitchFamily="2" charset="-52"/>
              </a:rPr>
              <a:t>Масса кирпича или масса спичечной коробки?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6773" y="4507639"/>
            <a:ext cx="10779920" cy="642860"/>
          </a:xfrm>
          <a:prstGeom prst="rect">
            <a:avLst/>
          </a:prstGeom>
          <a:solidFill>
            <a:srgbClr val="6B59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Nunito ExtraLight" pitchFamily="2" charset="-52"/>
              </a:rPr>
              <a:t>Килограмм железа или килограмм ваты?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6123" y="5351625"/>
            <a:ext cx="953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Результаты таких сравнений можно записывать в виде числовых неравенств, используя знаки сравнения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253534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" y="0"/>
            <a:ext cx="1070162" cy="107016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1088" y="307834"/>
            <a:ext cx="10080766" cy="5304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2F3036"/>
                </a:solidFill>
                <a:latin typeface="Nunito Black" pitchFamily="2" charset="-52"/>
              </a:rPr>
              <a:t>Определение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0306" y="995082"/>
                <a:ext cx="1141207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Nunito ExtraLight" pitchFamily="2" charset="-52"/>
                  </a:rPr>
                  <a:t>Число </a:t>
                </a:r>
                <a14:m>
                  <m:oMath xmlns:m="http://schemas.openxmlformats.org/officeDocument/2006/math"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2800" dirty="0">
                    <a:latin typeface="Nunito ExtraLight" pitchFamily="2" charset="-52"/>
                  </a:rPr>
                  <a:t> считают больше числа </a:t>
                </a:r>
                <a14:m>
                  <m:oMath xmlns:m="http://schemas.openxmlformats.org/officeDocument/2006/math"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2800" dirty="0">
                    <a:latin typeface="Nunito ExtraLight" pitchFamily="2" charset="-52"/>
                  </a:rPr>
                  <a:t>, если разность </a:t>
                </a:r>
                <a14:m>
                  <m:oMath xmlns:m="http://schemas.openxmlformats.org/officeDocument/2006/math"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latin typeface="Nunito ExtraLight" pitchFamily="2" charset="-52"/>
                  </a:rPr>
                  <a:t> </a:t>
                </a:r>
                <a:r>
                  <a:rPr lang="ru-RU" sz="2800" dirty="0">
                    <a:latin typeface="Nunito ExtraLight" pitchFamily="2" charset="-52"/>
                  </a:rPr>
                  <a:t>является </a:t>
                </a:r>
                <a:r>
                  <a:rPr lang="ru-RU" sz="2800" dirty="0">
                    <a:solidFill>
                      <a:srgbClr val="C00000"/>
                    </a:solidFill>
                    <a:latin typeface="Nunito ExtraLight" pitchFamily="2" charset="-52"/>
                  </a:rPr>
                  <a:t>положительным числом</a:t>
                </a:r>
                <a:r>
                  <a:rPr lang="ru-RU" sz="2800" dirty="0">
                    <a:latin typeface="Nunito ExtraLight" pitchFamily="2" charset="-52"/>
                  </a:rPr>
                  <a:t>. </a:t>
                </a:r>
              </a:p>
              <a:p>
                <a:endParaRPr lang="ru-RU" sz="2800" dirty="0">
                  <a:latin typeface="Nunito ExtraLight" pitchFamily="2" charset="-52"/>
                </a:endParaRPr>
              </a:p>
              <a:p>
                <a:r>
                  <a:rPr lang="ru-RU" sz="2800" dirty="0">
                    <a:latin typeface="Nunito ExtraLight" pitchFamily="2" charset="-52"/>
                  </a:rPr>
                  <a:t>Число </a:t>
                </a:r>
                <a14:m>
                  <m:oMath xmlns:m="http://schemas.openxmlformats.org/officeDocument/2006/math"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ru-RU" sz="2800" dirty="0">
                    <a:latin typeface="Nunito ExtraLight" pitchFamily="2" charset="-52"/>
                  </a:rPr>
                  <a:t> считают меньше числа </a:t>
                </a:r>
                <a14:m>
                  <m:oMath xmlns:m="http://schemas.openxmlformats.org/officeDocument/2006/math"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2800" dirty="0">
                    <a:latin typeface="Nunito ExtraLight" pitchFamily="2" charset="-52"/>
                  </a:rPr>
                  <a:t>, если разность </a:t>
                </a:r>
                <a14:m>
                  <m:oMath xmlns:m="http://schemas.openxmlformats.org/officeDocument/2006/math"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BZ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ru-RU" sz="2800" b="1" dirty="0">
                    <a:solidFill>
                      <a:srgbClr val="C00000"/>
                    </a:solidFill>
                    <a:latin typeface="Nunito ExtraLight" pitchFamily="2" charset="-52"/>
                  </a:rPr>
                  <a:t> </a:t>
                </a:r>
                <a:r>
                  <a:rPr lang="ru-RU" sz="2800" dirty="0">
                    <a:latin typeface="Nunito ExtraLight" pitchFamily="2" charset="-52"/>
                  </a:rPr>
                  <a:t>является </a:t>
                </a:r>
                <a:r>
                  <a:rPr lang="ru-RU" sz="2800" dirty="0">
                    <a:solidFill>
                      <a:srgbClr val="C00000"/>
                    </a:solidFill>
                    <a:latin typeface="Nunito ExtraLight" pitchFamily="2" charset="-52"/>
                  </a:rPr>
                  <a:t>отрицательным числом</a:t>
                </a:r>
                <a:r>
                  <a:rPr lang="ru-RU" sz="2800" dirty="0">
                    <a:latin typeface="Nunito ExtraLight" pitchFamily="2" charset="-52"/>
                  </a:rPr>
                  <a:t>.</a:t>
                </a:r>
              </a:p>
              <a:p>
                <a:endParaRPr lang="ru-RU" sz="2800" dirty="0">
                  <a:latin typeface="Nunito ExtraLight" pitchFamily="2" charset="-5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06" y="995082"/>
                <a:ext cx="11412071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1122" t="-20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8108" y="4159155"/>
                <a:ext cx="6925166" cy="1017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Как сравнить   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   и    2−</m:t>
                      </m:r>
                      <m:rad>
                        <m:radPr>
                          <m:degHide m:val="on"/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e>
                      </m:rad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?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108" y="4159155"/>
                <a:ext cx="6925166" cy="1017330"/>
              </a:xfrm>
              <a:prstGeom prst="rect">
                <a:avLst/>
              </a:prstGeom>
              <a:blipFill rotWithShape="0">
                <a:blip r:embed="rId5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984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913" y="5431371"/>
            <a:ext cx="794617" cy="7946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5" y="174983"/>
                <a:ext cx="6476132" cy="2002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2F3036"/>
                          </a:solidFill>
                          <a:latin typeface="Cambria Math" panose="02040503050406030204" pitchFamily="18" charset="0"/>
                        </a:rPr>
                        <m:t>Рассмотрим разность выражений</m:t>
                      </m:r>
                    </m:oMath>
                  </m:oMathPara>
                </a14:m>
                <a:endParaRPr lang="ru-RU" sz="3200" b="0" i="1" dirty="0">
                  <a:solidFill>
                    <a:srgbClr val="2F3036"/>
                  </a:solidFill>
                  <a:latin typeface="Cambria Math" panose="02040503050406030204" pitchFamily="18" charset="0"/>
                </a:endParaRPr>
              </a:p>
              <a:p>
                <a:endParaRPr lang="ru-RU" sz="3200" b="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−(2−</m:t>
                      </m:r>
                      <m:rad>
                        <m:radPr>
                          <m:degHide m:val="on"/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e>
                      </m:rad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 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5" y="174983"/>
                <a:ext cx="6476132" cy="20022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Дуга 1"/>
          <p:cNvSpPr/>
          <p:nvPr/>
        </p:nvSpPr>
        <p:spPr>
          <a:xfrm rot="9676885">
            <a:off x="3094230" y="503853"/>
            <a:ext cx="914400" cy="9144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61048" y="844421"/>
                <a:ext cx="114236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2+</m:t>
                      </m:r>
                      <m:rad>
                        <m:radPr>
                          <m:degHide m:val="on"/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048" y="844421"/>
                <a:ext cx="1142364" cy="4816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3100" y="1046311"/>
                <a:ext cx="4572790" cy="11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d>
                            <m:dPr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  <m:d>
                            <m:dPr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3 </m:t>
                                  </m:r>
                                </m:e>
                              </m:rad>
                            </m:e>
                          </m:d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100" y="1046311"/>
                <a:ext cx="4572790" cy="1130887"/>
              </a:xfrm>
              <a:prstGeom prst="rect">
                <a:avLst/>
              </a:prstGeom>
              <a:blipFill rotWithShape="0">
                <a:blip r:embed="rId5"/>
                <a:stretch>
                  <a:fillRect l="-133" b="-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075890" y="1129347"/>
                <a:ext cx="2603470" cy="10478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2−</m:t>
                          </m:r>
                          <m:d>
                            <m:dPr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4−3</m:t>
                              </m:r>
                            </m:e>
                          </m:d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5890" y="1129347"/>
                <a:ext cx="2603470" cy="1047851"/>
              </a:xfrm>
              <a:prstGeom prst="rect">
                <a:avLst/>
              </a:prstGeom>
              <a:blipFill rotWithShape="0">
                <a:blip r:embed="rId6"/>
                <a:stretch>
                  <a:fillRect l="-234" b="-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3365" y="3082554"/>
                <a:ext cx="2236381" cy="1017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2−1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5" y="3082554"/>
                <a:ext cx="2236381" cy="101733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3036" y="3082554"/>
                <a:ext cx="1396023" cy="1017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036" y="3082554"/>
                <a:ext cx="1396023" cy="1017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32230" y="3344997"/>
                <a:ext cx="8321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2230" y="3344997"/>
                <a:ext cx="832151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423570" y="5005239"/>
                <a:ext cx="4612929" cy="1017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solidFill>
                            <a:srgbClr val="2F3036"/>
                          </a:solidFill>
                          <a:latin typeface="Cambria Math" panose="02040503050406030204" pitchFamily="18" charset="0"/>
                        </a:rPr>
                        <m:t>тогда   </m:t>
                      </m:r>
                      <m:f>
                        <m:fPr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sz="32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ru-RU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2−</m:t>
                      </m:r>
                      <m:rad>
                        <m:radPr>
                          <m:degHide m:val="on"/>
                          <m:ctrlP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e>
                      </m:rad>
                    </m:oMath>
                  </m:oMathPara>
                </a14:m>
                <a:endParaRPr lang="ru-R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570" y="5005239"/>
                <a:ext cx="4612929" cy="10173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743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783</Words>
  <Application>Microsoft Office PowerPoint</Application>
  <PresentationFormat>Широкоэкранный</PresentationFormat>
  <Paragraphs>163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Nunito Black</vt:lpstr>
      <vt:lpstr>Nunito ExtraLight</vt:lpstr>
      <vt:lpstr>Тема Office</vt:lpstr>
      <vt:lpstr>Специальное оформление</vt:lpstr>
      <vt:lpstr>§1. Числовые неравенства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Бахова</dc:creator>
  <cp:lastModifiedBy>A Bah</cp:lastModifiedBy>
  <cp:revision>34</cp:revision>
  <dcterms:created xsi:type="dcterms:W3CDTF">2021-08-08T13:22:44Z</dcterms:created>
  <dcterms:modified xsi:type="dcterms:W3CDTF">2022-03-26T09:59:35Z</dcterms:modified>
</cp:coreProperties>
</file>