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5" r:id="rId3"/>
    <p:sldId id="323" r:id="rId4"/>
    <p:sldId id="322" r:id="rId5"/>
    <p:sldId id="324" r:id="rId6"/>
    <p:sldId id="325" r:id="rId7"/>
    <p:sldId id="326" r:id="rId8"/>
    <p:sldId id="327" r:id="rId9"/>
    <p:sldId id="328" r:id="rId10"/>
    <p:sldId id="330" r:id="rId11"/>
    <p:sldId id="331" r:id="rId12"/>
    <p:sldId id="32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AB17E47-90C9-4D78-AFC9-7AB021E24B24}">
          <p14:sldIdLst>
            <p14:sldId id="256"/>
            <p14:sldId id="295"/>
            <p14:sldId id="323"/>
            <p14:sldId id="322"/>
            <p14:sldId id="324"/>
            <p14:sldId id="325"/>
            <p14:sldId id="326"/>
            <p14:sldId id="327"/>
            <p14:sldId id="328"/>
            <p14:sldId id="330"/>
            <p14:sldId id="331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9CE"/>
    <a:srgbClr val="4ABFE4"/>
    <a:srgbClr val="CB9F91"/>
    <a:srgbClr val="F3D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7767-D1F4-48A6-9829-33365DC914B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E4D4C-1707-4BBB-9081-9A9ADF91A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9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4D4C-1707-4BBB-9081-9A9ADF91A3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9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6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8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9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1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3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5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5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7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5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5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7AA0F-E0E9-40ED-98C0-C007C2A5A8B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3" Type="http://schemas.microsoft.com/office/2007/relationships/hdphoto" Target="../media/hdphoto1.wdp"/><Relationship Id="rId12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5.png"/><Relationship Id="rId10" Type="http://schemas.openxmlformats.org/officeDocument/2006/relationships/image" Target="../media/image260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10" Type="http://schemas.openxmlformats.org/officeDocument/2006/relationships/image" Target="../media/image260.png"/><Relationship Id="rId4" Type="http://schemas.microsoft.com/office/2007/relationships/hdphoto" Target="../media/hdphoto1.wdp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15" Type="http://schemas.openxmlformats.org/officeDocument/2006/relationships/image" Target="../media/image12.png"/><Relationship Id="rId10" Type="http://schemas.openxmlformats.org/officeDocument/2006/relationships/image" Target="../media/image260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microsoft.com/office/2007/relationships/hdphoto" Target="../media/hdphoto1.wdp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2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260.png"/><Relationship Id="rId19" Type="http://schemas.openxmlformats.org/officeDocument/2006/relationships/image" Target="../media/image3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2323" y="1181355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 smtClean="0"/>
              <a:t>Отношения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1679" y="4314818"/>
            <a:ext cx="9144000" cy="1655762"/>
          </a:xfrm>
        </p:spPr>
        <p:txBody>
          <a:bodyPr/>
          <a:lstStyle/>
          <a:p>
            <a:r>
              <a:rPr lang="ru-RU" dirty="0" smtClean="0"/>
              <a:t>6 класс,  по УМК А.Г.Мерзляк</a:t>
            </a:r>
            <a:endParaRPr lang="ru-RU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-2632229" y="-4439"/>
            <a:ext cx="5264458" cy="6862439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086"/>
            <a:ext cx="2632229" cy="3431219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4500000">
            <a:off x="17386" y="3427090"/>
            <a:ext cx="2632229" cy="3431219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4300" y="0"/>
            <a:ext cx="2632229" cy="343121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4500000">
            <a:off x="114299" y="3431528"/>
            <a:ext cx="2632229" cy="343121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51817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062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2307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7552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2797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28042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3287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8532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51817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7062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2307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7552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72797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28042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83287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38532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>
            <a:stCxn id="12" idx="1"/>
          </p:cNvCxnSpPr>
          <p:nvPr/>
        </p:nvCxnSpPr>
        <p:spPr>
          <a:xfrm flipH="1" flipV="1">
            <a:off x="3229841" y="1605926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3229841" y="502421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8823479" y="1605926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8823479" y="5016670"/>
            <a:ext cx="1288338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216785" y="1605926"/>
            <a:ext cx="13056" cy="34182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128663" y="1605926"/>
            <a:ext cx="8862" cy="34182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744" y="2352220"/>
            <a:ext cx="3149908" cy="2362431"/>
          </a:xfrm>
          <a:prstGeom prst="rect">
            <a:avLst/>
          </a:prstGeom>
        </p:spPr>
      </p:pic>
      <p:sp>
        <p:nvSpPr>
          <p:cNvPr id="49" name="Управляющая кнопка: далее 48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518179" y="1285875"/>
            <a:ext cx="43053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518179" y="5305425"/>
            <a:ext cx="43053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5114" y="6433807"/>
            <a:ext cx="6278418" cy="365125"/>
          </a:xfrm>
        </p:spPr>
        <p:txBody>
          <a:bodyPr/>
          <a:lstStyle/>
          <a:p>
            <a:r>
              <a:rPr lang="ru-RU" dirty="0" smtClean="0"/>
              <a:t>Бахова Альфуся Борисовна, учитель математики МКОУ СОШ №6 г.п.Нарткала КБР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0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775180" y="686114"/>
            <a:ext cx="11759682" cy="63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Отношение одноименных величин есть число, а отношение разноименных величин – новая величина </a:t>
            </a:r>
            <a:endParaRPr lang="ru-RU" sz="2800" dirty="0">
              <a:solidFill>
                <a:srgbClr val="C00000"/>
              </a:solidFill>
              <a:latin typeface="PT Serif" panose="020A0603040505020204" pitchFamily="18" charset="-52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98905" y="697710"/>
            <a:ext cx="676275" cy="830997"/>
            <a:chOff x="266700" y="628650"/>
            <a:chExt cx="676275" cy="830997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61949" y="810785"/>
              <a:ext cx="466725" cy="466725"/>
            </a:xfrm>
            <a:prstGeom prst="rect">
              <a:avLst/>
            </a:prstGeom>
            <a:solidFill>
              <a:srgbClr val="4AB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66700" y="628650"/>
                  <a:ext cx="676275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</m:t>
                        </m:r>
                      </m:oMath>
                    </m:oMathPara>
                  </a14:m>
                  <a:endParaRPr lang="ru-RU" sz="5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" y="628650"/>
                  <a:ext cx="676275" cy="83099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9007" y="1790079"/>
                <a:ext cx="4928400" cy="885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пройденный путь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время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=скорость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07" y="1790079"/>
                <a:ext cx="4928400" cy="8855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036512" y="1836790"/>
                <a:ext cx="4492384" cy="792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стоимость товара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количество единиц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=цена</m:t>
                      </m:r>
                    </m:oMath>
                  </m:oMathPara>
                </a14:m>
                <a:endParaRPr lang="ru-RU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512" y="1836790"/>
                <a:ext cx="4492384" cy="79214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36288" y="3088985"/>
                <a:ext cx="3979423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масса тела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объем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=плотность</m:t>
                      </m:r>
                    </m:oMath>
                  </m:oMathPara>
                </a14:m>
                <a:endParaRPr lang="ru-R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88" y="3088985"/>
                <a:ext cx="3979423" cy="73795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63725" y="4479124"/>
                <a:ext cx="10977044" cy="890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объем выполненной работы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время, за которое выполнена работа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=производительность труда</m:t>
                      </m:r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25" y="4479124"/>
                <a:ext cx="10977044" cy="89082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64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/>
      <p:bldP spid="44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181" y="775184"/>
            <a:ext cx="8657497" cy="5523872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121289" y="563908"/>
            <a:ext cx="8296747" cy="63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Масштаб 1 : 5 000 000 означает, что 1 см на карте соответствует 5 000 000 см на местности</a:t>
            </a:r>
            <a:endParaRPr lang="ru-RU" sz="2800" dirty="0">
              <a:solidFill>
                <a:srgbClr val="C00000"/>
              </a:solidFill>
              <a:latin typeface="PT Serif" panose="020A0603040505020204" pitchFamily="18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96843" y="5150584"/>
            <a:ext cx="2739669" cy="5905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3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34619" y="800100"/>
            <a:ext cx="419100" cy="419100"/>
          </a:xfrm>
          <a:prstGeom prst="ellipse">
            <a:avLst/>
          </a:prstGeom>
          <a:ln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</a:rPr>
              <a:t>1</a:t>
            </a:r>
            <a:endParaRPr lang="ru-RU" sz="24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1020682" y="826775"/>
            <a:ext cx="10812899" cy="6324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latin typeface="PT Serif" panose="020A0603040505020204" pitchFamily="18" charset="-52"/>
              </a:rPr>
              <a:t>Что называют отношением двух чисел?</a:t>
            </a:r>
            <a:endParaRPr lang="ru-RU" sz="2500" dirty="0">
              <a:latin typeface="PT Serif" panose="020A0603040505020204" pitchFamily="18" charset="-52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34619" y="1665052"/>
            <a:ext cx="11398962" cy="709235"/>
            <a:chOff x="434619" y="1981030"/>
            <a:chExt cx="11398962" cy="709235"/>
          </a:xfrm>
        </p:grpSpPr>
        <p:sp>
          <p:nvSpPr>
            <p:cNvPr id="29" name="Овал 28"/>
            <p:cNvSpPr/>
            <p:nvPr/>
          </p:nvSpPr>
          <p:spPr>
            <a:xfrm>
              <a:off x="434619" y="1981030"/>
              <a:ext cx="419100" cy="419100"/>
            </a:xfrm>
            <a:prstGeom prst="ellipse">
              <a:avLst/>
            </a:prstGeom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</a:rPr>
                <a:t>2</a:t>
              </a:r>
              <a:endParaRPr lang="ru-RU" sz="24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6" name="Заголовок 1"/>
            <p:cNvSpPr txBox="1">
              <a:spLocks/>
            </p:cNvSpPr>
            <p:nvPr/>
          </p:nvSpPr>
          <p:spPr>
            <a:xfrm>
              <a:off x="1020682" y="2057816"/>
              <a:ext cx="10812899" cy="632449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600" dirty="0" smtClean="0">
                  <a:latin typeface="PT Serif" panose="020A0603040505020204" pitchFamily="18" charset="-52"/>
                </a:rPr>
                <a:t>Как можно записать отношение чисел </a:t>
              </a:r>
              <a:r>
                <a:rPr lang="ru-RU" sz="2600" dirty="0" smtClean="0">
                  <a:solidFill>
                    <a:srgbClr val="FF0000"/>
                  </a:solidFill>
                  <a:latin typeface="PT Serif" panose="020A0603040505020204" pitchFamily="18" charset="-52"/>
                </a:rPr>
                <a:t>в</a:t>
              </a:r>
              <a:r>
                <a:rPr lang="ru-RU" sz="2600" dirty="0" smtClean="0">
                  <a:latin typeface="PT Serif" panose="020A0603040505020204" pitchFamily="18" charset="-52"/>
                </a:rPr>
                <a:t> и </a:t>
              </a:r>
              <a:r>
                <a:rPr lang="ru-RU" sz="2600" dirty="0" smtClean="0">
                  <a:solidFill>
                    <a:srgbClr val="FF0000"/>
                  </a:solidFill>
                  <a:latin typeface="PT Serif" panose="020A0603040505020204" pitchFamily="18" charset="-52"/>
                </a:rPr>
                <a:t>с</a:t>
              </a:r>
              <a:r>
                <a:rPr lang="ru-RU" sz="2600" dirty="0" smtClean="0">
                  <a:latin typeface="PT Serif" panose="020A0603040505020204" pitchFamily="18" charset="-52"/>
                </a:rPr>
                <a:t>?</a:t>
              </a:r>
              <a:endParaRPr lang="ru-RU" sz="2600" dirty="0">
                <a:latin typeface="PT Serif" panose="020A0603040505020204" pitchFamily="18" charset="-52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34619" y="2656901"/>
            <a:ext cx="11398962" cy="709235"/>
            <a:chOff x="434619" y="1981030"/>
            <a:chExt cx="11398962" cy="709235"/>
          </a:xfrm>
        </p:grpSpPr>
        <p:sp>
          <p:nvSpPr>
            <p:cNvPr id="31" name="Овал 30"/>
            <p:cNvSpPr/>
            <p:nvPr/>
          </p:nvSpPr>
          <p:spPr>
            <a:xfrm>
              <a:off x="434619" y="1981030"/>
              <a:ext cx="419100" cy="419100"/>
            </a:xfrm>
            <a:prstGeom prst="ellipse">
              <a:avLst/>
            </a:prstGeom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</a:rPr>
                <a:t>3</a:t>
              </a:r>
              <a:endParaRPr lang="ru-RU" sz="24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2" name="Заголовок 1"/>
            <p:cNvSpPr txBox="1">
              <a:spLocks/>
            </p:cNvSpPr>
            <p:nvPr/>
          </p:nvSpPr>
          <p:spPr>
            <a:xfrm>
              <a:off x="1020682" y="2057816"/>
              <a:ext cx="10812899" cy="632449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600" dirty="0" smtClean="0">
                  <a:latin typeface="PT Serif" panose="020A0603040505020204" pitchFamily="18" charset="-52"/>
                </a:rPr>
                <a:t>Назовите в отношении </a:t>
              </a:r>
              <a:r>
                <a:rPr lang="en-US" sz="2600" dirty="0" smtClean="0">
                  <a:solidFill>
                    <a:srgbClr val="FF0000"/>
                  </a:solidFill>
                  <a:latin typeface="PT Serif" panose="020A0603040505020204" pitchFamily="18" charset="-52"/>
                </a:rPr>
                <a:t>m </a:t>
              </a:r>
              <a:r>
                <a:rPr lang="ru-RU" sz="2600" dirty="0" smtClean="0">
                  <a:solidFill>
                    <a:srgbClr val="FF0000"/>
                  </a:solidFill>
                  <a:latin typeface="PT Serif" panose="020A0603040505020204" pitchFamily="18" charset="-52"/>
                </a:rPr>
                <a:t>:</a:t>
              </a:r>
              <a:r>
                <a:rPr lang="en-US" sz="2600" dirty="0" smtClean="0">
                  <a:solidFill>
                    <a:srgbClr val="FF0000"/>
                  </a:solidFill>
                  <a:latin typeface="PT Serif" panose="020A0603040505020204" pitchFamily="18" charset="-52"/>
                </a:rPr>
                <a:t> n </a:t>
              </a:r>
              <a:r>
                <a:rPr lang="ru-RU" sz="2600" dirty="0" smtClean="0">
                  <a:latin typeface="PT Serif" panose="020A0603040505020204" pitchFamily="18" charset="-52"/>
                </a:rPr>
                <a:t>последующий и предыдущий члены?</a:t>
              </a:r>
              <a:endParaRPr lang="ru-RU" sz="2600" dirty="0">
                <a:latin typeface="PT Serif" panose="020A0603040505020204" pitchFamily="18" charset="-52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34619" y="3665055"/>
            <a:ext cx="11398962" cy="709235"/>
            <a:chOff x="434619" y="1981030"/>
            <a:chExt cx="11398962" cy="709235"/>
          </a:xfrm>
        </p:grpSpPr>
        <p:sp>
          <p:nvSpPr>
            <p:cNvPr id="37" name="Овал 36"/>
            <p:cNvSpPr/>
            <p:nvPr/>
          </p:nvSpPr>
          <p:spPr>
            <a:xfrm>
              <a:off x="434619" y="1981030"/>
              <a:ext cx="419100" cy="419100"/>
            </a:xfrm>
            <a:prstGeom prst="ellipse">
              <a:avLst/>
            </a:prstGeom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</a:rPr>
                <a:t>4</a:t>
              </a:r>
              <a:endParaRPr lang="ru-RU" sz="24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8" name="Заголовок 1"/>
            <p:cNvSpPr txBox="1">
              <a:spLocks/>
            </p:cNvSpPr>
            <p:nvPr/>
          </p:nvSpPr>
          <p:spPr>
            <a:xfrm>
              <a:off x="1020682" y="2057816"/>
              <a:ext cx="10812899" cy="632449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600" dirty="0" smtClean="0">
                  <a:latin typeface="PT Serif" panose="020A0603040505020204" pitchFamily="18" charset="-52"/>
                </a:rPr>
                <a:t>В чем состоит основное свойство отношения?</a:t>
              </a:r>
              <a:endParaRPr lang="ru-RU" sz="2600" dirty="0">
                <a:latin typeface="PT Serif" panose="020A0603040505020204" pitchFamily="18" charset="-52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34619" y="4599778"/>
            <a:ext cx="11398962" cy="709235"/>
            <a:chOff x="434619" y="1981030"/>
            <a:chExt cx="11398962" cy="709235"/>
          </a:xfrm>
        </p:grpSpPr>
        <p:sp>
          <p:nvSpPr>
            <p:cNvPr id="41" name="Овал 40"/>
            <p:cNvSpPr/>
            <p:nvPr/>
          </p:nvSpPr>
          <p:spPr>
            <a:xfrm>
              <a:off x="434619" y="1981030"/>
              <a:ext cx="419100" cy="419100"/>
            </a:xfrm>
            <a:prstGeom prst="ellipse">
              <a:avLst/>
            </a:prstGeom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</a:rPr>
                <a:t>5</a:t>
              </a:r>
              <a:endParaRPr lang="ru-RU" sz="24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2" name="Заголовок 1"/>
            <p:cNvSpPr txBox="1">
              <a:spLocks/>
            </p:cNvSpPr>
            <p:nvPr/>
          </p:nvSpPr>
          <p:spPr>
            <a:xfrm>
              <a:off x="1020682" y="2057816"/>
              <a:ext cx="10812899" cy="632449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600" dirty="0" smtClean="0">
                  <a:latin typeface="PT Serif" panose="020A0603040505020204" pitchFamily="18" charset="-52"/>
                </a:rPr>
                <a:t>Что </a:t>
              </a:r>
              <a:r>
                <a:rPr lang="ru-RU" sz="2600" dirty="0" err="1" smtClean="0">
                  <a:latin typeface="PT Serif" panose="020A0603040505020204" pitchFamily="18" charset="-52"/>
                </a:rPr>
                <a:t>показывет</a:t>
              </a:r>
              <a:r>
                <a:rPr lang="ru-RU" sz="2600" dirty="0" smtClean="0">
                  <a:latin typeface="PT Serif" panose="020A0603040505020204" pitchFamily="18" charset="-52"/>
                </a:rPr>
                <a:t> отношение двух чисел?</a:t>
              </a:r>
              <a:endParaRPr lang="ru-RU" sz="2600" dirty="0">
                <a:latin typeface="PT Serif" panose="020A0603040505020204" pitchFamily="18" charset="-52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34619" y="5552753"/>
            <a:ext cx="11398962" cy="709235"/>
            <a:chOff x="434619" y="1981030"/>
            <a:chExt cx="11398962" cy="709235"/>
          </a:xfrm>
        </p:grpSpPr>
        <p:sp>
          <p:nvSpPr>
            <p:cNvPr id="44" name="Овал 43"/>
            <p:cNvSpPr/>
            <p:nvPr/>
          </p:nvSpPr>
          <p:spPr>
            <a:xfrm>
              <a:off x="434619" y="1981030"/>
              <a:ext cx="419100" cy="419100"/>
            </a:xfrm>
            <a:prstGeom prst="ellipse">
              <a:avLst/>
            </a:prstGeom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</a:rPr>
                <a:t>6</a:t>
              </a:r>
              <a:endParaRPr lang="ru-RU" sz="24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45" name="Заголовок 1"/>
            <p:cNvSpPr txBox="1">
              <a:spLocks/>
            </p:cNvSpPr>
            <p:nvPr/>
          </p:nvSpPr>
          <p:spPr>
            <a:xfrm>
              <a:off x="1020682" y="2057816"/>
              <a:ext cx="10812899" cy="632449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600" dirty="0" smtClean="0">
                  <a:latin typeface="PT Serif" panose="020A0603040505020204" pitchFamily="18" charset="-52"/>
                </a:rPr>
                <a:t>Какие бывают отношения? Объясните, что такое масштаб.</a:t>
              </a:r>
              <a:endParaRPr lang="ru-RU" sz="2600" dirty="0">
                <a:latin typeface="PT Serif" panose="020A0603040505020204" pitchFamily="18" charset="-52"/>
              </a:endParaRPr>
            </a:p>
          </p:txBody>
        </p:sp>
      </p:grpSp>
      <p:sp>
        <p:nvSpPr>
          <p:cNvPr id="46" name="Заголовок 1"/>
          <p:cNvSpPr txBox="1">
            <a:spLocks/>
          </p:cNvSpPr>
          <p:nvPr/>
        </p:nvSpPr>
        <p:spPr>
          <a:xfrm>
            <a:off x="6389000" y="6233970"/>
            <a:ext cx="4334384" cy="63244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B050"/>
                </a:solidFill>
              </a:rPr>
              <a:t>Домашнее задание: </a:t>
            </a:r>
          </a:p>
          <a:p>
            <a:r>
              <a:rPr lang="ru-RU" sz="3200" b="1" smtClean="0">
                <a:solidFill>
                  <a:srgbClr val="00B050"/>
                </a:solidFill>
              </a:rPr>
              <a:t>№№579 581 §19 </a:t>
            </a:r>
            <a:r>
              <a:rPr lang="ru-RU" sz="3200" b="1" dirty="0" smtClean="0">
                <a:solidFill>
                  <a:srgbClr val="00B050"/>
                </a:solidFill>
              </a:rPr>
              <a:t>- выучить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3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702387" y="706180"/>
            <a:ext cx="11791950" cy="63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Приведите примеры синонимов в русском языке</a:t>
            </a:r>
            <a:endParaRPr lang="ru-RU" sz="3600" dirty="0">
              <a:solidFill>
                <a:srgbClr val="C00000"/>
              </a:solidFill>
              <a:latin typeface="PT Serif" panose="020A0603040505020204" pitchFamily="18" charset="-52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8938" y="2172901"/>
            <a:ext cx="3055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PT Serif" panose="020A0603040505020204" pitchFamily="18" charset="-52"/>
              </a:rPr>
              <a:t>урок и занятие</a:t>
            </a:r>
            <a:endParaRPr lang="ru-RU" sz="3200" b="1" dirty="0">
              <a:solidFill>
                <a:srgbClr val="00B050"/>
              </a:solidFill>
              <a:latin typeface="PT Serif" panose="020A0603040505020204" pitchFamily="18" charset="-5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88738" y="3237200"/>
            <a:ext cx="3624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PT Serif" panose="020A0603040505020204" pitchFamily="18" charset="-52"/>
              </a:rPr>
              <a:t>думать и мыслить</a:t>
            </a:r>
            <a:endParaRPr lang="ru-RU" sz="3200" b="1" dirty="0">
              <a:solidFill>
                <a:srgbClr val="0070C0"/>
              </a:solidFill>
              <a:latin typeface="PT Serif" panose="020A0603040505020204" pitchFamily="18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82469" y="4601310"/>
            <a:ext cx="3584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PT Serif" panose="020A0603040505020204" pitchFamily="18" charset="-52"/>
              </a:rPr>
              <a:t>учитель и педагог</a:t>
            </a:r>
            <a:endParaRPr lang="ru-RU" sz="3200" b="1" dirty="0">
              <a:solidFill>
                <a:srgbClr val="7030A0"/>
              </a:solidFill>
              <a:latin typeface="PT Serif" panose="020A0603040505020204" pitchFamily="18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5926" y="1203270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PT Serif" panose="020A0603040505020204" pitchFamily="18" charset="-52"/>
              </a:rPr>
              <a:t>(когда одно и то же понятие имеет разные названия)</a:t>
            </a:r>
            <a:endParaRPr lang="ru-RU" dirty="0"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485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702387" y="706180"/>
            <a:ext cx="11791950" cy="63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>Синонимы в математике</a:t>
            </a:r>
            <a:endParaRPr lang="ru-RU" sz="3600" dirty="0">
              <a:solidFill>
                <a:srgbClr val="C00000"/>
              </a:solidFill>
              <a:latin typeface="PT Serif" panose="020A0603040505020204" pitchFamily="18" charset="-52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6307" y="2056870"/>
            <a:ext cx="7388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PT Serif" panose="020A0603040505020204" pitchFamily="18" charset="-52"/>
              </a:rPr>
              <a:t>Вторая степень числа и квадрат числа</a:t>
            </a:r>
            <a:endParaRPr lang="ru-RU" sz="3200" b="1" dirty="0">
              <a:solidFill>
                <a:srgbClr val="00B050"/>
              </a:solidFill>
              <a:latin typeface="PT Serif" panose="020A0603040505020204" pitchFamily="18" charset="-5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92492" y="3251155"/>
            <a:ext cx="9368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PT Serif" panose="020A0603040505020204" pitchFamily="18" charset="-52"/>
              </a:rPr>
              <a:t>Один процент величины и одна сотая величины</a:t>
            </a:r>
            <a:endParaRPr lang="ru-RU" sz="3200" b="1" dirty="0">
              <a:solidFill>
                <a:srgbClr val="0070C0"/>
              </a:solidFill>
              <a:latin typeface="PT Serif" panose="020A0603040505020204" pitchFamily="18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88962" y="4445440"/>
            <a:ext cx="3613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PT Serif" panose="020A0603040505020204" pitchFamily="18" charset="-52"/>
              </a:rPr>
              <a:t>Луч и полупрямая</a:t>
            </a:r>
            <a:endParaRPr lang="ru-RU" sz="3200" b="1" dirty="0">
              <a:solidFill>
                <a:srgbClr val="7030A0"/>
              </a:solidFill>
              <a:latin typeface="PT Serif" panose="020A0603040505020204" pitchFamily="18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5926" y="1203270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PT Serif" panose="020A0603040505020204" pitchFamily="18" charset="-52"/>
              </a:rPr>
              <a:t>(когда одно и то же понятие имеет разные названия)</a:t>
            </a:r>
            <a:endParaRPr lang="ru-RU" dirty="0"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0824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Заголовок 1"/>
              <p:cNvSpPr txBox="1">
                <a:spLocks/>
              </p:cNvSpPr>
              <p:nvPr/>
            </p:nvSpPr>
            <p:spPr>
              <a:xfrm>
                <a:off x="918093" y="883503"/>
                <a:ext cx="10989387" cy="63244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sz="2800" b="1" dirty="0" smtClean="0">
                    <a:solidFill>
                      <a:srgbClr val="002060"/>
                    </a:solidFill>
                    <a:latin typeface="PT Serif" panose="020A0603040505020204" pitchFamily="18" charset="-52"/>
                  </a:rPr>
                  <a:t>Частное двух чисел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и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ru-RU" sz="2800" dirty="0" smtClean="0">
                    <a:solidFill>
                      <a:srgbClr val="C00000"/>
                    </a:solidFill>
                    <a:latin typeface="PT Serif" panose="020A0603040505020204" pitchFamily="18" charset="-52"/>
                  </a:rPr>
                  <a:t>отличных от нуля, называют отношением чисел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и 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2800" dirty="0" smtClean="0">
                    <a:solidFill>
                      <a:srgbClr val="C00000"/>
                    </a:solidFill>
                    <a:latin typeface="PT Serif" panose="020A0603040505020204" pitchFamily="18" charset="-52"/>
                  </a:rPr>
                  <a:t> или </a:t>
                </a:r>
                <a:r>
                  <a:rPr lang="ru-RU" sz="2800" b="1" dirty="0" smtClean="0">
                    <a:solidFill>
                      <a:srgbClr val="002060"/>
                    </a:solidFill>
                    <a:latin typeface="PT Serif" panose="020A0603040505020204" pitchFamily="18" charset="-52"/>
                  </a:rPr>
                  <a:t>отношением</a:t>
                </a:r>
                <a:r>
                  <a:rPr lang="ru-RU" sz="2800" dirty="0" smtClean="0">
                    <a:solidFill>
                      <a:srgbClr val="C00000"/>
                    </a:solidFill>
                    <a:latin typeface="PT Serif" panose="020A0603040505020204" pitchFamily="18" charset="-52"/>
                  </a:rPr>
                  <a:t> числа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к числу 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ru-RU" sz="2800" dirty="0">
                  <a:solidFill>
                    <a:srgbClr val="C00000"/>
                  </a:solidFill>
                  <a:latin typeface="PT Serif" panose="020A0603040505020204" pitchFamily="18" charset="-52"/>
                </a:endParaRPr>
              </a:p>
            </p:txBody>
          </p:sp>
        </mc:Choice>
        <mc:Fallback xmlns="">
          <p:sp>
            <p:nvSpPr>
              <p:cNvPr id="2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93" y="883503"/>
                <a:ext cx="10989387" cy="632449"/>
              </a:xfrm>
              <a:prstGeom prst="rect">
                <a:avLst/>
              </a:prstGeom>
              <a:blipFill rotWithShape="0">
                <a:blip r:embed="rId2"/>
                <a:stretch>
                  <a:fillRect l="-1165" t="-17308" b="-6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96481" y="883503"/>
            <a:ext cx="676275" cy="830997"/>
            <a:chOff x="266700" y="628650"/>
            <a:chExt cx="676275" cy="830997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61949" y="810785"/>
              <a:ext cx="466725" cy="466725"/>
            </a:xfrm>
            <a:prstGeom prst="rect">
              <a:avLst/>
            </a:prstGeom>
            <a:solidFill>
              <a:srgbClr val="4AB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66700" y="628650"/>
                  <a:ext cx="676275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</m:t>
                        </m:r>
                      </m:oMath>
                    </m:oMathPara>
                  </a14:m>
                  <a:endParaRPr lang="ru-RU" sz="5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" y="628650"/>
                  <a:ext cx="676275" cy="83099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974790" y="1832875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Например: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4790" y="2378980"/>
                <a:ext cx="73096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16 :4 −отношение числа 16 к числу 4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90" y="2378980"/>
                <a:ext cx="7309693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74790" y="3185132"/>
                <a:ext cx="68544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 :7 −отношение числа 3 к числу 7</m:t>
                      </m:r>
                    </m:oMath>
                  </m:oMathPara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90" y="3185132"/>
                <a:ext cx="6854441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74790" y="3998072"/>
                <a:ext cx="705969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−отношение числа 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к числу 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90" y="3998072"/>
                <a:ext cx="7059690" cy="92519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74790" y="5248056"/>
                <a:ext cx="856003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0,2 :0,11 −отношение числа 0,2 к числу 0,11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90" y="5248056"/>
                <a:ext cx="8560036" cy="4924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55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918093" y="883503"/>
            <a:ext cx="10989387" cy="63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Отношение не измениться, если его члены умножить или разделить на одно и то же число, не равное нулю</a:t>
            </a:r>
            <a:endParaRPr lang="ru-RU" sz="2800" dirty="0">
              <a:solidFill>
                <a:srgbClr val="C00000"/>
              </a:solidFill>
              <a:latin typeface="PT Serif" panose="020A0603040505020204" pitchFamily="18" charset="-52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96481" y="883503"/>
            <a:ext cx="676275" cy="830997"/>
            <a:chOff x="266700" y="628650"/>
            <a:chExt cx="676275" cy="830997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61949" y="810785"/>
              <a:ext cx="466725" cy="466725"/>
            </a:xfrm>
            <a:prstGeom prst="rect">
              <a:avLst/>
            </a:prstGeom>
            <a:solidFill>
              <a:srgbClr val="4AB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66700" y="628650"/>
                  <a:ext cx="676275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</m:t>
                        </m:r>
                      </m:oMath>
                    </m:oMathPara>
                  </a14:m>
                  <a:endParaRPr lang="ru-RU" sz="5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" y="628650"/>
                  <a:ext cx="676275" cy="83099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918093" y="1644227"/>
            <a:ext cx="7582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(его называют основным свойством отношения)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08140" y="2480840"/>
                <a:ext cx="1053365" cy="977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40" y="2480840"/>
                <a:ext cx="1053365" cy="97731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Дуга 11"/>
          <p:cNvSpPr/>
          <p:nvPr/>
        </p:nvSpPr>
        <p:spPr>
          <a:xfrm rot="9688421">
            <a:off x="1609221" y="1909577"/>
            <a:ext cx="626187" cy="74295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674489" y="217013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2170138" y="2480840"/>
                <a:ext cx="54822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138" y="2480840"/>
                <a:ext cx="548227" cy="92519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83096" y="4285940"/>
                <a:ext cx="121424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096" y="4285940"/>
                <a:ext cx="1214242" cy="92519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375256" y="4285940"/>
                <a:ext cx="3206840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3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3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ru-RU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ru-RU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3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ru-RU" sz="3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ru-RU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ru-RU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256" y="4285940"/>
                <a:ext cx="3206840" cy="110652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75656" y="4611054"/>
                <a:ext cx="9012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6 :7</m:t>
                      </m:r>
                    </m:oMath>
                  </m:oMathPara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656" y="4611054"/>
                <a:ext cx="901272" cy="49244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73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/>
      <p:bldP spid="12" grpId="0" animBg="1"/>
      <p:bldP spid="23" grpId="0"/>
      <p:bldP spid="37" grpId="0"/>
      <p:bldP spid="38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432318" y="663306"/>
            <a:ext cx="10989387" cy="63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Пример 1. Найдите отношение 3,2 м к 16 см</a:t>
            </a:r>
            <a:endParaRPr lang="ru-RU" sz="2800" dirty="0">
              <a:solidFill>
                <a:srgbClr val="C00000"/>
              </a:solidFill>
              <a:latin typeface="PT Serif" panose="020A0603040505020204" pitchFamily="18" charset="-52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14676" y="2362698"/>
                <a:ext cx="151503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3,2 м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16 см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676" y="2362698"/>
                <a:ext cx="1515030" cy="925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83838" y="2352085"/>
                <a:ext cx="174265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320 см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16 см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38" y="2352085"/>
                <a:ext cx="1742657" cy="9251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6934" y="2362698"/>
                <a:ext cx="128580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320 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16 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934" y="2362698"/>
                <a:ext cx="1285800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53173" y="2579071"/>
                <a:ext cx="5482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173" y="2579071"/>
                <a:ext cx="548227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03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/>
      <p:bldP spid="36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Заголовок 1"/>
              <p:cNvSpPr txBox="1">
                <a:spLocks/>
              </p:cNvSpPr>
              <p:nvPr/>
            </p:nvSpPr>
            <p:spPr>
              <a:xfrm>
                <a:off x="204786" y="631693"/>
                <a:ext cx="11759682" cy="63244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sz="2800" b="1" dirty="0" smtClean="0">
                    <a:solidFill>
                      <a:srgbClr val="002060"/>
                    </a:solidFill>
                    <a:latin typeface="PT Serif" panose="020A0603040505020204" pitchFamily="18" charset="-52"/>
                  </a:rPr>
                  <a:t>Пример 2. Замените отношение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ru-RU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rgbClr val="C00000"/>
                    </a:solidFill>
                    <a:latin typeface="PT Serif" panose="020A0603040505020204" pitchFamily="18" charset="-52"/>
                  </a:rPr>
                  <a:t> </a:t>
                </a:r>
                <a:r>
                  <a:rPr lang="ru-RU" sz="2800" b="1" dirty="0" smtClean="0">
                    <a:solidFill>
                      <a:srgbClr val="002060"/>
                    </a:solidFill>
                    <a:latin typeface="PT Serif" panose="020A0603040505020204" pitchFamily="18" charset="-52"/>
                  </a:rPr>
                  <a:t>отношением натуральных чисел</a:t>
                </a:r>
                <a:endParaRPr lang="ru-RU" sz="2800" dirty="0">
                  <a:solidFill>
                    <a:srgbClr val="C00000"/>
                  </a:solidFill>
                  <a:latin typeface="PT Serif" panose="020A0603040505020204" pitchFamily="18" charset="-52"/>
                </a:endParaRPr>
              </a:p>
            </p:txBody>
          </p:sp>
        </mc:Choice>
        <mc:Fallback xmlns="">
          <p:sp>
            <p:nvSpPr>
              <p:cNvPr id="2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6" y="631693"/>
                <a:ext cx="11759682" cy="632449"/>
              </a:xfrm>
              <a:prstGeom prst="rect">
                <a:avLst/>
              </a:prstGeom>
              <a:blipFill rotWithShape="0">
                <a:blip r:embed="rId2"/>
                <a:stretch>
                  <a:fillRect l="-1089" t="-1942" r="-259" b="-184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88338" y="2281343"/>
                <a:ext cx="1441870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338" y="2281343"/>
                <a:ext cx="1441870" cy="9233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62226" y="3737059"/>
            <a:ext cx="9526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Наименьший общий знаменатель </a:t>
            </a:r>
            <a:r>
              <a:rPr lang="ru-RU" sz="3200" b="1" dirty="0" smtClean="0">
                <a:solidFill>
                  <a:srgbClr val="FF0000"/>
                </a:solidFill>
              </a:rPr>
              <a:t>45</a:t>
            </a:r>
            <a:r>
              <a:rPr lang="ru-RU" sz="2400" dirty="0" smtClean="0"/>
              <a:t>, 45 делится нацело и на 15 и на 9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77203" y="2281343"/>
                <a:ext cx="3889719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ru-RU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ru-RU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e>
                      </m:d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ru-RU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ru-RU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e>
                      </m:d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203" y="2281343"/>
                <a:ext cx="3889719" cy="11065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98362" y="2590449"/>
                <a:ext cx="28778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</m:e>
                      </m:d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</m:t>
                          </m:r>
                        </m:e>
                      </m:d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362" y="2590449"/>
                <a:ext cx="2877839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360612" y="2586290"/>
                <a:ext cx="11809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21:45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612" y="2586290"/>
                <a:ext cx="1180901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0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/>
      <p:bldP spid="12" grpId="0"/>
      <p:bldP spid="12" grpId="1"/>
      <p:bldP spid="30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318018" y="840241"/>
            <a:ext cx="11759682" cy="63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С помощью отношения можно сравнивать длины отрезков</a:t>
            </a:r>
            <a:endParaRPr lang="ru-RU" sz="2800" dirty="0">
              <a:solidFill>
                <a:srgbClr val="C00000"/>
              </a:solidFill>
              <a:latin typeface="PT Serif" panose="020A0603040505020204" pitchFamily="18" charset="-52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93383" y="1691766"/>
                <a:ext cx="1381404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АВ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383" y="1691766"/>
                <a:ext cx="1381404" cy="9351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13" y="1581724"/>
            <a:ext cx="5467350" cy="2952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093383" y="3488412"/>
                <a:ext cx="1395830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383" y="3488412"/>
                <a:ext cx="1395830" cy="9351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Заголовок 1"/>
              <p:cNvSpPr txBox="1">
                <a:spLocks/>
              </p:cNvSpPr>
              <p:nvPr/>
            </p:nvSpPr>
            <p:spPr>
              <a:xfrm>
                <a:off x="946628" y="4800347"/>
                <a:ext cx="10989387" cy="63244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sz="2800" b="1" dirty="0" smtClean="0">
                    <a:solidFill>
                      <a:srgbClr val="002060"/>
                    </a:solidFill>
                    <a:latin typeface="PT Serif" panose="020A0603040505020204" pitchFamily="18" charset="-52"/>
                  </a:rPr>
                  <a:t>Отношение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PT Serif" panose="020A0603040505020204" pitchFamily="18" charset="-52"/>
                  </a:rPr>
                  <a:t> </a:t>
                </a:r>
                <a:r>
                  <a:rPr lang="ru-RU" sz="2800" b="1" dirty="0" smtClean="0">
                    <a:solidFill>
                      <a:srgbClr val="002060"/>
                    </a:solidFill>
                    <a:latin typeface="PT Serif" panose="020A0603040505020204" pitchFamily="18" charset="-52"/>
                  </a:rPr>
                  <a:t>чисел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PT Serif" panose="020A0603040505020204" pitchFamily="18" charset="-5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и 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b="1" dirty="0" smtClean="0">
                    <a:solidFill>
                      <a:srgbClr val="002060"/>
                    </a:solidFill>
                    <a:latin typeface="PT Serif" panose="020A0603040505020204" pitchFamily="18" charset="-52"/>
                  </a:rPr>
                  <a:t>показывает, во сколько раз число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m:rPr>
                        <m:nor/>
                      </m:rPr>
                      <a:rPr lang="ru-RU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sz="2800" b="1" i="0" dirty="0" smtClean="0">
                        <a:solidFill>
                          <a:srgbClr val="002060"/>
                        </a:solidFill>
                        <a:latin typeface="PT Serif" panose="020A0603040505020204" pitchFamily="18" charset="-52"/>
                      </a:rPr>
                      <m:t>больше числа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b="1" dirty="0" smtClean="0">
                    <a:solidFill>
                      <a:srgbClr val="002060"/>
                    </a:solidFill>
                    <a:latin typeface="PT Serif" panose="020A0603040505020204" pitchFamily="18" charset="-52"/>
                  </a:rPr>
                  <a:t>или какую часть число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b="1" dirty="0" smtClean="0">
                    <a:solidFill>
                      <a:srgbClr val="002060"/>
                    </a:solidFill>
                    <a:latin typeface="PT Serif" panose="020A0603040505020204" pitchFamily="18" charset="-52"/>
                  </a:rPr>
                  <a:t> составляет от числа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800" dirty="0">
                  <a:solidFill>
                    <a:srgbClr val="C00000"/>
                  </a:solidFill>
                  <a:latin typeface="PT Serif" panose="020A0603040505020204" pitchFamily="18" charset="-52"/>
                </a:endParaRPr>
              </a:p>
            </p:txBody>
          </p:sp>
        </mc:Choice>
        <mc:Fallback xmlns="">
          <p:sp>
            <p:nvSpPr>
              <p:cNvPr id="3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28" y="4800347"/>
                <a:ext cx="10989387" cy="632449"/>
              </a:xfrm>
              <a:prstGeom prst="rect">
                <a:avLst/>
              </a:prstGeom>
              <a:blipFill rotWithShape="0">
                <a:blip r:embed="rId7"/>
                <a:stretch>
                  <a:fillRect l="-1109" t="-16346" b="-6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Группа 36"/>
          <p:cNvGrpSpPr/>
          <p:nvPr/>
        </p:nvGrpSpPr>
        <p:grpSpPr>
          <a:xfrm>
            <a:off x="289405" y="4788894"/>
            <a:ext cx="676275" cy="830997"/>
            <a:chOff x="266700" y="628650"/>
            <a:chExt cx="676275" cy="830997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61949" y="810785"/>
              <a:ext cx="466725" cy="466725"/>
            </a:xfrm>
            <a:prstGeom prst="rect">
              <a:avLst/>
            </a:prstGeom>
            <a:solidFill>
              <a:srgbClr val="4AB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66700" y="628650"/>
                  <a:ext cx="676275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</m:t>
                        </m:r>
                      </m:oMath>
                    </m:oMathPara>
                  </a14:m>
                  <a:endParaRPr lang="ru-RU" sz="5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" y="628650"/>
                  <a:ext cx="676275" cy="83099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1527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903662" y="30100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83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407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932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456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81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505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0303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55488" y="63311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0" y="6557737"/>
            <a:ext cx="1288338" cy="3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593638" y="6550196"/>
            <a:ext cx="6598362" cy="7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775180" y="686114"/>
            <a:ext cx="11759682" cy="63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PT Serif" panose="020A0603040505020204" pitchFamily="18" charset="-52"/>
              </a:rPr>
              <a:t>Отношение одноименных величин есть число, а отношение разноименных величин – новая величина </a:t>
            </a:r>
            <a:endParaRPr lang="ru-RU" sz="2800" dirty="0">
              <a:solidFill>
                <a:srgbClr val="C00000"/>
              </a:solidFill>
              <a:latin typeface="PT Serif" panose="020A0603040505020204" pitchFamily="18" charset="-52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75" y="5597366"/>
            <a:ext cx="771525" cy="71198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98905" y="697710"/>
            <a:ext cx="676275" cy="830997"/>
            <a:chOff x="266700" y="628650"/>
            <a:chExt cx="676275" cy="830997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61949" y="810785"/>
              <a:ext cx="466725" cy="466725"/>
            </a:xfrm>
            <a:prstGeom prst="rect">
              <a:avLst/>
            </a:prstGeom>
            <a:solidFill>
              <a:srgbClr val="4AB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66700" y="628650"/>
                  <a:ext cx="676275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</m:t>
                        </m:r>
                      </m:oMath>
                    </m:oMathPara>
                  </a14:m>
                  <a:endParaRPr lang="ru-RU" sz="5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" y="628650"/>
                  <a:ext cx="676275" cy="83099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6369" y="2013484"/>
                <a:ext cx="1168974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3 дм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5 см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69" y="2013484"/>
                <a:ext cx="1168974" cy="8094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14864" y="2013484"/>
                <a:ext cx="136774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30 см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5 см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64" y="2013484"/>
                <a:ext cx="1367747" cy="80945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82611" y="2013484"/>
                <a:ext cx="92531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30 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611" y="2013484"/>
                <a:ext cx="925317" cy="80945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88738" y="2274456"/>
                <a:ext cx="2805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738" y="2274456"/>
                <a:ext cx="280525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06369" y="3880884"/>
                <a:ext cx="128439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24 кг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480 г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69" y="3880884"/>
                <a:ext cx="1284391" cy="80945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303492" y="3880884"/>
                <a:ext cx="1760482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24 000 г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480 г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492" y="3880884"/>
                <a:ext cx="1760482" cy="80945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76706" y="3880884"/>
                <a:ext cx="1322862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2 400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6" y="3880884"/>
                <a:ext cx="1322862" cy="80945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651681" y="3341069"/>
            <a:ext cx="18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СОКРАТИМ НА 24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99568" y="3880884"/>
                <a:ext cx="104554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568" y="3880884"/>
                <a:ext cx="1045543" cy="80945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45111" y="4100005"/>
                <a:ext cx="4792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11" y="4100005"/>
                <a:ext cx="479298" cy="43088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62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35" grpId="0"/>
      <p:bldP spid="40" grpId="0"/>
      <p:bldP spid="41" grpId="0"/>
      <p:bldP spid="42" grpId="0"/>
      <p:bldP spid="43" grpId="0"/>
      <p:bldP spid="24" grpId="0" build="allAtOnce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346</Words>
  <Application>Microsoft Office PowerPoint</Application>
  <PresentationFormat>Широкоэкранный</PresentationFormat>
  <Paragraphs>79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PT Serif</vt:lpstr>
      <vt:lpstr>Wingdings 2</vt:lpstr>
      <vt:lpstr>Тема Office</vt:lpstr>
      <vt:lpstr>Отношения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дробей с разными знаменателями</dc:title>
  <dc:creator>Бахова</dc:creator>
  <cp:lastModifiedBy>Бахова</cp:lastModifiedBy>
  <cp:revision>128</cp:revision>
  <dcterms:created xsi:type="dcterms:W3CDTF">2020-10-11T13:43:13Z</dcterms:created>
  <dcterms:modified xsi:type="dcterms:W3CDTF">2020-12-18T15:27:49Z</dcterms:modified>
</cp:coreProperties>
</file>