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5" r:id="rId3"/>
    <p:sldId id="304" r:id="rId4"/>
    <p:sldId id="305" r:id="rId5"/>
    <p:sldId id="306" r:id="rId6"/>
    <p:sldId id="303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9" r:id="rId15"/>
    <p:sldId id="318" r:id="rId16"/>
    <p:sldId id="320" r:id="rId17"/>
    <p:sldId id="32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AB17E47-90C9-4D78-AFC9-7AB021E24B24}">
          <p14:sldIdLst>
            <p14:sldId id="256"/>
            <p14:sldId id="295"/>
            <p14:sldId id="304"/>
            <p14:sldId id="305"/>
            <p14:sldId id="306"/>
            <p14:sldId id="303"/>
            <p14:sldId id="311"/>
            <p14:sldId id="312"/>
            <p14:sldId id="313"/>
            <p14:sldId id="314"/>
            <p14:sldId id="315"/>
            <p14:sldId id="316"/>
            <p14:sldId id="317"/>
            <p14:sldId id="319"/>
            <p14:sldId id="318"/>
            <p14:sldId id="320"/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B9CE"/>
    <a:srgbClr val="4ABFE4"/>
    <a:srgbClr val="CB9F91"/>
    <a:srgbClr val="F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7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07767-D1F4-48A6-9829-33365DC914B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E4D4C-1707-4BBB-9081-9A9ADF91A3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99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E4D4C-1707-4BBB-9081-9A9ADF91A3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792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6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98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09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31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83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65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75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87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8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5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5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7AA0F-E0E9-40ED-98C0-C007C2A5A8B8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537BB-AAA7-4F04-A553-4DD226FA8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4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2.png"/><Relationship Id="rId7" Type="http://schemas.openxmlformats.org/officeDocument/2006/relationships/image" Target="../media/image57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microsoft.com/office/2007/relationships/hdphoto" Target="../media/hdphoto1.wdp"/><Relationship Id="rId9" Type="http://schemas.openxmlformats.org/officeDocument/2006/relationships/image" Target="../media/image5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2.png"/><Relationship Id="rId7" Type="http://schemas.openxmlformats.org/officeDocument/2006/relationships/image" Target="../media/image63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microsoft.com/office/2007/relationships/hdphoto" Target="../media/hdphoto1.wdp"/><Relationship Id="rId9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microsoft.com/office/2007/relationships/hdphoto" Target="../media/hdphoto1.wdp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microsoft.com/office/2007/relationships/hdphoto" Target="../media/hdphoto1.wdp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microsoft.com/office/2007/relationships/hdphoto" Target="../media/hdphoto1.wdp"/><Relationship Id="rId7" Type="http://schemas.openxmlformats.org/officeDocument/2006/relationships/image" Target="../media/image89.png"/><Relationship Id="rId12" Type="http://schemas.openxmlformats.org/officeDocument/2006/relationships/image" Target="../media/image9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11" Type="http://schemas.openxmlformats.org/officeDocument/2006/relationships/image" Target="../media/image91.png"/><Relationship Id="rId5" Type="http://schemas.openxmlformats.org/officeDocument/2006/relationships/image" Target="../media/image87.png"/><Relationship Id="rId10" Type="http://schemas.openxmlformats.org/officeDocument/2006/relationships/image" Target="../media/image90.png"/><Relationship Id="rId4" Type="http://schemas.openxmlformats.org/officeDocument/2006/relationships/image" Target="../media/image86.png"/><Relationship Id="rId9" Type="http://schemas.openxmlformats.org/officeDocument/2006/relationships/image" Target="../media/image8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microsoft.com/office/2007/relationships/hdphoto" Target="../media/hdphoto1.wdp"/><Relationship Id="rId7" Type="http://schemas.openxmlformats.org/officeDocument/2006/relationships/image" Target="../media/image9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260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microsoft.com/office/2007/relationships/hdphoto" Target="../media/hdphoto1.wdp"/><Relationship Id="rId7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260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microsoft.com/office/2007/relationships/hdphoto" Target="../media/hdphoto1.wdp"/><Relationship Id="rId7" Type="http://schemas.openxmlformats.org/officeDocument/2006/relationships/image" Target="../media/image2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2.png"/><Relationship Id="rId7" Type="http://schemas.openxmlformats.org/officeDocument/2006/relationships/image" Target="../media/image38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2.png"/><Relationship Id="rId7" Type="http://schemas.openxmlformats.org/officeDocument/2006/relationships/image" Target="../media/image4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microsoft.com/office/2007/relationships/hdphoto" Target="../media/hdphoto1.wdp"/><Relationship Id="rId9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2.png"/><Relationship Id="rId7" Type="http://schemas.openxmlformats.org/officeDocument/2006/relationships/image" Target="../media/image49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microsoft.com/office/2007/relationships/hdphoto" Target="../media/hdphoto1.wdp"/><Relationship Id="rId9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6665" y="1557076"/>
            <a:ext cx="9144000" cy="2387600"/>
          </a:xfrm>
        </p:spPr>
        <p:txBody>
          <a:bodyPr>
            <a:normAutofit/>
          </a:bodyPr>
          <a:lstStyle/>
          <a:p>
            <a:r>
              <a:rPr lang="ru-RU" dirty="0" smtClean="0"/>
              <a:t>Взаимно </a:t>
            </a:r>
            <a:br>
              <a:rPr lang="ru-RU" dirty="0" smtClean="0"/>
            </a:br>
            <a:r>
              <a:rPr lang="ru-RU" dirty="0" smtClean="0"/>
              <a:t>обратные числа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41679" y="4314818"/>
            <a:ext cx="9144000" cy="1655762"/>
          </a:xfrm>
        </p:spPr>
        <p:txBody>
          <a:bodyPr/>
          <a:lstStyle/>
          <a:p>
            <a:r>
              <a:rPr lang="ru-RU" dirty="0" smtClean="0"/>
              <a:t>6 класс,  по УМК А.Г.Мерзляк</a:t>
            </a:r>
            <a:endParaRPr lang="ru-RU" dirty="0"/>
          </a:p>
        </p:txBody>
      </p:sp>
      <p:sp>
        <p:nvSpPr>
          <p:cNvPr id="4" name="Блок-схема: решение 3"/>
          <p:cNvSpPr/>
          <p:nvPr/>
        </p:nvSpPr>
        <p:spPr>
          <a:xfrm>
            <a:off x="-2632229" y="-4439"/>
            <a:ext cx="5264458" cy="6862439"/>
          </a:xfrm>
          <a:prstGeom prst="flowChartDecisio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5086"/>
            <a:ext cx="2632229" cy="3431219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4500000">
            <a:off x="17386" y="3427090"/>
            <a:ext cx="2632229" cy="3431219"/>
          </a:xfrm>
          <a:prstGeom prst="line">
            <a:avLst/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14300" y="0"/>
            <a:ext cx="2632229" cy="343121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4500000">
            <a:off x="114299" y="3431528"/>
            <a:ext cx="2632229" cy="343121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5181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706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6230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1755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7279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804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783287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385329" y="13908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181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0706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6230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1755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7279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2804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83287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8385329" y="47975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>
            <a:stCxn id="12" idx="1"/>
          </p:cNvCxnSpPr>
          <p:nvPr/>
        </p:nvCxnSpPr>
        <p:spPr>
          <a:xfrm flipH="1" flipV="1">
            <a:off x="3229841" y="1605926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3229841" y="502421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8823479" y="1605926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8823479" y="5016670"/>
            <a:ext cx="1288338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3216785" y="1605926"/>
            <a:ext cx="13056" cy="34182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0102955" y="1598385"/>
            <a:ext cx="8862" cy="341828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7" name="Рисунок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2744" y="2352220"/>
            <a:ext cx="3149908" cy="2362431"/>
          </a:xfrm>
          <a:prstGeom prst="rect">
            <a:avLst/>
          </a:prstGeom>
        </p:spPr>
      </p:pic>
      <p:sp>
        <p:nvSpPr>
          <p:cNvPr id="49" name="Управляющая кнопка: далее 48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4518179" y="1285875"/>
            <a:ext cx="430530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518179" y="5305425"/>
            <a:ext cx="430530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5114" y="6433807"/>
            <a:ext cx="6278418" cy="365125"/>
          </a:xfrm>
        </p:spPr>
        <p:txBody>
          <a:bodyPr/>
          <a:lstStyle/>
          <a:p>
            <a:r>
              <a:rPr lang="ru-RU" dirty="0" smtClean="0"/>
              <a:t>Бахова Альфуся Борисовна, учитель математики МКОУ СОШ №6 г.п.Нарткала КБР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605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№435 Укажите число, обратное числу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70239" y="1207907"/>
                <a:ext cx="876330" cy="9233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1) 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239" y="1207907"/>
                <a:ext cx="876330" cy="9233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662401" y="1116611"/>
                <a:ext cx="2931237" cy="1062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00B050"/>
                    </a:solidFill>
                  </a:rPr>
                  <a:t>обратно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401" y="1116611"/>
                <a:ext cx="2931237" cy="1062920"/>
              </a:xfrm>
              <a:prstGeom prst="rect">
                <a:avLst/>
              </a:prstGeom>
              <a:blipFill rotWithShape="0">
                <a:blip r:embed="rId5"/>
                <a:stretch>
                  <a:fillRect l="-4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570239" y="3115557"/>
                <a:ext cx="10355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2) 12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239" y="3115557"/>
                <a:ext cx="1035540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662401" y="2776811"/>
                <a:ext cx="2931237" cy="1062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00B050"/>
                    </a:solidFill>
                  </a:rPr>
                  <a:t>обратно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401" y="2776811"/>
                <a:ext cx="2931237" cy="1062920"/>
              </a:xfrm>
              <a:prstGeom prst="rect">
                <a:avLst/>
              </a:prstGeom>
              <a:blipFill rotWithShape="0">
                <a:blip r:embed="rId7"/>
                <a:stretch>
                  <a:fillRect l="-4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570239" y="4399948"/>
                <a:ext cx="1103956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3) 3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239" y="4399948"/>
                <a:ext cx="1103956" cy="92519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662401" y="4331083"/>
                <a:ext cx="2931237" cy="1062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00B050"/>
                    </a:solidFill>
                  </a:rPr>
                  <a:t>обратно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29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401" y="4331083"/>
                <a:ext cx="2931237" cy="1062920"/>
              </a:xfrm>
              <a:prstGeom prst="rect">
                <a:avLst/>
              </a:prstGeom>
              <a:blipFill rotWithShape="0">
                <a:blip r:embed="rId9"/>
                <a:stretch>
                  <a:fillRect l="-4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935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4" grpId="0"/>
      <p:bldP spid="37" grpId="0"/>
      <p:bldP spid="42" grpId="0"/>
      <p:bldP spid="43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№435 Укажите число, обратное числу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31917" y="1476280"/>
                <a:ext cx="134812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4) 0,16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917" y="1476280"/>
                <a:ext cx="1348126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23119" y="1112449"/>
                <a:ext cx="2931237" cy="1062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00B050"/>
                    </a:solidFill>
                  </a:rPr>
                  <a:t>обратно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119" y="1112449"/>
                <a:ext cx="2931237" cy="1062920"/>
              </a:xfrm>
              <a:prstGeom prst="rect">
                <a:avLst/>
              </a:prstGeom>
              <a:blipFill rotWithShape="0">
                <a:blip r:embed="rId5"/>
                <a:stretch>
                  <a:fillRect l="-4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531917" y="2861292"/>
                <a:ext cx="1103956" cy="9233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5) 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917" y="2861292"/>
                <a:ext cx="1103956" cy="92339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948151" y="3008396"/>
                <a:ext cx="293123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00B050"/>
                    </a:solidFill>
                  </a:rPr>
                  <a:t>обратно </a:t>
                </a:r>
                <a14:m>
                  <m:oMath xmlns:m="http://schemas.openxmlformats.org/officeDocument/2006/math">
                    <m:r>
                      <a:rPr lang="ru-RU" sz="36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ru-RU" sz="36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ru-RU" sz="3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8151" y="3008396"/>
                <a:ext cx="2931237" cy="646331"/>
              </a:xfrm>
              <a:prstGeom prst="rect">
                <a:avLst/>
              </a:prstGeom>
              <a:blipFill rotWithShape="0">
                <a:blip r:embed="rId7"/>
                <a:stretch>
                  <a:fillRect l="-4375" b="-216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417839" y="4678971"/>
                <a:ext cx="11205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6) 2,3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839" y="4678971"/>
                <a:ext cx="1120500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662401" y="4331083"/>
                <a:ext cx="2931237" cy="1062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00B050"/>
                    </a:solidFill>
                  </a:rPr>
                  <a:t>обратно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ru-RU" sz="44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23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401" y="4331083"/>
                <a:ext cx="2931237" cy="1062920"/>
              </a:xfrm>
              <a:prstGeom prst="rect">
                <a:avLst/>
              </a:prstGeom>
              <a:blipFill rotWithShape="0">
                <a:blip r:embed="rId9"/>
                <a:stretch>
                  <a:fillRect l="-43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05300" y="1043451"/>
                <a:ext cx="2931237" cy="1140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ru-RU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3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300" y="1043451"/>
                <a:ext cx="2931237" cy="114076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Заголовок 1"/>
          <p:cNvSpPr txBox="1">
            <a:spLocks/>
          </p:cNvSpPr>
          <p:nvPr/>
        </p:nvSpPr>
        <p:spPr>
          <a:xfrm>
            <a:off x="8233131" y="5993124"/>
            <a:ext cx="3248534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№ 436 – на дом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5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4" grpId="0"/>
      <p:bldP spid="37" grpId="0"/>
      <p:bldP spid="42" grpId="0"/>
      <p:bldP spid="43" grpId="0"/>
      <p:bldP spid="44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№437   Верно ли, что: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76250" y="1857375"/>
            <a:ext cx="113061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1) для любой правильной дроби обратное число будет неправильной дробью?</a:t>
            </a:r>
            <a:endParaRPr lang="ru-RU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476250" y="3548505"/>
            <a:ext cx="113061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2) для любой неправильной дроби обратное число будет правильной дробью?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3485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2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№438 Вычислите наиболее удобным способом: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34" name="Заголовок 1"/>
          <p:cNvSpPr txBox="1">
            <a:spLocks/>
          </p:cNvSpPr>
          <p:nvPr/>
        </p:nvSpPr>
        <p:spPr>
          <a:xfrm>
            <a:off x="8233131" y="5993124"/>
            <a:ext cx="3248534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rgbClr val="00B050"/>
                </a:solidFill>
              </a:rPr>
              <a:t>№ 439 </a:t>
            </a:r>
            <a:r>
              <a:rPr lang="ru-RU" sz="3200" b="1" dirty="0" smtClean="0">
                <a:solidFill>
                  <a:srgbClr val="00B050"/>
                </a:solidFill>
              </a:rPr>
              <a:t>– на дом</a:t>
            </a:r>
            <a:endParaRPr lang="ru-RU" sz="32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79389" y="1339719"/>
                <a:ext cx="3656899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1)  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∙4</m:t>
                          </m:r>
                          <m:f>
                            <m:fPr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</m:t>
                              </m:r>
                            </m:den>
                          </m:f>
                        </m:e>
                      </m:d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389" y="1339719"/>
                <a:ext cx="3656899" cy="9681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954534" y="1419068"/>
                <a:ext cx="660052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den>
                      </m:f>
                      <m:r>
                        <a:rPr 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534" y="1419068"/>
                <a:ext cx="660052" cy="80945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4614586" y="1419068"/>
                <a:ext cx="660052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586" y="1419068"/>
                <a:ext cx="660052" cy="8066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5274638" y="1416116"/>
                <a:ext cx="1105367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638" y="1416116"/>
                <a:ext cx="1105367" cy="8066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6380005" y="1416116"/>
                <a:ext cx="737894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005" y="1416116"/>
                <a:ext cx="737894" cy="80663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280581" y="3208902"/>
                <a:ext cx="3393493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2) </m:t>
                      </m:r>
                      <m:d>
                        <m:dPr>
                          <m:ctrlP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f>
                            <m:fPr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∙25,8</m:t>
                          </m:r>
                        </m:e>
                      </m:d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81" y="3208902"/>
                <a:ext cx="3393493" cy="96815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3717213" y="3270679"/>
                <a:ext cx="660052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213" y="3270679"/>
                <a:ext cx="660052" cy="8094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4384767" y="3289661"/>
                <a:ext cx="660052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767" y="3289661"/>
                <a:ext cx="660052" cy="80663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5087958" y="3521065"/>
                <a:ext cx="111928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25,8=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958" y="3521065"/>
                <a:ext cx="1119281" cy="43088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6250378" y="3521064"/>
                <a:ext cx="75180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25,8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378" y="3521064"/>
                <a:ext cx="751808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72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3" grpId="0"/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</a:t>
            </a:r>
            <a:r>
              <a:rPr lang="ru-RU" sz="3200" dirty="0" smtClean="0"/>
              <a:t>440  Найдите число, обратное: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248972" y="1024185"/>
                <a:ext cx="4100417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1) сумме чисел  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 и 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972" y="1024185"/>
                <a:ext cx="4100417" cy="8066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1536204" y="2774318"/>
                <a:ext cx="1671548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204" y="2774318"/>
                <a:ext cx="1671548" cy="8066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1536204" y="3684580"/>
                <a:ext cx="4776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204" y="3684580"/>
                <a:ext cx="477695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0256" r="-12821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2371978" y="3690545"/>
                <a:ext cx="4776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978" y="3690545"/>
                <a:ext cx="477695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0256" r="-12821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>
            <a:off x="1536204" y="3678978"/>
            <a:ext cx="197562" cy="2571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371978" y="3706380"/>
            <a:ext cx="197562" cy="2571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Дуга 42"/>
          <p:cNvSpPr/>
          <p:nvPr/>
        </p:nvSpPr>
        <p:spPr>
          <a:xfrm rot="10242003">
            <a:off x="1805145" y="2340865"/>
            <a:ext cx="464262" cy="507077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Дуга 44"/>
          <p:cNvSpPr/>
          <p:nvPr/>
        </p:nvSpPr>
        <p:spPr>
          <a:xfrm rot="10242003">
            <a:off x="2641684" y="2394870"/>
            <a:ext cx="464262" cy="507077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1923329" y="2529340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329" y="2529340"/>
                <a:ext cx="18114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2728312" y="25595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312" y="2559504"/>
                <a:ext cx="181140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3214814" y="2773154"/>
                <a:ext cx="1671548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814" y="2773154"/>
                <a:ext cx="1671548" cy="8066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4857966" y="2773154"/>
                <a:ext cx="479298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966" y="2773154"/>
                <a:ext cx="479298" cy="81823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1471992" y="4528005"/>
                <a:ext cx="6340134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 и   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−взаимно обратные числа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1992" y="4528005"/>
                <a:ext cx="6340134" cy="81823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03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0" grpId="0"/>
      <p:bldP spid="24" grpId="0"/>
      <p:bldP spid="41" grpId="0"/>
      <p:bldP spid="43" grpId="0" animBg="1"/>
      <p:bldP spid="45" grpId="0" animBg="1"/>
      <p:bldP spid="44" grpId="0"/>
      <p:bldP spid="47" grpId="0"/>
      <p:bldP spid="48" grpId="0"/>
      <p:bldP spid="49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</a:t>
            </a:r>
            <a:r>
              <a:rPr lang="ru-RU" sz="3200" dirty="0" smtClean="0"/>
              <a:t>440  Найдите число, обратное: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248972" y="1024185"/>
                <a:ext cx="4520405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2) разности чисел  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 и 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972" y="1024185"/>
                <a:ext cx="4520405" cy="80945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1536204" y="2774318"/>
                <a:ext cx="1671548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204" y="2774318"/>
                <a:ext cx="1671548" cy="80945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1536204" y="3684580"/>
                <a:ext cx="5321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b="0" dirty="0" smtClean="0"/>
                  <a:t>20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204" y="3684580"/>
                <a:ext cx="532197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26437" t="-28261" r="-16092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2413491" y="3701328"/>
                <a:ext cx="5321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ru-RU" b="0" dirty="0" smtClean="0"/>
                  <a:t>20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491" y="3701328"/>
                <a:ext cx="532197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7586" t="-28261" r="-14943" b="-5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>
            <a:off x="1547080" y="3695321"/>
            <a:ext cx="197562" cy="2571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417214" y="3753533"/>
            <a:ext cx="197562" cy="2571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Дуга 42"/>
          <p:cNvSpPr/>
          <p:nvPr/>
        </p:nvSpPr>
        <p:spPr>
          <a:xfrm rot="10242003">
            <a:off x="1805145" y="2340865"/>
            <a:ext cx="464262" cy="507077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Дуга 44"/>
          <p:cNvSpPr/>
          <p:nvPr/>
        </p:nvSpPr>
        <p:spPr>
          <a:xfrm rot="10242003">
            <a:off x="2641684" y="2394870"/>
            <a:ext cx="464262" cy="507077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1923329" y="2529340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329" y="2529340"/>
                <a:ext cx="181140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2728312" y="2559504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312" y="2559504"/>
                <a:ext cx="181140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3208572" y="2785658"/>
                <a:ext cx="2069092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572" y="2785658"/>
                <a:ext cx="2069092" cy="80945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5290079" y="2772434"/>
                <a:ext cx="1542858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079" y="2772434"/>
                <a:ext cx="1542858" cy="81823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1471992" y="4528005"/>
                <a:ext cx="6280309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 и   24  −взаимно обратные числа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1992" y="4528005"/>
                <a:ext cx="6280309" cy="80663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80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0" grpId="0"/>
      <p:bldP spid="24" grpId="0"/>
      <p:bldP spid="41" grpId="0"/>
      <p:bldP spid="43" grpId="0" animBg="1"/>
      <p:bldP spid="45" grpId="0" animBg="1"/>
      <p:bldP spid="44" grpId="0"/>
      <p:bldP spid="47" grpId="0"/>
      <p:bldP spid="48" grpId="0"/>
      <p:bldP spid="49" grpId="0"/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</a:t>
            </a:r>
            <a:r>
              <a:rPr lang="ru-RU" sz="3200" dirty="0" smtClean="0"/>
              <a:t>440  Найдите число, обратное: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34" name="Заголовок 1"/>
          <p:cNvSpPr txBox="1">
            <a:spLocks/>
          </p:cNvSpPr>
          <p:nvPr/>
        </p:nvSpPr>
        <p:spPr>
          <a:xfrm>
            <a:off x="8233131" y="5993124"/>
            <a:ext cx="3248534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№ </a:t>
            </a:r>
            <a:r>
              <a:rPr lang="ru-RU" sz="3200" b="1" dirty="0" smtClean="0">
                <a:solidFill>
                  <a:srgbClr val="00B050"/>
                </a:solidFill>
              </a:rPr>
              <a:t>441 </a:t>
            </a:r>
            <a:r>
              <a:rPr lang="ru-RU" sz="3200" b="1" dirty="0" smtClean="0">
                <a:solidFill>
                  <a:srgbClr val="00B050"/>
                </a:solidFill>
              </a:rPr>
              <a:t>– на дом</a:t>
            </a:r>
            <a:endParaRPr lang="ru-RU" sz="32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248972" y="1024185"/>
                <a:ext cx="5430910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3) произведению чисел  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 и 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44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972" y="1024185"/>
                <a:ext cx="5430910" cy="8066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1536204" y="2774318"/>
                <a:ext cx="1504835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22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44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204" y="2774318"/>
                <a:ext cx="1504835" cy="80945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3214814" y="2773154"/>
                <a:ext cx="1504836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22</m:t>
                          </m:r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∙11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∙44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814" y="2773154"/>
                <a:ext cx="1504836" cy="80945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1536204" y="4798678"/>
                <a:ext cx="6538906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 и   </m:t>
                      </m:r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−взаимно обратные числа</m:t>
                      </m:r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204" y="4798678"/>
                <a:ext cx="6538906" cy="80945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>
            <a:off x="3299181" y="2771822"/>
            <a:ext cx="340437" cy="3619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929226" y="3300953"/>
            <a:ext cx="340437" cy="3619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93540" y="239242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4274428" y="34639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4798376" y="2773154"/>
                <a:ext cx="479298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376" y="2773154"/>
                <a:ext cx="479298" cy="80945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022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40" grpId="0"/>
      <p:bldP spid="48" grpId="0"/>
      <p:bldP spid="50" grpId="0"/>
      <p:bldP spid="30" grpId="0"/>
      <p:bldP spid="51" grpId="0"/>
      <p:bldP spid="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34619" y="800100"/>
            <a:ext cx="419100" cy="419100"/>
          </a:xfrm>
          <a:prstGeom prst="ellipse">
            <a:avLst/>
          </a:prstGeom>
          <a:ln>
            <a:solidFill>
              <a:schemeClr val="accent3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bliqueBottom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>
                  <a:solidFill>
                    <a:schemeClr val="bg1"/>
                  </a:solidFill>
                </a:ln>
              </a:rPr>
              <a:t>1</a:t>
            </a:r>
            <a:endParaRPr lang="ru-RU" sz="2400" b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020682" y="826775"/>
            <a:ext cx="10812899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dirty="0" smtClean="0">
                <a:latin typeface="PT Serif" panose="020A0603040505020204" pitchFamily="18" charset="-52"/>
              </a:rPr>
              <a:t>Какие два числа называют взаимно обратными?</a:t>
            </a:r>
            <a:endParaRPr lang="ru-RU" sz="2500" dirty="0">
              <a:latin typeface="PT Serif" panose="020A0603040505020204" pitchFamily="18" charset="-52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434619" y="1665052"/>
            <a:ext cx="11398962" cy="709235"/>
            <a:chOff x="434619" y="1981030"/>
            <a:chExt cx="11398962" cy="709235"/>
          </a:xfrm>
        </p:grpSpPr>
        <p:sp>
          <p:nvSpPr>
            <p:cNvPr id="29" name="Овал 28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2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6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Существует ли число, обратное самому себе?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434619" y="2656901"/>
            <a:ext cx="11398962" cy="709235"/>
            <a:chOff x="434619" y="1981030"/>
            <a:chExt cx="11398962" cy="709235"/>
          </a:xfrm>
        </p:grpSpPr>
        <p:sp>
          <p:nvSpPr>
            <p:cNvPr id="31" name="Овал 30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3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2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Для любого ли числа существует обратное ему число?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34619" y="3665055"/>
            <a:ext cx="11398962" cy="709235"/>
            <a:chOff x="434619" y="1981030"/>
            <a:chExt cx="11398962" cy="709235"/>
          </a:xfrm>
        </p:grpSpPr>
        <p:sp>
          <p:nvSpPr>
            <p:cNvPr id="37" name="Овал 36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4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Заголовок 1"/>
                <p:cNvSpPr txBox="1">
                  <a:spLocks/>
                </p:cNvSpPr>
                <p:nvPr/>
              </p:nvSpPr>
              <p:spPr>
                <a:xfrm>
                  <a:off x="1020682" y="2057816"/>
                  <a:ext cx="10812899" cy="632449"/>
                </a:xfrm>
                <a:prstGeom prst="rect">
                  <a:avLst/>
                </a:prstGeom>
              </p:spPr>
              <p:txBody>
                <a:bodyPr>
                  <a:normAutofit fontScale="97500"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ru-RU" sz="2600" dirty="0" smtClean="0">
                      <a:latin typeface="PT Serif" panose="020A0603040505020204" pitchFamily="18" charset="-52"/>
                    </a:rPr>
                    <a:t>Какое число является обратным числу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a14:m>
                  <a:r>
                    <a:rPr lang="ru-RU" sz="2600" dirty="0" smtClean="0">
                      <a:latin typeface="PT Serif" panose="020A0603040505020204" pitchFamily="18" charset="-52"/>
                    </a:rPr>
                    <a:t>?</a:t>
                  </a:r>
                  <a:endParaRPr lang="ru-RU" sz="2600" dirty="0">
                    <a:latin typeface="PT Serif" panose="020A0603040505020204" pitchFamily="18" charset="-52"/>
                  </a:endParaRPr>
                </a:p>
              </p:txBody>
            </p:sp>
          </mc:Choice>
          <mc:Fallback xmlns="">
            <p:sp>
              <p:nvSpPr>
                <p:cNvPr id="38" name="Заголовок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0682" y="2057816"/>
                  <a:ext cx="10812899" cy="63244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902" t="-673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Группа 39"/>
          <p:cNvGrpSpPr/>
          <p:nvPr/>
        </p:nvGrpSpPr>
        <p:grpSpPr>
          <a:xfrm>
            <a:off x="434619" y="4599778"/>
            <a:ext cx="11398962" cy="709235"/>
            <a:chOff x="434619" y="1981030"/>
            <a:chExt cx="11398962" cy="709235"/>
          </a:xfrm>
        </p:grpSpPr>
        <p:sp>
          <p:nvSpPr>
            <p:cNvPr id="41" name="Овал 40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5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42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Какое число является обратным натуральному числу </a:t>
              </a:r>
              <a:r>
                <a:rPr lang="en-US" sz="2600" dirty="0" smtClean="0">
                  <a:latin typeface="PT Serif" panose="020A0603040505020204" pitchFamily="18" charset="-52"/>
                </a:rPr>
                <a:t>n</a:t>
              </a:r>
              <a:r>
                <a:rPr lang="ru-RU" sz="2600" dirty="0" smtClean="0">
                  <a:latin typeface="PT Serif" panose="020A0603040505020204" pitchFamily="18" charset="-52"/>
                </a:rPr>
                <a:t>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434619" y="5552753"/>
            <a:ext cx="11398962" cy="709235"/>
            <a:chOff x="434619" y="1981030"/>
            <a:chExt cx="11398962" cy="709235"/>
          </a:xfrm>
        </p:grpSpPr>
        <p:sp>
          <p:nvSpPr>
            <p:cNvPr id="44" name="Овал 43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6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45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Как найти число, обратное смешанному числу?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6389000" y="6233970"/>
            <a:ext cx="4334384" cy="632449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B050"/>
                </a:solidFill>
              </a:rPr>
              <a:t>Домашнее задание: </a:t>
            </a:r>
            <a:endParaRPr lang="ru-RU" sz="3200" b="1" dirty="0" smtClean="0">
              <a:solidFill>
                <a:srgbClr val="00B050"/>
              </a:solidFill>
            </a:endParaRPr>
          </a:p>
          <a:p>
            <a:r>
              <a:rPr lang="ru-RU" sz="3200" b="1" dirty="0" smtClean="0">
                <a:solidFill>
                  <a:srgbClr val="00B050"/>
                </a:solidFill>
              </a:rPr>
              <a:t>№№436, 439,441  </a:t>
            </a:r>
            <a:r>
              <a:rPr lang="ru-RU" sz="3200" b="1" dirty="0" smtClean="0">
                <a:solidFill>
                  <a:srgbClr val="00B050"/>
                </a:solidFill>
              </a:rPr>
              <a:t>§</a:t>
            </a:r>
            <a:r>
              <a:rPr lang="ru-RU" sz="3200" b="1" dirty="0" smtClean="0">
                <a:solidFill>
                  <a:srgbClr val="00B050"/>
                </a:solidFill>
              </a:rPr>
              <a:t>13 </a:t>
            </a:r>
            <a:r>
              <a:rPr lang="ru-RU" sz="3200" b="1" dirty="0" smtClean="0">
                <a:solidFill>
                  <a:srgbClr val="00B050"/>
                </a:solidFill>
              </a:rPr>
              <a:t>- выучить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37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994854" y="301001"/>
            <a:ext cx="11791950" cy="6324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latin typeface="PT Serif" panose="020A0603040505020204" pitchFamily="18" charset="-52"/>
              </a:rPr>
              <a:t>Взаимно обратные числа</a:t>
            </a:r>
            <a:endParaRPr lang="ru-RU" sz="2400" dirty="0">
              <a:latin typeface="PT Serif" panose="020A0603040505020204" pitchFamily="18" charset="-52"/>
            </a:endParaRPr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628018" y="1099437"/>
                <a:ext cx="658835" cy="19043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6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018" y="1099437"/>
                <a:ext cx="658835" cy="190436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Заголовок 1"/>
          <p:cNvSpPr txBox="1">
            <a:spLocks/>
          </p:cNvSpPr>
          <p:nvPr/>
        </p:nvSpPr>
        <p:spPr>
          <a:xfrm>
            <a:off x="2409484" y="1907329"/>
            <a:ext cx="4158508" cy="6324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PT Serif" panose="020A0603040505020204" pitchFamily="18" charset="-52"/>
              </a:rPr>
              <a:t>«перевернем» дробь</a:t>
            </a:r>
            <a:endParaRPr lang="ru-RU" sz="3200" dirty="0">
              <a:latin typeface="PT Serif" panose="020A0603040505020204" pitchFamily="18" charset="-5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620103" y="1098381"/>
                <a:ext cx="658835" cy="19043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6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103" y="1098381"/>
                <a:ext cx="658835" cy="190436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0396374" y="1107906"/>
                <a:ext cx="658835" cy="19043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6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6374" y="1107906"/>
                <a:ext cx="658835" cy="190436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Заголовок 1"/>
          <p:cNvSpPr txBox="1">
            <a:spLocks/>
          </p:cNvSpPr>
          <p:nvPr/>
        </p:nvSpPr>
        <p:spPr>
          <a:xfrm>
            <a:off x="6402929" y="1907328"/>
            <a:ext cx="4158508" cy="6324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PT Serif" panose="020A0603040505020204" pitchFamily="18" charset="-52"/>
              </a:rPr>
              <a:t>и перемножим их</a:t>
            </a:r>
            <a:endParaRPr lang="ru-RU" sz="3200" dirty="0">
              <a:latin typeface="PT Serif" panose="020A0603040505020204" pitchFamily="18" charset="-5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0392750" y="1107905"/>
                <a:ext cx="658835" cy="19043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sz="6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2750" y="1107905"/>
                <a:ext cx="658835" cy="190436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68842" y="3760157"/>
                <a:ext cx="811441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9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sz="9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842" y="3760157"/>
                <a:ext cx="811441" cy="156966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48896" y="3516043"/>
                <a:ext cx="4178516" cy="1908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6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u-RU" sz="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∙9</m:t>
                          </m:r>
                        </m:num>
                        <m:den>
                          <m:r>
                            <a:rPr lang="ru-RU" sz="6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ru-RU" sz="6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∙4</m:t>
                          </m:r>
                        </m:den>
                      </m:f>
                      <m:r>
                        <a:rPr lang="ru-RU" sz="6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6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896" y="3516043"/>
                <a:ext cx="4178516" cy="190808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Группа 42"/>
          <p:cNvGrpSpPr/>
          <p:nvPr/>
        </p:nvGrpSpPr>
        <p:grpSpPr>
          <a:xfrm>
            <a:off x="220306" y="5329817"/>
            <a:ext cx="676275" cy="830997"/>
            <a:chOff x="266700" y="628650"/>
            <a:chExt cx="676275" cy="830997"/>
          </a:xfrm>
        </p:grpSpPr>
        <p:sp>
          <p:nvSpPr>
            <p:cNvPr id="44" name="Прямоугольник 43"/>
            <p:cNvSpPr/>
            <p:nvPr/>
          </p:nvSpPr>
          <p:spPr>
            <a:xfrm>
              <a:off x="361949" y="810785"/>
              <a:ext cx="466725" cy="466725"/>
            </a:xfrm>
            <a:prstGeom prst="rect">
              <a:avLst/>
            </a:prstGeom>
            <a:solidFill>
              <a:srgbClr val="4ABF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266700" y="628650"/>
                  <a:ext cx="676275" cy="8309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</m:t>
                        </m:r>
                      </m:oMath>
                    </m:oMathPara>
                  </a14:m>
                  <a:endParaRPr lang="ru-RU" sz="5400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" y="628650"/>
                  <a:ext cx="676275" cy="83099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6" name="TextBox 45"/>
          <p:cNvSpPr txBox="1"/>
          <p:nvPr/>
        </p:nvSpPr>
        <p:spPr>
          <a:xfrm>
            <a:off x="877529" y="5344684"/>
            <a:ext cx="10641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PT Serif" panose="020A0603040505020204" pitchFamily="18" charset="-52"/>
              </a:rPr>
              <a:t>Два числа, произведение которых равно 1, называют 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PT Serif" panose="020A0603040505020204" pitchFamily="18" charset="-52"/>
              </a:rPr>
              <a:t>взаимно обратными.</a:t>
            </a:r>
            <a:endParaRPr lang="ru-RU" sz="2800" b="1" dirty="0">
              <a:solidFill>
                <a:srgbClr val="C00000"/>
              </a:solidFill>
              <a:latin typeface="PT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48511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59259E-6 L 0.23151 0.35232 L 0.23151 0.35255 " pathEditMode="relative" rAng="0" ptsTypes="AAA">
                                      <p:cBhvr>
                                        <p:cTn id="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76" y="1761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48148E-6 L -0.39193 0.3518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96" y="1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8" presetClass="entr" presetSubtype="0" accel="5000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39" grpId="1"/>
      <p:bldP spid="40" grpId="0"/>
      <p:bldP spid="41" grpId="0"/>
      <p:bldP spid="42" grpId="0"/>
      <p:bldP spid="42" grpId="1"/>
      <p:bldP spid="30" grpId="0"/>
      <p:bldP spid="31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16877" y="545817"/>
            <a:ext cx="11721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choolBookAC" pitchFamily="2" charset="0"/>
              </a:rPr>
              <a:t>Как вы думаете, будут ли взаимно обратными следующие пары чисел?</a:t>
            </a:r>
            <a:endParaRPr lang="ru-RU" sz="2400" dirty="0">
              <a:latin typeface="SchoolBookAC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3799" y="1609725"/>
                <a:ext cx="198188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и  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799" y="1609725"/>
                <a:ext cx="1981889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63798" y="2761702"/>
                <a:ext cx="1811970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и  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798" y="2761702"/>
                <a:ext cx="1811970" cy="9251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63798" y="4346426"/>
                <a:ext cx="2142190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𝟎𝟐</m:t>
                      </m:r>
                      <m:r>
                        <a:rPr lang="ru-RU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 и  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𝟓𝟏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798" y="4346426"/>
                <a:ext cx="2142190" cy="9351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150812" y="1609725"/>
                <a:ext cx="209871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812" y="1609725"/>
                <a:ext cx="2098716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285018" y="1609725"/>
                <a:ext cx="3382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018" y="1609725"/>
                <a:ext cx="338234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3056667" y="1625113"/>
            <a:ext cx="3635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- взаимно обратные числа</a:t>
            </a: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023918" y="2761702"/>
                <a:ext cx="1860381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den>
                      </m:f>
                      <m:r>
                        <a:rPr lang="ru-RU" sz="32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918" y="2761702"/>
                <a:ext cx="1860381" cy="92519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840793" y="2761702"/>
                <a:ext cx="2151230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den>
                      </m:f>
                      <m:r>
                        <a:rPr lang="ru-RU" sz="32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0793" y="2761702"/>
                <a:ext cx="2151230" cy="92519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3049605" y="3012167"/>
            <a:ext cx="3635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- взаимно обратные числа</a:t>
            </a: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17288" y="4346426"/>
                <a:ext cx="2280368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𝟎𝟐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𝟓𝟏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288" y="4346426"/>
                <a:ext cx="2280368" cy="93519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563078" y="4346426"/>
                <a:ext cx="2126993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𝟏𝟎𝟐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𝟓𝟏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078" y="4346426"/>
                <a:ext cx="2126993" cy="93519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690071" y="4344675"/>
                <a:ext cx="2240998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𝟓𝟏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𝟓𝟏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0071" y="4344675"/>
                <a:ext cx="2240998" cy="93519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3203916" y="4581438"/>
            <a:ext cx="3635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- взаимно обратные числа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48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078 0.13611 " pathEditMode="relative" ptsTypes="AA">
                                      <p:cBhvr>
                                        <p:cTn id="5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078 0.13611 " pathEditMode="relative" ptsTypes="AA">
                                      <p:cBhvr>
                                        <p:cTn id="6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078 0.13611 " pathEditMode="relative" ptsTypes="AA">
                                      <p:cBhvr>
                                        <p:cTn id="6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28" grpId="0"/>
      <p:bldP spid="42" grpId="0"/>
      <p:bldP spid="43" grpId="0"/>
      <p:bldP spid="44" grpId="0"/>
      <p:bldP spid="45" grpId="0"/>
      <p:bldP spid="45" grpId="1"/>
      <p:bldP spid="46" grpId="0"/>
      <p:bldP spid="46" grpId="1"/>
      <p:bldP spid="47" grpId="0"/>
      <p:bldP spid="47" grpId="1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462042" y="636944"/>
            <a:ext cx="118156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PT Serif" panose="020A0603040505020204" pitchFamily="18" charset="-52"/>
              </a:rPr>
              <a:t>Два числа, произведение которых равно 1, называют 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PT Serif" panose="020A0603040505020204" pitchFamily="18" charset="-52"/>
              </a:rPr>
              <a:t>взаимно обратными.</a:t>
            </a:r>
            <a:endParaRPr lang="ru-RU" sz="2800" b="1" dirty="0">
              <a:solidFill>
                <a:srgbClr val="C00000"/>
              </a:solidFill>
              <a:latin typeface="PT Serif" panose="020A0603040505020204" pitchFamily="18" charset="-52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452392" y="698501"/>
            <a:ext cx="676275" cy="830997"/>
            <a:chOff x="266700" y="628650"/>
            <a:chExt cx="676275" cy="830997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361949" y="810785"/>
              <a:ext cx="466725" cy="466725"/>
            </a:xfrm>
            <a:prstGeom prst="rect">
              <a:avLst/>
            </a:prstGeom>
            <a:solidFill>
              <a:srgbClr val="4ABF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66700" y="628650"/>
                  <a:ext cx="676275" cy="8309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sym typeface="Wingdings 2" panose="05020102010507070707" pitchFamily="18" charset="2"/>
                          </a:rPr>
                          <m:t></m:t>
                        </m:r>
                      </m:oMath>
                    </m:oMathPara>
                  </a14:m>
                  <a:endParaRPr lang="ru-RU" sz="5400" b="1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" y="628650"/>
                  <a:ext cx="676275" cy="83099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TextBox 27"/>
          <p:cNvSpPr txBox="1"/>
          <p:nvPr/>
        </p:nvSpPr>
        <p:spPr>
          <a:xfrm>
            <a:off x="2069284" y="2187179"/>
            <a:ext cx="7939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PT Serif" panose="020A0603040505020204" pitchFamily="18" charset="-52"/>
              </a:rPr>
              <a:t>Числом, обратным 1, является само число 1.</a:t>
            </a:r>
            <a:endParaRPr lang="ru-RU" sz="2800" b="1" i="1" dirty="0">
              <a:latin typeface="PT Serif" panose="020A0603040505020204" pitchFamily="18" charset="-5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69284" y="3148307"/>
            <a:ext cx="76341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PT Serif" panose="020A0603040505020204" pitchFamily="18" charset="-52"/>
              </a:rPr>
              <a:t>Для числа 0 обратного числа не существует.</a:t>
            </a:r>
            <a:endParaRPr lang="ru-RU" sz="2800" b="1" i="1" dirty="0">
              <a:latin typeface="PT Serif" panose="020A0603040505020204" pitchFamily="18" charset="-5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069284" y="4036355"/>
                <a:ext cx="7519824" cy="924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i="1" dirty="0" smtClean="0">
                    <a:latin typeface="PT Serif" panose="020A0603040505020204" pitchFamily="18" charset="-52"/>
                  </a:rPr>
                  <a:t>Обратным числу</a:t>
                </a:r>
                <a:r>
                  <a:rPr lang="en-US" sz="2800" b="1" i="1" dirty="0" smtClean="0">
                    <a:latin typeface="PT Serif" panose="020A0603040505020204" pitchFamily="18" charset="-52"/>
                  </a:rPr>
                  <a:t>  </a:t>
                </a:r>
                <a:r>
                  <a:rPr lang="ru-RU" sz="2800" b="1" i="1" dirty="0" smtClean="0">
                    <a:latin typeface="PT Serif" panose="020A0603040505020204" pitchFamily="18" charset="-5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1" i="1" dirty="0" smtClean="0">
                    <a:latin typeface="PT Serif" panose="020A0603040505020204" pitchFamily="18" charset="-52"/>
                  </a:rPr>
                  <a:t> </a:t>
                </a:r>
                <a:r>
                  <a:rPr lang="ru-RU" sz="2800" b="1" i="1" dirty="0" smtClean="0">
                    <a:latin typeface="PT Serif" panose="020A0603040505020204" pitchFamily="18" charset="-52"/>
                  </a:rPr>
                  <a:t>является число</a:t>
                </a:r>
                <a:r>
                  <a:rPr lang="en-US" sz="2800" b="1" i="1" dirty="0" smtClean="0">
                    <a:latin typeface="PT Serif" panose="020A0603040505020204" pitchFamily="18" charset="-52"/>
                  </a:rPr>
                  <a:t> </a:t>
                </a:r>
                <a:r>
                  <a:rPr lang="ru-RU" sz="2800" b="1" i="1" dirty="0" smtClean="0">
                    <a:latin typeface="PT Serif" panose="020A0603040505020204" pitchFamily="18" charset="-5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ru-RU" sz="3600" b="1" i="1" dirty="0" smtClean="0">
                    <a:latin typeface="PT Serif" panose="020A0603040505020204" pitchFamily="18" charset="-52"/>
                  </a:rPr>
                  <a:t> </a:t>
                </a:r>
                <a:endParaRPr lang="ru-RU" sz="3600" b="1" i="1" dirty="0">
                  <a:latin typeface="PT Serif" panose="020A0603040505020204" pitchFamily="18" charset="-52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284" y="4036355"/>
                <a:ext cx="7519824" cy="924805"/>
              </a:xfrm>
              <a:prstGeom prst="rect">
                <a:avLst/>
              </a:prstGeom>
              <a:blipFill rotWithShape="0">
                <a:blip r:embed="rId5"/>
                <a:stretch>
                  <a:fillRect l="-16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69284" y="5376727"/>
                <a:ext cx="7634124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i="1" dirty="0" smtClean="0">
                    <a:latin typeface="PT Serif" panose="020A0603040505020204" pitchFamily="18" charset="-52"/>
                  </a:rPr>
                  <a:t>Натуральному числу </a:t>
                </a:r>
                <a:r>
                  <a:rPr lang="en-US" sz="2800" b="1" i="1" dirty="0" smtClean="0">
                    <a:latin typeface="PT Serif" panose="020A0603040505020204" pitchFamily="18" charset="-52"/>
                  </a:rPr>
                  <a:t>n</a:t>
                </a:r>
                <a:r>
                  <a:rPr lang="ru-RU" sz="2800" b="1" i="1" dirty="0" smtClean="0">
                    <a:latin typeface="PT Serif" panose="020A0603040505020204" pitchFamily="18" charset="-52"/>
                  </a:rPr>
                  <a:t>, обратно число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ru-RU" sz="2800" b="1" i="1" dirty="0" smtClean="0">
                    <a:latin typeface="PT Serif" panose="020A0603040505020204" pitchFamily="18" charset="-52"/>
                  </a:rPr>
                  <a:t>.</a:t>
                </a:r>
                <a:endParaRPr lang="ru-RU" sz="2800" b="1" i="1" dirty="0">
                  <a:latin typeface="PT Serif" panose="020A0603040505020204" pitchFamily="18" charset="-52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284" y="5376727"/>
                <a:ext cx="7634124" cy="892552"/>
              </a:xfrm>
              <a:prstGeom prst="rect">
                <a:avLst/>
              </a:prstGeom>
              <a:blipFill rotWithShape="0">
                <a:blip r:embed="rId6"/>
                <a:stretch>
                  <a:fillRect l="-1596" b="-2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21602" y="1969204"/>
                <a:ext cx="838371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6600" b="1" i="0" smtClean="0">
                          <a:ln>
                            <a:solidFill>
                              <a:schemeClr val="accent6">
                                <a:lumMod val="50000"/>
                              </a:schemeClr>
                            </a:solidFill>
                          </a:ln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sym typeface="Wingdings 2" panose="05020102010507070707" pitchFamily="18" charset="2"/>
                        </a:rPr>
                        <m:t></m:t>
                      </m:r>
                    </m:oMath>
                  </m:oMathPara>
                </a14:m>
                <a:endParaRPr lang="ru-RU" sz="6600" b="1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602" y="1969204"/>
                <a:ext cx="838371" cy="101566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421602" y="2883801"/>
                <a:ext cx="838371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6600" b="1" i="0" smtClean="0">
                          <a:ln>
                            <a:solidFill>
                              <a:schemeClr val="accent6">
                                <a:lumMod val="50000"/>
                              </a:schemeClr>
                            </a:solidFill>
                          </a:ln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sym typeface="Wingdings 2" panose="05020102010507070707" pitchFamily="18" charset="2"/>
                        </a:rPr>
                        <m:t></m:t>
                      </m:r>
                    </m:oMath>
                  </m:oMathPara>
                </a14:m>
                <a:endParaRPr lang="ru-RU" sz="6600" b="1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602" y="2883801"/>
                <a:ext cx="838371" cy="101566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462042" y="4019150"/>
                <a:ext cx="838371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6600" b="1" i="0" smtClean="0">
                          <a:ln>
                            <a:solidFill>
                              <a:schemeClr val="accent6">
                                <a:lumMod val="50000"/>
                              </a:schemeClr>
                            </a:solidFill>
                          </a:ln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sym typeface="Wingdings 2" panose="05020102010507070707" pitchFamily="18" charset="2"/>
                        </a:rPr>
                        <m:t></m:t>
                      </m:r>
                    </m:oMath>
                  </m:oMathPara>
                </a14:m>
                <a:endParaRPr lang="ru-RU" sz="6600" b="1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042" y="4019150"/>
                <a:ext cx="838371" cy="101566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462041" y="5381196"/>
                <a:ext cx="838371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6600" b="1" i="0" smtClean="0">
                          <a:ln>
                            <a:solidFill>
                              <a:schemeClr val="accent6">
                                <a:lumMod val="50000"/>
                              </a:schemeClr>
                            </a:solidFill>
                          </a:ln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sym typeface="Wingdings 2" panose="05020102010507070707" pitchFamily="18" charset="2"/>
                        </a:rPr>
                        <m:t></m:t>
                      </m:r>
                    </m:oMath>
                  </m:oMathPara>
                </a14:m>
                <a:endParaRPr lang="ru-RU" sz="6600" b="1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041" y="5381196"/>
                <a:ext cx="838371" cy="101566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357351" y="1388745"/>
            <a:ext cx="24715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B050"/>
                </a:solidFill>
              </a:rPr>
              <a:t>Заметим!</a:t>
            </a:r>
            <a:endParaRPr lang="ru-RU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78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12" grpId="0"/>
      <p:bldP spid="33" grpId="0"/>
      <p:bldP spid="34" grpId="0"/>
      <p:bldP spid="35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3082" y="301001"/>
            <a:ext cx="1638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SchoolBookAC" pitchFamily="2" charset="0"/>
              </a:rPr>
              <a:t>Пример</a:t>
            </a:r>
            <a:endParaRPr lang="ru-RU" sz="2800" b="1" dirty="0">
              <a:solidFill>
                <a:srgbClr val="00B050"/>
              </a:solidFill>
              <a:latin typeface="SchoolBookAC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3082" y="789228"/>
            <a:ext cx="6287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choolBookAC" pitchFamily="2" charset="0"/>
              </a:rPr>
              <a:t>Найдите число, обратное числу:</a:t>
            </a:r>
            <a:endParaRPr lang="ru-RU" sz="2800" dirty="0">
              <a:solidFill>
                <a:schemeClr val="tx1">
                  <a:lumMod val="50000"/>
                  <a:lumOff val="50000"/>
                </a:schemeClr>
              </a:solidFill>
              <a:latin typeface="SchoolBookAC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78938" y="1830161"/>
                <a:ext cx="968407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938" y="1830161"/>
                <a:ext cx="968407" cy="9351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23350" y="1840163"/>
                <a:ext cx="61664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7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350" y="1840163"/>
                <a:ext cx="616643" cy="9251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03038" y="1898545"/>
                <a:ext cx="6094169" cy="798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C00000"/>
                    </a:solidFill>
                  </a:rPr>
                  <a:t>тогда число  </a:t>
                </a:r>
                <a14:m>
                  <m:oMath xmlns:m="http://schemas.openxmlformats.org/officeDocument/2006/math">
                    <m:r>
                      <a:rPr lang="ru-RU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f>
                      <m:fPr>
                        <m:ctrlPr>
                          <a:rPr lang="ru-RU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ru-RU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ru-RU" sz="3200" dirty="0" smtClean="0">
                    <a:solidFill>
                      <a:srgbClr val="C00000"/>
                    </a:solidFill>
                  </a:rPr>
                  <a:t>обратно числу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65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038" y="1898545"/>
                <a:ext cx="6094169" cy="798424"/>
              </a:xfrm>
              <a:prstGeom prst="rect">
                <a:avLst/>
              </a:prstGeom>
              <a:blipFill rotWithShape="0">
                <a:blip r:embed="rId6"/>
                <a:stretch>
                  <a:fillRect l="-2500" b="-12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23349" y="3511839"/>
                <a:ext cx="63318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1,4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3349" y="3511839"/>
                <a:ext cx="633187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265838" y="3265034"/>
                <a:ext cx="1264449" cy="9233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838" y="3265034"/>
                <a:ext cx="1264449" cy="92339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39589" y="3261444"/>
                <a:ext cx="103682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589" y="3261444"/>
                <a:ext cx="1036822" cy="92519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37077" y="3266603"/>
                <a:ext cx="740779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077" y="3266603"/>
                <a:ext cx="740779" cy="92519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773142" y="3340755"/>
                <a:ext cx="6165214" cy="798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C00000"/>
                    </a:solidFill>
                  </a:rPr>
                  <a:t>тогда число  </a:t>
                </a:r>
                <a14:m>
                  <m:oMath xmlns:m="http://schemas.openxmlformats.org/officeDocument/2006/math">
                    <m:r>
                      <a:rPr lang="ru-RU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ru-RU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,4  </m:t>
                    </m:r>
                  </m:oMath>
                </a14:m>
                <a:r>
                  <a:rPr lang="ru-RU" sz="3200" dirty="0" smtClean="0">
                    <a:solidFill>
                      <a:srgbClr val="C00000"/>
                    </a:solidFill>
                  </a:rPr>
                  <a:t>обратно числу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32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142" y="3340755"/>
                <a:ext cx="6165214" cy="798424"/>
              </a:xfrm>
              <a:prstGeom prst="rect">
                <a:avLst/>
              </a:prstGeom>
              <a:blipFill rotWithShape="0">
                <a:blip r:embed="rId11"/>
                <a:stretch>
                  <a:fillRect l="-2473" b="-106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88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0" grpId="0"/>
      <p:bldP spid="31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34619" y="800100"/>
            <a:ext cx="419100" cy="419100"/>
          </a:xfrm>
          <a:prstGeom prst="ellipse">
            <a:avLst/>
          </a:prstGeom>
          <a:ln>
            <a:solidFill>
              <a:schemeClr val="accent3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bliqueBottom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>
                  <a:solidFill>
                    <a:schemeClr val="bg1"/>
                  </a:solidFill>
                </a:ln>
              </a:rPr>
              <a:t>1</a:t>
            </a:r>
            <a:endParaRPr lang="ru-RU" sz="2400" b="1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020682" y="826775"/>
            <a:ext cx="10812899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dirty="0" smtClean="0">
                <a:latin typeface="PT Serif" panose="020A0603040505020204" pitchFamily="18" charset="-52"/>
              </a:rPr>
              <a:t>Какие два числа называют взаимно обратными?</a:t>
            </a:r>
            <a:endParaRPr lang="ru-RU" sz="2500" dirty="0">
              <a:latin typeface="PT Serif" panose="020A0603040505020204" pitchFamily="18" charset="-52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434619" y="1665052"/>
            <a:ext cx="11398962" cy="709235"/>
            <a:chOff x="434619" y="1981030"/>
            <a:chExt cx="11398962" cy="709235"/>
          </a:xfrm>
        </p:grpSpPr>
        <p:sp>
          <p:nvSpPr>
            <p:cNvPr id="29" name="Овал 28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2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6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Существует ли число, обратное самому себе?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434619" y="2656901"/>
            <a:ext cx="11398962" cy="709235"/>
            <a:chOff x="434619" y="1981030"/>
            <a:chExt cx="11398962" cy="709235"/>
          </a:xfrm>
        </p:grpSpPr>
        <p:sp>
          <p:nvSpPr>
            <p:cNvPr id="31" name="Овал 30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3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32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Для любого ли числа существует обратное ему число?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34619" y="3665055"/>
            <a:ext cx="11398962" cy="709235"/>
            <a:chOff x="434619" y="1981030"/>
            <a:chExt cx="11398962" cy="709235"/>
          </a:xfrm>
        </p:grpSpPr>
        <p:sp>
          <p:nvSpPr>
            <p:cNvPr id="37" name="Овал 36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4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Заголовок 1"/>
                <p:cNvSpPr txBox="1">
                  <a:spLocks/>
                </p:cNvSpPr>
                <p:nvPr/>
              </p:nvSpPr>
              <p:spPr>
                <a:xfrm>
                  <a:off x="1020682" y="2057816"/>
                  <a:ext cx="10812899" cy="632449"/>
                </a:xfrm>
                <a:prstGeom prst="rect">
                  <a:avLst/>
                </a:prstGeom>
              </p:spPr>
              <p:txBody>
                <a:bodyPr>
                  <a:normAutofit fontScale="97500"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ru-RU" sz="2600" dirty="0" smtClean="0">
                      <a:latin typeface="PT Serif" panose="020A0603040505020204" pitchFamily="18" charset="-52"/>
                    </a:rPr>
                    <a:t>Какое число является обратным числу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sz="2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a14:m>
                  <a:r>
                    <a:rPr lang="ru-RU" sz="2600" dirty="0" smtClean="0">
                      <a:latin typeface="PT Serif" panose="020A0603040505020204" pitchFamily="18" charset="-52"/>
                    </a:rPr>
                    <a:t>?</a:t>
                  </a:r>
                  <a:endParaRPr lang="ru-RU" sz="2600" dirty="0">
                    <a:latin typeface="PT Serif" panose="020A0603040505020204" pitchFamily="18" charset="-52"/>
                  </a:endParaRPr>
                </a:p>
              </p:txBody>
            </p:sp>
          </mc:Choice>
          <mc:Fallback xmlns="">
            <p:sp>
              <p:nvSpPr>
                <p:cNvPr id="38" name="Заголовок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0682" y="2057816"/>
                  <a:ext cx="10812899" cy="63244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902" t="-673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Группа 39"/>
          <p:cNvGrpSpPr/>
          <p:nvPr/>
        </p:nvGrpSpPr>
        <p:grpSpPr>
          <a:xfrm>
            <a:off x="434619" y="4599778"/>
            <a:ext cx="11398962" cy="709235"/>
            <a:chOff x="434619" y="1981030"/>
            <a:chExt cx="11398962" cy="709235"/>
          </a:xfrm>
        </p:grpSpPr>
        <p:sp>
          <p:nvSpPr>
            <p:cNvPr id="41" name="Овал 40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5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42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Какое число является обратным натуральному числу </a:t>
              </a:r>
              <a:r>
                <a:rPr lang="en-US" sz="2600" dirty="0" smtClean="0">
                  <a:latin typeface="PT Serif" panose="020A0603040505020204" pitchFamily="18" charset="-52"/>
                </a:rPr>
                <a:t>n</a:t>
              </a:r>
              <a:r>
                <a:rPr lang="ru-RU" sz="2600" dirty="0" smtClean="0">
                  <a:latin typeface="PT Serif" panose="020A0603040505020204" pitchFamily="18" charset="-52"/>
                </a:rPr>
                <a:t>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434619" y="5552753"/>
            <a:ext cx="11398962" cy="709235"/>
            <a:chOff x="434619" y="1981030"/>
            <a:chExt cx="11398962" cy="709235"/>
          </a:xfrm>
        </p:grpSpPr>
        <p:sp>
          <p:nvSpPr>
            <p:cNvPr id="44" name="Овал 43"/>
            <p:cNvSpPr/>
            <p:nvPr/>
          </p:nvSpPr>
          <p:spPr>
            <a:xfrm>
              <a:off x="434619" y="1981030"/>
              <a:ext cx="419100" cy="419100"/>
            </a:xfrm>
            <a:prstGeom prst="ellipse">
              <a:avLst/>
            </a:prstGeom>
            <a:ln>
              <a:solidFill>
                <a:schemeClr val="accent3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bliqueBottomRight"/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n>
                    <a:solidFill>
                      <a:schemeClr val="bg1"/>
                    </a:solidFill>
                  </a:ln>
                </a:rPr>
                <a:t>6</a:t>
              </a:r>
              <a:endParaRPr lang="ru-RU" sz="2400" b="1" dirty="0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45" name="Заголовок 1"/>
            <p:cNvSpPr txBox="1">
              <a:spLocks/>
            </p:cNvSpPr>
            <p:nvPr/>
          </p:nvSpPr>
          <p:spPr>
            <a:xfrm>
              <a:off x="1020682" y="2057816"/>
              <a:ext cx="10812899" cy="632449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2600" dirty="0" smtClean="0">
                  <a:latin typeface="PT Serif" panose="020A0603040505020204" pitchFamily="18" charset="-52"/>
                </a:rPr>
                <a:t>Как найти число, обратное смешанному числу?</a:t>
              </a:r>
              <a:endParaRPr lang="ru-RU" sz="2600" dirty="0">
                <a:latin typeface="PT Serif" panose="020A0603040505020204" pitchFamily="18" charset="-5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74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№434 Являются ли взаимно обратными числа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69358" y="1710598"/>
                <a:ext cx="2207399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1)  3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 и 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358" y="1710598"/>
                <a:ext cx="2207399" cy="92519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863368" y="2957453"/>
                <a:ext cx="2063065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368" y="2957453"/>
                <a:ext cx="2063065" cy="92519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746157" y="1924859"/>
            <a:ext cx="1616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- да</a:t>
            </a:r>
            <a:endParaRPr lang="ru-RU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57364" y="1710598"/>
                <a:ext cx="2155525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2)  0,4 и 2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7364" y="1710598"/>
                <a:ext cx="2155525" cy="92198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132460" y="2957453"/>
                <a:ext cx="1493807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460" y="2957453"/>
                <a:ext cx="1493807" cy="93519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626267" y="2957453"/>
                <a:ext cx="1607812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6267" y="2957453"/>
                <a:ext cx="1607812" cy="93519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8870607" y="1917855"/>
            <a:ext cx="1616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- да</a:t>
            </a:r>
            <a:endParaRPr lang="ru-RU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52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9" grpId="0"/>
      <p:bldP spid="12" grpId="0"/>
      <p:bldP spid="38" grpId="0"/>
      <p:bldP spid="39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№434 Являются ли взаимно обратными числа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46461" y="1971024"/>
                <a:ext cx="239969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3)  0,4 и 0,25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6461" y="1971024"/>
                <a:ext cx="2399696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31610" y="3117825"/>
                <a:ext cx="211897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0,4</m:t>
                      </m:r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∙0,25=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610" y="3117825"/>
                <a:ext cx="2118978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746157" y="1924859"/>
            <a:ext cx="1616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- нет</a:t>
            </a:r>
            <a:endParaRPr lang="ru-RU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57364" y="1710598"/>
                <a:ext cx="1927900" cy="93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4)  1,2 и 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7364" y="1710598"/>
                <a:ext cx="1927900" cy="931986"/>
              </a:xfrm>
              <a:prstGeom prst="rect">
                <a:avLst/>
              </a:prstGeom>
              <a:blipFill rotWithShape="0">
                <a:blip r:embed="rId6"/>
                <a:stretch>
                  <a:fillRect b="-6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132460" y="2957453"/>
                <a:ext cx="1493807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460" y="2957453"/>
                <a:ext cx="1493807" cy="93519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626267" y="2957453"/>
                <a:ext cx="1607812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6267" y="2957453"/>
                <a:ext cx="1607812" cy="93519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8870607" y="1917855"/>
            <a:ext cx="1616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- да</a:t>
            </a:r>
            <a:endParaRPr lang="ru-RU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093" y="3117825"/>
                <a:ext cx="63318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0,1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093" y="3117825"/>
                <a:ext cx="633187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98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9" grpId="0"/>
      <p:bldP spid="12" grpId="0"/>
      <p:bldP spid="38" grpId="0"/>
      <p:bldP spid="39" grpId="0"/>
      <p:bldP spid="40" grpId="0"/>
      <p:bldP spid="41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983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508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032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57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081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606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1306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465512" y="85895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2" idx="1"/>
          </p:cNvCxnSpPr>
          <p:nvPr/>
        </p:nvCxnSpPr>
        <p:spPr>
          <a:xfrm flipH="1" flipV="1">
            <a:off x="0" y="301001"/>
            <a:ext cx="6598362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10903662" y="301001"/>
            <a:ext cx="1288338" cy="396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883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8407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932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9456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981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0505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0303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155488" y="6331120"/>
            <a:ext cx="43815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557737"/>
            <a:ext cx="1288338" cy="39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5593638" y="6550196"/>
            <a:ext cx="6598362" cy="754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Заголовок 1"/>
          <p:cNvSpPr txBox="1">
            <a:spLocks/>
          </p:cNvSpPr>
          <p:nvPr/>
        </p:nvSpPr>
        <p:spPr>
          <a:xfrm>
            <a:off x="146406" y="484162"/>
            <a:ext cx="8936361" cy="632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№434 Являются ли взаимно обратными числа</a:t>
            </a:r>
            <a:endParaRPr lang="ru-RU" sz="3200" dirty="0"/>
          </a:p>
        </p:txBody>
      </p:sp>
      <p:sp>
        <p:nvSpPr>
          <p:cNvPr id="52" name="Управляющая кнопка: далее 51">
            <a:hlinkClick r:id="" action="ppaction://hlinkshowjump?jump=nextslide" highlightClick="1"/>
          </p:cNvPr>
          <p:cNvSpPr/>
          <p:nvPr/>
        </p:nvSpPr>
        <p:spPr>
          <a:xfrm>
            <a:off x="11547831" y="6375740"/>
            <a:ext cx="390525" cy="333375"/>
          </a:xfrm>
          <a:prstGeom prst="actionButtonForwardNex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6406" y="1019175"/>
            <a:ext cx="1163601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70239" y="1207907"/>
                <a:ext cx="1927899" cy="9233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5)  1,4 и 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239" y="1207907"/>
                <a:ext cx="1927899" cy="92339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6175" y="5597366"/>
            <a:ext cx="771525" cy="711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20030" y="2368824"/>
                <a:ext cx="1578766" cy="9233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1,4</m:t>
                      </m:r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030" y="2368824"/>
                <a:ext cx="1578766" cy="9233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746157" y="1430884"/>
            <a:ext cx="1616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- нет</a:t>
            </a:r>
            <a:endParaRPr lang="ru-RU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70239" y="3687724"/>
                <a:ext cx="2155526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latin typeface="Cambria Math" panose="02040503050406030204" pitchFamily="18" charset="0"/>
                        </a:rPr>
                        <m:t>6)  0,7 и 1</m:t>
                      </m:r>
                      <m:f>
                        <m:fPr>
                          <m:ctrlPr>
                            <a:rPr lang="ru-R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239" y="3687724"/>
                <a:ext cx="2155526" cy="9351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91018" y="4935339"/>
                <a:ext cx="1721433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1018" y="4935339"/>
                <a:ext cx="1721433" cy="92519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80758" y="5207597"/>
                <a:ext cx="3206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758" y="5207597"/>
                <a:ext cx="320601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746157" y="3861329"/>
            <a:ext cx="1616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- да</a:t>
            </a:r>
            <a:endParaRPr lang="ru-RU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55798" y="2368824"/>
                <a:ext cx="1493807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798" y="2368824"/>
                <a:ext cx="1493807" cy="92519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49605" y="2368824"/>
                <a:ext cx="846001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605" y="2368824"/>
                <a:ext cx="846001" cy="92519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64396" y="2360527"/>
                <a:ext cx="1502591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ru-RU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396" y="2360527"/>
                <a:ext cx="1502591" cy="92519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19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9" grpId="0"/>
      <p:bldP spid="12" grpId="0"/>
      <p:bldP spid="38" grpId="0"/>
      <p:bldP spid="39" grpId="0"/>
      <p:bldP spid="40" grpId="0"/>
      <p:bldP spid="41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Тема Office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505</Words>
  <Application>Microsoft Office PowerPoint</Application>
  <PresentationFormat>Широкоэкранный</PresentationFormat>
  <Paragraphs>166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PT Serif</vt:lpstr>
      <vt:lpstr>SchoolBookAC</vt:lpstr>
      <vt:lpstr>Wingdings 2</vt:lpstr>
      <vt:lpstr>Тема Office</vt:lpstr>
      <vt:lpstr>Взаимно  обратные числа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вычитание дробей с разными знаменателями</dc:title>
  <dc:creator>Бахова</dc:creator>
  <cp:lastModifiedBy>Бахова</cp:lastModifiedBy>
  <cp:revision>105</cp:revision>
  <dcterms:created xsi:type="dcterms:W3CDTF">2020-10-11T13:43:13Z</dcterms:created>
  <dcterms:modified xsi:type="dcterms:W3CDTF">2020-11-09T10:50:09Z</dcterms:modified>
</cp:coreProperties>
</file>