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7" r:id="rId2"/>
    <p:sldId id="297" r:id="rId3"/>
    <p:sldId id="298" r:id="rId4"/>
    <p:sldId id="256" r:id="rId5"/>
    <p:sldId id="295" r:id="rId6"/>
    <p:sldId id="299" r:id="rId7"/>
    <p:sldId id="300" r:id="rId8"/>
    <p:sldId id="302" r:id="rId9"/>
    <p:sldId id="296" r:id="rId10"/>
    <p:sldId id="301" r:id="rId11"/>
    <p:sldId id="304" r:id="rId12"/>
    <p:sldId id="305" r:id="rId13"/>
    <p:sldId id="306" r:id="rId14"/>
    <p:sldId id="30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1AB17E47-90C9-4D78-AFC9-7AB021E24B24}">
          <p14:sldIdLst>
            <p14:sldId id="277"/>
            <p14:sldId id="297"/>
            <p14:sldId id="298"/>
            <p14:sldId id="256"/>
            <p14:sldId id="295"/>
            <p14:sldId id="299"/>
            <p14:sldId id="300"/>
            <p14:sldId id="302"/>
            <p14:sldId id="296"/>
            <p14:sldId id="301"/>
            <p14:sldId id="304"/>
            <p14:sldId id="305"/>
            <p14:sldId id="306"/>
            <p14:sldId id="30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B9CE"/>
    <a:srgbClr val="4ABFE4"/>
    <a:srgbClr val="CB9F91"/>
    <a:srgbClr val="F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7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07767-D1F4-48A6-9829-33365DC914B0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E4D4C-1707-4BBB-9081-9A9ADF91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998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E4D4C-1707-4BBB-9081-9A9ADF91A39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792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6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98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09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31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837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65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75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87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8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25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45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7AA0F-E0E9-40ED-98C0-C007C2A5A8B8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45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11" Type="http://schemas.openxmlformats.org/officeDocument/2006/relationships/image" Target="../media/image17.png"/><Relationship Id="rId5" Type="http://schemas.openxmlformats.org/officeDocument/2006/relationships/image" Target="../media/image4.png"/><Relationship Id="rId10" Type="http://schemas.openxmlformats.org/officeDocument/2006/relationships/image" Target="../media/image16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image" Target="../media/image18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11" Type="http://schemas.openxmlformats.org/officeDocument/2006/relationships/image" Target="../media/image25.png"/><Relationship Id="rId5" Type="http://schemas.openxmlformats.org/officeDocument/2006/relationships/image" Target="../media/image4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19" Type="http://schemas.openxmlformats.org/officeDocument/2006/relationships/image" Target="../media/image33.png"/><Relationship Id="rId4" Type="http://schemas.openxmlformats.org/officeDocument/2006/relationships/image" Target="../media/image20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4.png"/><Relationship Id="rId7" Type="http://schemas.openxmlformats.org/officeDocument/2006/relationships/image" Target="../media/image38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0.png"/><Relationship Id="rId3" Type="http://schemas.microsoft.com/office/2007/relationships/hdphoto" Target="../media/hdphoto1.wdp"/><Relationship Id="rId7" Type="http://schemas.openxmlformats.org/officeDocument/2006/relationships/image" Target="../media/image4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microsoft.com/office/2007/relationships/hdphoto" Target="../media/hdphoto1.wdp"/><Relationship Id="rId7" Type="http://schemas.openxmlformats.org/officeDocument/2006/relationships/image" Target="../media/image4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</a:t>
            </a:r>
            <a:r>
              <a:rPr lang="ru-RU" sz="3200" dirty="0" smtClean="0"/>
              <a:t>385 Представьте в виде десятичной дроби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275110" y="1475793"/>
                <a:ext cx="110626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7%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10" y="1475793"/>
                <a:ext cx="1106265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2275110" y="2608390"/>
                <a:ext cx="110626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2%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10" y="2608390"/>
                <a:ext cx="1106265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2275110" y="3740987"/>
                <a:ext cx="133389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60%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10" y="3740987"/>
                <a:ext cx="1333891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Рисунок 27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3383838" y="1475792"/>
                <a:ext cx="8608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0,07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38" y="1475792"/>
                <a:ext cx="860813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3406058" y="2608387"/>
                <a:ext cx="86081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0,02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6058" y="2608387"/>
                <a:ext cx="860813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3609001" y="3740986"/>
                <a:ext cx="63318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0,6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001" y="3740986"/>
                <a:ext cx="633187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2275110" y="4873585"/>
                <a:ext cx="156151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180%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10" y="4873585"/>
                <a:ext cx="1561518" cy="49244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3836628" y="4894471"/>
                <a:ext cx="63318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1,8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628" y="4894471"/>
                <a:ext cx="633187" cy="49244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547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4" grpId="0"/>
      <p:bldP spid="3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PT Serif" panose="020A0603040505020204" pitchFamily="18" charset="-52"/>
              </a:rPr>
              <a:t>№</a:t>
            </a:r>
            <a:r>
              <a:rPr lang="ru-RU" sz="3200" dirty="0" smtClean="0">
                <a:latin typeface="PT Serif" panose="020A0603040505020204" pitchFamily="18" charset="-52"/>
              </a:rPr>
              <a:t>389 Найдите:</a:t>
            </a:r>
            <a:endParaRPr lang="ru-RU" sz="3200" dirty="0">
              <a:latin typeface="PT Serif" panose="020A0603040505020204" pitchFamily="18" charset="-52"/>
            </a:endParaRPr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3" name="Рисунок 2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1563" y="1116611"/>
            <a:ext cx="2838450" cy="131445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475" y="2431061"/>
            <a:ext cx="2619375" cy="156210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475" y="3988962"/>
            <a:ext cx="2790825" cy="1485900"/>
          </a:xfrm>
          <a:prstGeom prst="rect">
            <a:avLst/>
          </a:prstGeom>
        </p:spPr>
      </p:pic>
      <p:cxnSp>
        <p:nvCxnSpPr>
          <p:cNvPr id="32" name="Прямая соединительная линия 31"/>
          <p:cNvCxnSpPr/>
          <p:nvPr/>
        </p:nvCxnSpPr>
        <p:spPr>
          <a:xfrm>
            <a:off x="3311169" y="1116611"/>
            <a:ext cx="0" cy="48672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538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PT Serif" panose="020A0603040505020204" pitchFamily="18" charset="-52"/>
              </a:rPr>
              <a:t>№</a:t>
            </a:r>
            <a:r>
              <a:rPr lang="ru-RU" sz="3200" dirty="0" smtClean="0">
                <a:latin typeface="PT Serif" panose="020A0603040505020204" pitchFamily="18" charset="-52"/>
              </a:rPr>
              <a:t>390 Найдите:</a:t>
            </a:r>
            <a:endParaRPr lang="ru-RU" sz="3200" dirty="0">
              <a:latin typeface="PT Serif" panose="020A0603040505020204" pitchFamily="18" charset="-52"/>
            </a:endParaRPr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549294" y="1116611"/>
            <a:ext cx="0" cy="48672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431" y="1240177"/>
            <a:ext cx="2952750" cy="116205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431" y="2525793"/>
            <a:ext cx="3171825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627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11550294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PT Serif" panose="020A0603040505020204" pitchFamily="18" charset="-52"/>
              </a:rPr>
              <a:t>№</a:t>
            </a:r>
            <a:r>
              <a:rPr lang="ru-RU" sz="3200" dirty="0" smtClean="0">
                <a:latin typeface="PT Serif" panose="020A0603040505020204" pitchFamily="18" charset="-52"/>
              </a:rPr>
              <a:t>391 Сколько градусов содержит угол, который составляет:</a:t>
            </a:r>
            <a:endParaRPr lang="ru-RU" sz="3200" dirty="0">
              <a:latin typeface="PT Serif" panose="020A0603040505020204" pitchFamily="18" charset="-52"/>
            </a:endParaRPr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3" name="Рисунок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587" y="1103936"/>
            <a:ext cx="7877175" cy="1095375"/>
          </a:xfrm>
          <a:prstGeom prst="rect">
            <a:avLst/>
          </a:prstGeom>
        </p:spPr>
      </p:pic>
      <p:cxnSp>
        <p:nvCxnSpPr>
          <p:cNvPr id="25" name="Прямая соединительная линия 24"/>
          <p:cNvCxnSpPr/>
          <p:nvPr/>
        </p:nvCxnSpPr>
        <p:spPr>
          <a:xfrm>
            <a:off x="1543050" y="2225050"/>
            <a:ext cx="840564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Заголовок 1"/>
          <p:cNvSpPr txBox="1">
            <a:spLocks/>
          </p:cNvSpPr>
          <p:nvPr/>
        </p:nvSpPr>
        <p:spPr>
          <a:xfrm>
            <a:off x="7703262" y="6059515"/>
            <a:ext cx="8930542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B050"/>
                </a:solidFill>
              </a:rPr>
              <a:t>№ 392 – на дом</a:t>
            </a:r>
            <a:endParaRPr lang="ru-RU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585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Заголовок 1"/>
              <p:cNvSpPr txBox="1">
                <a:spLocks/>
              </p:cNvSpPr>
              <p:nvPr/>
            </p:nvSpPr>
            <p:spPr>
              <a:xfrm>
                <a:off x="162993" y="621195"/>
                <a:ext cx="11550294" cy="972559"/>
              </a:xfrm>
              <a:prstGeom prst="rect">
                <a:avLst/>
              </a:prstGeom>
            </p:spPr>
            <p:txBody>
              <a:bodyPr>
                <a:normAutofit fontScale="675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ru-RU" sz="4700" dirty="0" smtClean="0">
                    <a:latin typeface="PT Serif" panose="020A0603040505020204" pitchFamily="18" charset="-52"/>
                  </a:rPr>
                  <a:t>№393 </a:t>
                </a:r>
                <a:r>
                  <a:rPr lang="ru-RU" sz="4600" dirty="0" smtClean="0">
                    <a:latin typeface="PT Serif" panose="020A0603040505020204" pitchFamily="18" charset="-52"/>
                  </a:rPr>
                  <a:t>Миша собрал 91 гриб, из них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ru-RU" sz="46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ru-RU" sz="4600" dirty="0" smtClean="0">
                    <a:latin typeface="PT Serif" panose="020A0603040505020204" pitchFamily="18" charset="-52"/>
                  </a:rPr>
                  <a:t> составляли белые. </a:t>
                </a:r>
                <a:r>
                  <a:rPr lang="ru-RU" sz="4100" dirty="0" smtClean="0">
                    <a:latin typeface="PT Serif" panose="020A0603040505020204" pitchFamily="18" charset="-52"/>
                  </a:rPr>
                  <a:t>Сколько белых грибов собрал Миша?</a:t>
                </a:r>
                <a:endParaRPr lang="ru-RU" sz="4100" dirty="0">
                  <a:latin typeface="PT Serif" panose="020A0603040505020204" pitchFamily="18" charset="-52"/>
                </a:endParaRPr>
              </a:p>
            </p:txBody>
          </p:sp>
        </mc:Choice>
        <mc:Fallback>
          <p:sp>
            <p:nvSpPr>
              <p:cNvPr id="2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93" y="621195"/>
                <a:ext cx="11550294" cy="972559"/>
              </a:xfrm>
              <a:prstGeom prst="rect">
                <a:avLst/>
              </a:prstGeom>
              <a:blipFill rotWithShape="0">
                <a:blip r:embed="rId2"/>
                <a:stretch>
                  <a:fillRect l="-1373" t="-14465" b="-88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068" y="1574704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1" name="Заголовок 1"/>
          <p:cNvSpPr txBox="1">
            <a:spLocks/>
          </p:cNvSpPr>
          <p:nvPr/>
        </p:nvSpPr>
        <p:spPr>
          <a:xfrm>
            <a:off x="7703262" y="6059515"/>
            <a:ext cx="8930542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B050"/>
                </a:solidFill>
              </a:rPr>
              <a:t>№ 394 – на дом</a:t>
            </a:r>
            <a:endParaRPr lang="ru-RU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430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34619" y="800100"/>
            <a:ext cx="419100" cy="419100"/>
          </a:xfrm>
          <a:prstGeom prst="ellipse">
            <a:avLst/>
          </a:prstGeom>
          <a:ln>
            <a:solidFill>
              <a:schemeClr val="accent3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bliqueBottomRigh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>
                  <a:solidFill>
                    <a:schemeClr val="bg1"/>
                  </a:solidFill>
                </a:ln>
              </a:rPr>
              <a:t>1</a:t>
            </a:r>
            <a:endParaRPr lang="ru-RU" sz="2400" b="1" dirty="0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p:sp>
        <p:nvSpPr>
          <p:cNvPr id="35" name="Заголовок 1"/>
          <p:cNvSpPr txBox="1">
            <a:spLocks/>
          </p:cNvSpPr>
          <p:nvPr/>
        </p:nvSpPr>
        <p:spPr>
          <a:xfrm>
            <a:off x="1020682" y="826775"/>
            <a:ext cx="10812899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500" dirty="0" smtClean="0">
                <a:latin typeface="PT Serif" panose="020A0603040505020204" pitchFamily="18" charset="-52"/>
              </a:rPr>
              <a:t>Как найти дробь от числа?</a:t>
            </a:r>
            <a:endParaRPr lang="ru-RU" sz="2500" dirty="0">
              <a:latin typeface="PT Serif" panose="020A0603040505020204" pitchFamily="18" charset="-52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434619" y="1981030"/>
            <a:ext cx="11398962" cy="709235"/>
            <a:chOff x="434619" y="1981030"/>
            <a:chExt cx="11398962" cy="709235"/>
          </a:xfrm>
        </p:grpSpPr>
        <p:sp>
          <p:nvSpPr>
            <p:cNvPr id="29" name="Овал 28"/>
            <p:cNvSpPr/>
            <p:nvPr/>
          </p:nvSpPr>
          <p:spPr>
            <a:xfrm>
              <a:off x="434619" y="1981030"/>
              <a:ext cx="419100" cy="419100"/>
            </a:xfrm>
            <a:prstGeom prst="ellipse">
              <a:avLst/>
            </a:prstGeom>
            <a:ln>
              <a:solidFill>
                <a:schemeClr val="accent3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bliqueBottomRight"/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n>
                    <a:solidFill>
                      <a:schemeClr val="bg1"/>
                    </a:solidFill>
                  </a:ln>
                </a:rPr>
                <a:t>2</a:t>
              </a:r>
              <a:endParaRPr lang="ru-RU" sz="2400" b="1" dirty="0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36" name="Заголовок 1"/>
            <p:cNvSpPr txBox="1">
              <a:spLocks/>
            </p:cNvSpPr>
            <p:nvPr/>
          </p:nvSpPr>
          <p:spPr>
            <a:xfrm>
              <a:off x="1020682" y="2057816"/>
              <a:ext cx="10812899" cy="632449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600" dirty="0" smtClean="0">
                  <a:latin typeface="PT Serif" panose="020A0603040505020204" pitchFamily="18" charset="-52"/>
                </a:rPr>
                <a:t>Как найти проценты от числа?</a:t>
              </a:r>
              <a:endParaRPr lang="ru-RU" sz="2600" dirty="0">
                <a:latin typeface="PT Serif" panose="020A0603040505020204" pitchFamily="18" charset="-52"/>
              </a:endParaRPr>
            </a:p>
          </p:txBody>
        </p:sp>
      </p:grpSp>
      <p:sp>
        <p:nvSpPr>
          <p:cNvPr id="39" name="Заголовок 1"/>
          <p:cNvSpPr txBox="1">
            <a:spLocks/>
          </p:cNvSpPr>
          <p:nvPr/>
        </p:nvSpPr>
        <p:spPr>
          <a:xfrm>
            <a:off x="1840788" y="5436618"/>
            <a:ext cx="8930542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B050"/>
                </a:solidFill>
              </a:rPr>
              <a:t>Домашнее задание: №№</a:t>
            </a:r>
            <a:r>
              <a:rPr lang="ru-RU" sz="3200" b="1" dirty="0" smtClean="0">
                <a:solidFill>
                  <a:srgbClr val="00B050"/>
                </a:solidFill>
              </a:rPr>
              <a:t>392</a:t>
            </a:r>
            <a:r>
              <a:rPr lang="ru-RU" sz="3200" b="1" smtClean="0">
                <a:solidFill>
                  <a:srgbClr val="00B050"/>
                </a:solidFill>
              </a:rPr>
              <a:t>, 394  </a:t>
            </a:r>
            <a:r>
              <a:rPr lang="ru-RU" sz="3200" b="1" dirty="0" smtClean="0">
                <a:solidFill>
                  <a:srgbClr val="00B050"/>
                </a:solidFill>
              </a:rPr>
              <a:t>§</a:t>
            </a:r>
            <a:r>
              <a:rPr lang="ru-RU" sz="3200" b="1" dirty="0" smtClean="0">
                <a:solidFill>
                  <a:srgbClr val="00B050"/>
                </a:solidFill>
              </a:rPr>
              <a:t>12 </a:t>
            </a:r>
            <a:r>
              <a:rPr lang="ru-RU" sz="3200" b="1" dirty="0" smtClean="0">
                <a:solidFill>
                  <a:srgbClr val="00B050"/>
                </a:solidFill>
              </a:rPr>
              <a:t>- выучить</a:t>
            </a:r>
            <a:endParaRPr lang="ru-RU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43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</a:t>
            </a:r>
            <a:r>
              <a:rPr lang="ru-RU" sz="3200" dirty="0" smtClean="0"/>
              <a:t>386 Представьте в виде обыкновенной дроби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278938" y="2205633"/>
                <a:ext cx="110626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6%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938" y="2205633"/>
                <a:ext cx="1106265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2278742" y="3987212"/>
                <a:ext cx="133389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36%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742" y="3987212"/>
                <a:ext cx="1333891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7150812" y="2203407"/>
                <a:ext cx="133389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80%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812" y="2203407"/>
                <a:ext cx="1333891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Рисунок 27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3383838" y="1987034"/>
                <a:ext cx="775853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38" y="1987034"/>
                <a:ext cx="775853" cy="92519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3612633" y="3778421"/>
                <a:ext cx="775853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633" y="3778421"/>
                <a:ext cx="775853" cy="92519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8474787" y="1984921"/>
                <a:ext cx="1765291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80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4787" y="1984921"/>
                <a:ext cx="1765291" cy="92519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7150813" y="3987211"/>
                <a:ext cx="13338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40%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813" y="3987211"/>
                <a:ext cx="1333890" cy="49244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8474786" y="3770837"/>
                <a:ext cx="1765291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4786" y="3770837"/>
                <a:ext cx="1765291" cy="92519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7877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4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</a:t>
            </a:r>
            <a:r>
              <a:rPr lang="ru-RU" sz="3200" dirty="0" smtClean="0"/>
              <a:t>387 Представьте в процентах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275110" y="1475793"/>
                <a:ext cx="128099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0,12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10" y="1475793"/>
                <a:ext cx="1280992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2275110" y="2608390"/>
                <a:ext cx="128099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0,05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10" y="2608390"/>
                <a:ext cx="1280992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2275110" y="3740987"/>
                <a:ext cx="105336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0,5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10" y="3740987"/>
                <a:ext cx="1053365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Рисунок 27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3549040" y="1475792"/>
                <a:ext cx="9137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12%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040" y="1475792"/>
                <a:ext cx="913712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3556103" y="2608387"/>
                <a:ext cx="68608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5%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103" y="2608387"/>
                <a:ext cx="686085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3378564" y="3761876"/>
                <a:ext cx="91371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50%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564" y="3761876"/>
                <a:ext cx="913712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2275110" y="4873585"/>
                <a:ext cx="150861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0,324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10" y="4873585"/>
                <a:ext cx="1508618" cy="49244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3783728" y="4896748"/>
                <a:ext cx="122629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32,4%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728" y="4896748"/>
                <a:ext cx="1226298" cy="49244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7150812" y="1475792"/>
                <a:ext cx="150861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0,467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812" y="1475792"/>
                <a:ext cx="1508618" cy="49244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8659430" y="1498955"/>
                <a:ext cx="122629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46,7%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9430" y="1498955"/>
                <a:ext cx="1226298" cy="492443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7150812" y="2543953"/>
                <a:ext cx="74077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812" y="2543953"/>
                <a:ext cx="740779" cy="49244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7891591" y="2543952"/>
                <a:ext cx="114133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400%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1591" y="2543952"/>
                <a:ext cx="1141338" cy="492443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7036512" y="3743609"/>
                <a:ext cx="128099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1,12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6512" y="3743609"/>
                <a:ext cx="1280992" cy="49244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8372191" y="3761876"/>
                <a:ext cx="114133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112%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2191" y="3761876"/>
                <a:ext cx="1141338" cy="492443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7053055" y="4657211"/>
                <a:ext cx="1264449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055" y="4657211"/>
                <a:ext cx="1264449" cy="925190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8263291" y="4931781"/>
                <a:ext cx="114133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104%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291" y="4931781"/>
                <a:ext cx="1141338" cy="492443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2307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4" grpId="0"/>
      <p:bldP spid="36" grpId="0"/>
      <p:bldP spid="38" grpId="0"/>
      <p:bldP spid="40" grpId="0"/>
      <p:bldP spid="42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96665" y="1557076"/>
            <a:ext cx="9144000" cy="2387600"/>
          </a:xfrm>
        </p:spPr>
        <p:txBody>
          <a:bodyPr>
            <a:normAutofit/>
          </a:bodyPr>
          <a:lstStyle/>
          <a:p>
            <a:r>
              <a:rPr lang="ru-RU" dirty="0" smtClean="0"/>
              <a:t>Нахождение </a:t>
            </a:r>
            <a:br>
              <a:rPr lang="ru-RU" dirty="0" smtClean="0"/>
            </a:br>
            <a:r>
              <a:rPr lang="ru-RU" dirty="0" smtClean="0"/>
              <a:t>дроби от числа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41679" y="4314818"/>
            <a:ext cx="9144000" cy="1655762"/>
          </a:xfrm>
        </p:spPr>
        <p:txBody>
          <a:bodyPr/>
          <a:lstStyle/>
          <a:p>
            <a:r>
              <a:rPr lang="ru-RU" dirty="0" smtClean="0"/>
              <a:t>6 класс,  по УМК А.Г.Мерзляк</a:t>
            </a:r>
            <a:endParaRPr lang="ru-RU" dirty="0"/>
          </a:p>
        </p:txBody>
      </p:sp>
      <p:sp>
        <p:nvSpPr>
          <p:cNvPr id="4" name="Блок-схема: решение 3"/>
          <p:cNvSpPr/>
          <p:nvPr/>
        </p:nvSpPr>
        <p:spPr>
          <a:xfrm>
            <a:off x="-2632229" y="-4439"/>
            <a:ext cx="5264458" cy="6862439"/>
          </a:xfrm>
          <a:prstGeom prst="flowChartDecisio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5086"/>
            <a:ext cx="2632229" cy="3431219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4500000">
            <a:off x="17386" y="3427090"/>
            <a:ext cx="2632229" cy="3431219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14300" y="0"/>
            <a:ext cx="2632229" cy="3431219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4500000">
            <a:off x="114299" y="3431528"/>
            <a:ext cx="2632229" cy="3431219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51817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07062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62307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17552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72797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28042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83287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838532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51817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07062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62307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17552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72797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28042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83287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838532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>
            <a:stCxn id="12" idx="1"/>
          </p:cNvCxnSpPr>
          <p:nvPr/>
        </p:nvCxnSpPr>
        <p:spPr>
          <a:xfrm flipH="1" flipV="1">
            <a:off x="3229841" y="1605926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3229841" y="502421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8823479" y="1605926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8823479" y="5016670"/>
            <a:ext cx="1288338" cy="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3216785" y="1605926"/>
            <a:ext cx="13056" cy="341828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0102955" y="1598385"/>
            <a:ext cx="8862" cy="341828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7" name="Рисунок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2744" y="2352220"/>
            <a:ext cx="3149908" cy="2362431"/>
          </a:xfrm>
          <a:prstGeom prst="rect">
            <a:avLst/>
          </a:prstGeom>
        </p:spPr>
      </p:pic>
      <p:sp>
        <p:nvSpPr>
          <p:cNvPr id="49" name="Управляющая кнопка: далее 48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4518179" y="1285875"/>
            <a:ext cx="4305300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518179" y="5305425"/>
            <a:ext cx="4305300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5114" y="6433807"/>
            <a:ext cx="6278418" cy="365125"/>
          </a:xfrm>
        </p:spPr>
        <p:txBody>
          <a:bodyPr/>
          <a:lstStyle/>
          <a:p>
            <a:r>
              <a:rPr lang="ru-RU" dirty="0" smtClean="0"/>
              <a:t>Бахова Альфуся Борисовна, учитель математики МКОУ СОШ №6 г.п.Нарткала КБР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605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Заголовок 1"/>
              <p:cNvSpPr txBox="1">
                <a:spLocks/>
              </p:cNvSpPr>
              <p:nvPr/>
            </p:nvSpPr>
            <p:spPr>
              <a:xfrm>
                <a:off x="400050" y="621195"/>
                <a:ext cx="11791950" cy="632449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ru-RU" sz="2400" dirty="0" smtClean="0">
                    <a:latin typeface="PT Serif" panose="020A0603040505020204" pitchFamily="18" charset="-52"/>
                  </a:rPr>
                  <a:t>На приусадебном участке растёт 36 деревьев. Из них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2400" dirty="0" smtClean="0">
                    <a:latin typeface="PT Serif" panose="020A0603040505020204" pitchFamily="18" charset="-52"/>
                  </a:rPr>
                  <a:t> составляют вишни. </a:t>
                </a:r>
              </a:p>
              <a:p>
                <a:r>
                  <a:rPr lang="ru-RU" sz="2400" dirty="0" smtClean="0">
                    <a:latin typeface="PT Serif" panose="020A0603040505020204" pitchFamily="18" charset="-52"/>
                  </a:rPr>
                  <a:t>Сколько вишнёвых деревьев растёт на участке?</a:t>
                </a:r>
                <a:endParaRPr lang="ru-RU" sz="2400" dirty="0">
                  <a:latin typeface="PT Serif" panose="020A0603040505020204" pitchFamily="18" charset="-52"/>
                </a:endParaRPr>
              </a:p>
            </p:txBody>
          </p:sp>
        </mc:Choice>
        <mc:Fallback>
          <p:sp>
            <p:nvSpPr>
              <p:cNvPr id="2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621195"/>
                <a:ext cx="11791950" cy="632449"/>
              </a:xfrm>
              <a:prstGeom prst="rect">
                <a:avLst/>
              </a:prstGeom>
              <a:blipFill rotWithShape="0">
                <a:blip r:embed="rId2"/>
                <a:stretch>
                  <a:fillRect l="-827" t="-1923" b="-615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32499" y="1494491"/>
            <a:ext cx="573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В 5 классе мы решали эту задачу по такой схеме:</a:t>
            </a:r>
            <a:endParaRPr lang="ru-RU" sz="2000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Заголовок 1"/>
              <p:cNvSpPr txBox="1">
                <a:spLocks/>
              </p:cNvSpPr>
              <p:nvPr/>
            </p:nvSpPr>
            <p:spPr>
              <a:xfrm>
                <a:off x="1125457" y="2245134"/>
                <a:ext cx="10812899" cy="632449"/>
              </a:xfrm>
              <a:prstGeom prst="rect">
                <a:avLst/>
              </a:prstGeom>
            </p:spPr>
            <p:txBody>
              <a:bodyPr>
                <a:normAutofit fontScale="975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2400" dirty="0" smtClean="0">
                    <a:latin typeface="PT Serif" panose="020A0603040505020204" pitchFamily="18" charset="-52"/>
                  </a:rPr>
                  <a:t>1)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36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 :9=4</m:t>
                    </m:r>
                    <m:d>
                      <m:dPr>
                        <m:ctrlPr>
                          <a:rPr lang="ru-R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дерева</m:t>
                        </m:r>
                      </m:e>
                    </m:d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составляет </m:t>
                    </m:r>
                    <m:f>
                      <m:fPr>
                        <m:ctrlPr>
                          <a:rPr lang="ru-R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всех деревьев</m:t>
                    </m:r>
                  </m:oMath>
                </a14:m>
                <a:endParaRPr lang="ru-RU" sz="2400" dirty="0">
                  <a:latin typeface="PT Serif" panose="020A0603040505020204" pitchFamily="18" charset="-52"/>
                </a:endParaRPr>
              </a:p>
            </p:txBody>
          </p:sp>
        </mc:Choice>
        <mc:Fallback>
          <p:sp>
            <p:nvSpPr>
              <p:cNvPr id="3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457" y="2245134"/>
                <a:ext cx="10812899" cy="632449"/>
              </a:xfrm>
              <a:prstGeom prst="rect">
                <a:avLst/>
              </a:prstGeom>
              <a:blipFill rotWithShape="0">
                <a:blip r:embed="rId5"/>
                <a:stretch>
                  <a:fillRect l="-846" t="-9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Заголовок 1"/>
              <p:cNvSpPr txBox="1">
                <a:spLocks/>
              </p:cNvSpPr>
              <p:nvPr/>
            </p:nvSpPr>
            <p:spPr>
              <a:xfrm>
                <a:off x="1125456" y="3228116"/>
                <a:ext cx="10812899" cy="632449"/>
              </a:xfrm>
              <a:prstGeom prst="rect">
                <a:avLst/>
              </a:prstGeom>
            </p:spPr>
            <p:txBody>
              <a:bodyPr>
                <a:normAutofit fontScale="975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ru-RU" sz="2400" dirty="0" smtClean="0">
                    <a:latin typeface="PT Serif" panose="020A0603040505020204" pitchFamily="18" charset="-52"/>
                  </a:rPr>
                  <a:t>2</a:t>
                </a:r>
                <a:r>
                  <a:rPr lang="en-US" sz="2400" dirty="0" smtClean="0">
                    <a:latin typeface="PT Serif" panose="020A0603040505020204" pitchFamily="18" charset="-52"/>
                  </a:rPr>
                  <a:t>)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∙7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=28</m:t>
                    </m:r>
                    <m:d>
                      <m:dPr>
                        <m:ctrlPr>
                          <a:rPr lang="ru-R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деревьев</m:t>
                        </m:r>
                      </m:e>
                    </m:d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составляет </m:t>
                    </m:r>
                    <m:f>
                      <m:fPr>
                        <m:ctrlPr>
                          <a:rPr lang="ru-R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всех деревьев (вишнёвые)</m:t>
                    </m:r>
                  </m:oMath>
                </a14:m>
                <a:endParaRPr lang="ru-RU" sz="2400" dirty="0">
                  <a:latin typeface="PT Serif" panose="020A0603040505020204" pitchFamily="18" charset="-52"/>
                </a:endParaRPr>
              </a:p>
            </p:txBody>
          </p:sp>
        </mc:Choice>
        <mc:Fallback>
          <p:sp>
            <p:nvSpPr>
              <p:cNvPr id="3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456" y="3228116"/>
                <a:ext cx="10812899" cy="632449"/>
              </a:xfrm>
              <a:prstGeom prst="rect">
                <a:avLst/>
              </a:prstGeom>
              <a:blipFill rotWithShape="0">
                <a:blip r:embed="rId6"/>
                <a:stretch>
                  <a:fillRect l="-846" t="-19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1200984" y="3816650"/>
                <a:ext cx="8347157" cy="7126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C00000"/>
                    </a:solidFill>
                  </a:rPr>
                  <a:t>В таких случаях говорят, что мы нашли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rgbClr val="C00000"/>
                    </a:solidFill>
                  </a:rPr>
                  <a:t> от числа 36</a:t>
                </a:r>
                <a:endParaRPr lang="ru-RU" sz="28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984" y="3816650"/>
                <a:ext cx="8347157" cy="712631"/>
              </a:xfrm>
              <a:prstGeom prst="rect">
                <a:avLst/>
              </a:prstGeom>
              <a:blipFill rotWithShape="0">
                <a:blip r:embed="rId7"/>
                <a:stretch>
                  <a:fillRect l="-1461" r="-511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432499" y="4382819"/>
            <a:ext cx="114960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и называют такие задачи </a:t>
            </a:r>
            <a:r>
              <a:rPr lang="ru-RU" sz="3200" b="1" dirty="0" smtClean="0">
                <a:solidFill>
                  <a:srgbClr val="C00000"/>
                </a:solidFill>
              </a:rPr>
              <a:t>задачами на нахождение дроби от числа</a:t>
            </a:r>
            <a:endParaRPr lang="ru-RU" sz="3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6165863" y="5207191"/>
                <a:ext cx="4015523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0" i="1" smtClean="0">
                          <a:latin typeface="Cambria Math" panose="02040503050406030204" pitchFamily="18" charset="0"/>
                        </a:rPr>
                        <m:t>36</m:t>
                      </m:r>
                      <m:r>
                        <a:rPr lang="ru-R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ru-R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36∙7</m:t>
                          </m:r>
                        </m:num>
                        <m:den>
                          <m:r>
                            <a:rPr lang="ru-R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ru-R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=28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5863" y="5207191"/>
                <a:ext cx="4015523" cy="104073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1288338" y="4660819"/>
            <a:ext cx="6110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Этот ответ можно получить другим способом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511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079 -0.07084 " pathEditMode="relative" ptsTypes="AA">
                                      <p:cBhvr>
                                        <p:cTn id="3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079 -0.07084 " pathEditMode="relative" ptsTypes="AA">
                                      <p:cBhvr>
                                        <p:cTn id="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0079 -0.07084 " pathEditMode="relative" ptsTypes="AA">
                                      <p:cBhvr>
                                        <p:cTn id="3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23" grpId="0"/>
      <p:bldP spid="34" grpId="0"/>
      <p:bldP spid="35" grpId="0"/>
      <p:bldP spid="35" grpId="1"/>
      <p:bldP spid="25" grpId="0"/>
      <p:bldP spid="25" grpId="1"/>
      <p:bldP spid="36" grpId="0"/>
      <p:bldP spid="36" grpId="1"/>
      <p:bldP spid="2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2" name="Группа 31"/>
          <p:cNvGrpSpPr/>
          <p:nvPr/>
        </p:nvGrpSpPr>
        <p:grpSpPr>
          <a:xfrm>
            <a:off x="306031" y="762203"/>
            <a:ext cx="676275" cy="830997"/>
            <a:chOff x="266700" y="628650"/>
            <a:chExt cx="676275" cy="830997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361949" y="810785"/>
              <a:ext cx="466725" cy="466725"/>
            </a:xfrm>
            <a:prstGeom prst="rect">
              <a:avLst/>
            </a:prstGeom>
            <a:solidFill>
              <a:srgbClr val="4ABF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266700" y="628650"/>
                  <a:ext cx="676275" cy="83099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  <m:t></m:t>
                        </m:r>
                      </m:oMath>
                    </m:oMathPara>
                  </a14:m>
                  <a:endParaRPr lang="ru-RU" sz="5400" b="1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700" y="628650"/>
                  <a:ext cx="676275" cy="830997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6" name="TextBox 35"/>
          <p:cNvSpPr txBox="1"/>
          <p:nvPr/>
        </p:nvSpPr>
        <p:spPr>
          <a:xfrm>
            <a:off x="1077555" y="795651"/>
            <a:ext cx="106416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PT Serif" panose="020A0603040505020204" pitchFamily="18" charset="-52"/>
              </a:rPr>
              <a:t>Чтобы найти дробь от числа, можно число умножить на эту дробь.</a:t>
            </a:r>
            <a:endParaRPr lang="ru-RU" sz="3200" dirty="0">
              <a:latin typeface="PT Serif" panose="020A0603040505020204" pitchFamily="18" charset="-5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1395576" y="3157268"/>
                <a:ext cx="5040034" cy="1054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Найти </m:t>
                      </m:r>
                      <m:f>
                        <m:fPr>
                          <m:ctrlPr>
                            <a:rPr lang="ru-RU" sz="4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ru-RU" sz="4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от числа  А</m:t>
                      </m:r>
                    </m:oMath>
                  </m:oMathPara>
                </a14:m>
                <a:endParaRPr lang="ru-RU" sz="40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576" y="3157268"/>
                <a:ext cx="5040034" cy="105426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9355080" y="3157267"/>
                <a:ext cx="1110432" cy="1054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ru-RU" sz="40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ru-RU" sz="4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А</m:t>
                      </m:r>
                    </m:oMath>
                  </m:oMathPara>
                </a14:m>
                <a:endParaRPr lang="ru-RU" sz="40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080" y="3157267"/>
                <a:ext cx="1110432" cy="105426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Стрелка вправо 23"/>
          <p:cNvSpPr/>
          <p:nvPr/>
        </p:nvSpPr>
        <p:spPr>
          <a:xfrm>
            <a:off x="7019925" y="3352760"/>
            <a:ext cx="1569162" cy="663281"/>
          </a:xfrm>
          <a:prstGeom prst="rightArrow">
            <a:avLst/>
          </a:prstGeom>
          <a:solidFill>
            <a:schemeClr val="bg2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760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PT Serif" panose="020A0603040505020204" pitchFamily="18" charset="-52"/>
              </a:rPr>
              <a:t>Пример 1.</a:t>
            </a:r>
            <a:endParaRPr lang="ru-RU" sz="3200" dirty="0">
              <a:latin typeface="PT Serif" panose="020A0603040505020204" pitchFamily="18" charset="-52"/>
            </a:endParaRPr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463" y="1092524"/>
            <a:ext cx="12092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Клубника содержит 6% сахара. Сколько килограммов сахара содержится в 15 кг клубники?</a:t>
            </a:r>
            <a:endParaRPr lang="ru-RU" sz="2400" dirty="0"/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259638" y="1733381"/>
            <a:ext cx="1581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Решение.</a:t>
            </a:r>
            <a:endParaRPr lang="ru-RU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259638" y="2311356"/>
                <a:ext cx="192148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6%=0,06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38" y="2311356"/>
                <a:ext cx="1921488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327594" y="3061193"/>
                <a:ext cx="196201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∙0,06=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94" y="3061193"/>
                <a:ext cx="1962012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2088576" y="3061193"/>
                <a:ext cx="71490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800" b="0" i="1" smtClean="0">
                        <a:latin typeface="Cambria Math" panose="02040503050406030204" pitchFamily="18" charset="0"/>
                      </a:rPr>
                      <m:t>0,9 </m:t>
                    </m:r>
                    <m:d>
                      <m:dPr>
                        <m:ctrlPr>
                          <a:rPr lang="ru-R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800" b="0" i="1" smtClean="0">
                            <a:latin typeface="Cambria Math" panose="02040503050406030204" pitchFamily="18" charset="0"/>
                          </a:rPr>
                          <m:t>кг</m:t>
                        </m:r>
                      </m:e>
                    </m:d>
                  </m:oMath>
                </a14:m>
                <a:r>
                  <a:rPr lang="ru-RU" sz="2800" dirty="0" smtClean="0"/>
                  <a:t> - сахара содержится в 15 кг клубники</a:t>
                </a:r>
                <a:endParaRPr lang="ru-RU" sz="2800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576" y="3061193"/>
                <a:ext cx="7149008" cy="523220"/>
              </a:xfrm>
              <a:prstGeom prst="rect">
                <a:avLst/>
              </a:prstGeom>
              <a:blipFill rotWithShape="0">
                <a:blip r:embed="rId6"/>
                <a:stretch>
                  <a:fillRect t="-10465" r="-683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7256151" y="3820784"/>
                <a:ext cx="228992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Ответ:0,9 кг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6151" y="3820784"/>
                <a:ext cx="2289922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Группа 36"/>
          <p:cNvGrpSpPr/>
          <p:nvPr/>
        </p:nvGrpSpPr>
        <p:grpSpPr>
          <a:xfrm>
            <a:off x="148869" y="4736461"/>
            <a:ext cx="676275" cy="830997"/>
            <a:chOff x="266700" y="628650"/>
            <a:chExt cx="676275" cy="830997"/>
          </a:xfrm>
        </p:grpSpPr>
        <p:sp>
          <p:nvSpPr>
            <p:cNvPr id="38" name="Прямоугольник 37"/>
            <p:cNvSpPr/>
            <p:nvPr/>
          </p:nvSpPr>
          <p:spPr>
            <a:xfrm>
              <a:off x="361949" y="810785"/>
              <a:ext cx="466725" cy="466725"/>
            </a:xfrm>
            <a:prstGeom prst="rect">
              <a:avLst/>
            </a:prstGeom>
            <a:solidFill>
              <a:srgbClr val="4ABF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266700" y="628650"/>
                  <a:ext cx="676275" cy="83099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  <m:t></m:t>
                        </m:r>
                      </m:oMath>
                    </m:oMathPara>
                  </a14:m>
                  <a:endParaRPr lang="ru-RU" sz="5400" b="1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700" y="628650"/>
                  <a:ext cx="676275" cy="83099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0" name="TextBox 39"/>
          <p:cNvSpPr txBox="1"/>
          <p:nvPr/>
        </p:nvSpPr>
        <p:spPr>
          <a:xfrm>
            <a:off x="920393" y="4769909"/>
            <a:ext cx="10862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PT Serif" panose="020A0603040505020204" pitchFamily="18" charset="-52"/>
              </a:rPr>
              <a:t>Чтобы найти проценты от числа, можно представить проценты в виде дроби и умножить число на эту дробь.</a:t>
            </a:r>
            <a:endParaRPr lang="ru-RU" sz="3200" dirty="0">
              <a:latin typeface="PT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47701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34" grpId="0"/>
      <p:bldP spid="35" grpId="0"/>
      <p:bldP spid="36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PT Serif" panose="020A0603040505020204" pitchFamily="18" charset="-52"/>
              </a:rPr>
              <a:t>Пример 2.</a:t>
            </a:r>
            <a:endParaRPr lang="ru-RU" sz="3200" dirty="0">
              <a:latin typeface="PT Serif" panose="020A0603040505020204" pitchFamily="18" charset="-52"/>
            </a:endParaRPr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6406" y="973793"/>
            <a:ext cx="119358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магазин привезли 480 кг шоколадных конфет и карамели, причём масса карамели составляла 60% массы шоколадных конфет. Сколько килограммов шоколадных конфет привезли в магазин? </a:t>
            </a:r>
            <a:endParaRPr lang="ru-RU" sz="2400" dirty="0"/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368118" y="2102919"/>
            <a:ext cx="1581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Решение.</a:t>
            </a:r>
            <a:endParaRPr lang="ru-RU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368118" y="2617446"/>
                <a:ext cx="16487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Ш.конф.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18" y="2617446"/>
                <a:ext cx="1648721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345711" y="3191939"/>
                <a:ext cx="19255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Карамель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11" y="3191939"/>
                <a:ext cx="1925527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393238" y="2668719"/>
            <a:ext cx="712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х кг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93237" y="3220492"/>
            <a:ext cx="1197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0,6х кг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26" name="Правая фигурная скобка 25"/>
          <p:cNvSpPr/>
          <p:nvPr/>
        </p:nvSpPr>
        <p:spPr>
          <a:xfrm>
            <a:off x="3717213" y="2668719"/>
            <a:ext cx="435687" cy="104644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4279112" y="2908133"/>
            <a:ext cx="1104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480 кг</a:t>
            </a:r>
            <a:endParaRPr lang="ru-RU" sz="28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7509473" y="2199525"/>
                <a:ext cx="259737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𝟒𝟖𝟎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9473" y="2199525"/>
                <a:ext cx="2597378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7534759" y="2875102"/>
                <a:ext cx="196335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𝟒𝟖𝟎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759" y="2875102"/>
                <a:ext cx="1963358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7564160" y="3533780"/>
                <a:ext cx="211775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𝟒𝟖𝟎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4160" y="3533780"/>
                <a:ext cx="2117759" cy="43088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7588962" y="4195798"/>
                <a:ext cx="427995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𝟑𝟎𝟎</m:t>
                    </m:r>
                  </m:oMath>
                </a14:m>
                <a:r>
                  <a:rPr lang="ru-RU" sz="2800" b="1" dirty="0" smtClean="0">
                    <a:solidFill>
                      <a:srgbClr val="C00000"/>
                    </a:solidFill>
                  </a:rPr>
                  <a:t> (кг) – </a:t>
                </a:r>
                <a:r>
                  <a:rPr lang="ru-RU" sz="2800" dirty="0" err="1" smtClean="0">
                    <a:solidFill>
                      <a:srgbClr val="C00000"/>
                    </a:solidFill>
                  </a:rPr>
                  <a:t>шокол</a:t>
                </a:r>
                <a:r>
                  <a:rPr lang="ru-RU" sz="2800" dirty="0" smtClean="0">
                    <a:solidFill>
                      <a:srgbClr val="C00000"/>
                    </a:solidFill>
                  </a:rPr>
                  <a:t>. </a:t>
                </a:r>
                <a:r>
                  <a:rPr lang="ru-RU" sz="2800" dirty="0" err="1" smtClean="0">
                    <a:solidFill>
                      <a:srgbClr val="C00000"/>
                    </a:solidFill>
                  </a:rPr>
                  <a:t>конф</a:t>
                </a:r>
                <a:r>
                  <a:rPr lang="ru-RU" sz="2800" dirty="0" smtClean="0">
                    <a:solidFill>
                      <a:srgbClr val="C00000"/>
                    </a:solidFill>
                  </a:rPr>
                  <a:t>.</a:t>
                </a:r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8962" y="4195798"/>
                <a:ext cx="4279954" cy="430887"/>
              </a:xfrm>
              <a:prstGeom prst="rect">
                <a:avLst/>
              </a:prstGeom>
              <a:blipFill rotWithShape="0">
                <a:blip r:embed="rId9"/>
                <a:stretch>
                  <a:fillRect t="-23944" r="-3989" b="-507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7509473" y="5524678"/>
            <a:ext cx="2543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Ответ: 300 кг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053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41" grpId="0"/>
      <p:bldP spid="12" grpId="0"/>
      <p:bldP spid="42" grpId="0"/>
      <p:bldP spid="26" grpId="0" animBg="1"/>
      <p:bldP spid="43" grpId="0"/>
      <p:bldP spid="29" grpId="0"/>
      <p:bldP spid="44" grpId="0"/>
      <p:bldP spid="45" grpId="0"/>
      <p:bldP spid="46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98881" y="1639208"/>
            <a:ext cx="419100" cy="419100"/>
          </a:xfrm>
          <a:prstGeom prst="ellipse">
            <a:avLst/>
          </a:prstGeom>
          <a:ln>
            <a:solidFill>
              <a:schemeClr val="accent3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bliqueBottomRigh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>
                  <a:solidFill>
                    <a:schemeClr val="bg1"/>
                  </a:solidFill>
                </a:ln>
              </a:rPr>
              <a:t>1</a:t>
            </a:r>
            <a:endParaRPr lang="ru-RU" sz="2400" b="1" dirty="0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p:sp>
        <p:nvSpPr>
          <p:cNvPr id="35" name="Заголовок 1"/>
          <p:cNvSpPr txBox="1">
            <a:spLocks/>
          </p:cNvSpPr>
          <p:nvPr/>
        </p:nvSpPr>
        <p:spPr>
          <a:xfrm>
            <a:off x="1484944" y="1665883"/>
            <a:ext cx="10812899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500" dirty="0" smtClean="0">
                <a:latin typeface="PT Serif" panose="020A0603040505020204" pitchFamily="18" charset="-52"/>
              </a:rPr>
              <a:t>Как найти дробь от числа?</a:t>
            </a:r>
            <a:endParaRPr lang="ru-RU" sz="2500" dirty="0">
              <a:latin typeface="PT Serif" panose="020A0603040505020204" pitchFamily="18" charset="-52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898881" y="2820138"/>
            <a:ext cx="11398962" cy="709235"/>
            <a:chOff x="434619" y="1981030"/>
            <a:chExt cx="11398962" cy="709235"/>
          </a:xfrm>
        </p:grpSpPr>
        <p:sp>
          <p:nvSpPr>
            <p:cNvPr id="29" name="Овал 28"/>
            <p:cNvSpPr/>
            <p:nvPr/>
          </p:nvSpPr>
          <p:spPr>
            <a:xfrm>
              <a:off x="434619" y="1981030"/>
              <a:ext cx="419100" cy="419100"/>
            </a:xfrm>
            <a:prstGeom prst="ellipse">
              <a:avLst/>
            </a:prstGeom>
            <a:ln>
              <a:solidFill>
                <a:schemeClr val="accent3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bliqueBottomRight"/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n>
                    <a:solidFill>
                      <a:schemeClr val="bg1"/>
                    </a:solidFill>
                  </a:ln>
                </a:rPr>
                <a:t>2</a:t>
              </a:r>
              <a:endParaRPr lang="ru-RU" sz="2400" b="1" dirty="0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36" name="Заголовок 1"/>
            <p:cNvSpPr txBox="1">
              <a:spLocks/>
            </p:cNvSpPr>
            <p:nvPr/>
          </p:nvSpPr>
          <p:spPr>
            <a:xfrm>
              <a:off x="1020682" y="2057816"/>
              <a:ext cx="10812899" cy="632449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600" dirty="0" smtClean="0">
                  <a:latin typeface="PT Serif" panose="020A0603040505020204" pitchFamily="18" charset="-52"/>
                </a:rPr>
                <a:t>Как найти проценты от числа?</a:t>
              </a:r>
              <a:endParaRPr lang="ru-RU" sz="2600" dirty="0">
                <a:latin typeface="PT Serif" panose="020A0603040505020204" pitchFamily="18" charset="-5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69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371</Words>
  <Application>Microsoft Office PowerPoint</Application>
  <PresentationFormat>Широкоэкранный</PresentationFormat>
  <Paragraphs>89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PT Serif</vt:lpstr>
      <vt:lpstr>Wingdings 2</vt:lpstr>
      <vt:lpstr>Тема Office</vt:lpstr>
      <vt:lpstr>Презентация PowerPoint</vt:lpstr>
      <vt:lpstr>Презентация PowerPoint</vt:lpstr>
      <vt:lpstr>Презентация PowerPoint</vt:lpstr>
      <vt:lpstr>Нахождение  дроби от числа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Сложение и вычитание дробей с разными знаменателями</dc:title>
  <dc:creator>Бахова</dc:creator>
  <cp:lastModifiedBy>Бахова</cp:lastModifiedBy>
  <cp:revision>65</cp:revision>
  <dcterms:created xsi:type="dcterms:W3CDTF">2020-10-11T13:43:13Z</dcterms:created>
  <dcterms:modified xsi:type="dcterms:W3CDTF">2020-10-31T11:58:40Z</dcterms:modified>
</cp:coreProperties>
</file>