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77" r:id="rId3"/>
    <p:sldId id="281" r:id="rId4"/>
    <p:sldId id="282" r:id="rId5"/>
    <p:sldId id="256" r:id="rId6"/>
    <p:sldId id="278" r:id="rId7"/>
    <p:sldId id="279" r:id="rId8"/>
    <p:sldId id="280" r:id="rId9"/>
    <p:sldId id="287" r:id="rId10"/>
    <p:sldId id="283" r:id="rId11"/>
    <p:sldId id="284" r:id="rId12"/>
    <p:sldId id="288" r:id="rId13"/>
    <p:sldId id="289" r:id="rId14"/>
    <p:sldId id="285" r:id="rId15"/>
    <p:sldId id="286" r:id="rId16"/>
    <p:sldId id="294" r:id="rId17"/>
    <p:sldId id="295" r:id="rId18"/>
    <p:sldId id="29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9CE"/>
    <a:srgbClr val="4ABFE4"/>
    <a:srgbClr val="CB9F91"/>
    <a:srgbClr val="F3D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7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7767-D1F4-48A6-9829-33365DC914B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E4D4C-1707-4BBB-9081-9A9ADF91A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9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4D4C-1707-4BBB-9081-9A9ADF91A3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9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6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8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9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1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3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5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5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7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5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5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7AA0F-E0E9-40ED-98C0-C007C2A5A8B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2.wdp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microsoft.com/office/2007/relationships/hdphoto" Target="../media/hdphoto2.wdp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hdphoto" Target="../media/hdphoto2.wdp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1.png"/><Relationship Id="rId7" Type="http://schemas.openxmlformats.org/officeDocument/2006/relationships/image" Target="../media/image5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.wdp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22.emf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46406" y="484162"/>
            <a:ext cx="8936361" cy="632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№</a:t>
            </a:r>
            <a:r>
              <a:rPr lang="en-US" sz="3200" dirty="0" smtClean="0"/>
              <a:t>327</a:t>
            </a:r>
            <a:r>
              <a:rPr lang="ru-RU" sz="3200" dirty="0" smtClean="0"/>
              <a:t> Какая часть прямоугольника закрашена?</a:t>
            </a:r>
            <a:endParaRPr lang="ru-RU" sz="3200" dirty="0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6406" y="1019175"/>
            <a:ext cx="116360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519" y="1514306"/>
            <a:ext cx="5424488" cy="397216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29388" y="2704328"/>
                <a:ext cx="822341" cy="140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88</m:t>
                          </m:r>
                        </m:den>
                      </m:f>
                    </m:oMath>
                  </m:oMathPara>
                </a14:m>
                <a:endParaRPr lang="ru-RU" sz="4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388" y="2704328"/>
                <a:ext cx="822341" cy="14027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04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46406" y="484162"/>
            <a:ext cx="8936361" cy="632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PT Serif" panose="020A0603040505020204" pitchFamily="18" charset="-52"/>
              </a:rPr>
              <a:t>Свойства умножения дробей</a:t>
            </a:r>
            <a:endParaRPr lang="ru-RU" sz="3200" dirty="0">
              <a:latin typeface="PT Serif" panose="020A0603040505020204" pitchFamily="18" charset="-52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6406" y="1019175"/>
            <a:ext cx="116360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625" y="1326312"/>
            <a:ext cx="11432731" cy="40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3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46406" y="531587"/>
            <a:ext cx="8936361" cy="632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PT Serif" panose="020A0603040505020204" pitchFamily="18" charset="-52"/>
              </a:rPr>
              <a:t>Пример 1  Выполните действия:</a:t>
            </a:r>
            <a:endParaRPr lang="ru-RU" sz="3200" dirty="0">
              <a:latin typeface="PT Serif" panose="020A0603040505020204" pitchFamily="18" charset="-52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6406" y="1019175"/>
            <a:ext cx="116360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26488" y="1843539"/>
                <a:ext cx="2049535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1) 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488" y="1843539"/>
                <a:ext cx="2049535" cy="9351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84057" y="1846921"/>
                <a:ext cx="1493807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4∙15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9∙28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057" y="1846921"/>
                <a:ext cx="1493807" cy="9351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>
            <a:off x="3848692" y="1934026"/>
            <a:ext cx="259638" cy="2571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311886" y="2473943"/>
            <a:ext cx="626187" cy="304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89357" y="16127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76028" y="25252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7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4490278" y="1884657"/>
            <a:ext cx="285750" cy="3794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3794065" y="2436623"/>
            <a:ext cx="285750" cy="3794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50036" y="16281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5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00007" y="25780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3</a:t>
            </a:r>
            <a:endParaRPr lang="ru-RU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54669" y="1835997"/>
                <a:ext cx="548227" cy="93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669" y="1835997"/>
                <a:ext cx="548227" cy="9319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34522" y="3495907"/>
                <a:ext cx="280083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2) 1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522" y="3495907"/>
                <a:ext cx="2800831" cy="9251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90278" y="3495907"/>
                <a:ext cx="172143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278" y="3495907"/>
                <a:ext cx="1721433" cy="9251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252274" y="3484313"/>
                <a:ext cx="172143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14∙44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11∙35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274" y="3484313"/>
                <a:ext cx="1721433" cy="9251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/>
          <p:nvPr/>
        </p:nvCxnSpPr>
        <p:spPr>
          <a:xfrm>
            <a:off x="6266810" y="3499256"/>
            <a:ext cx="509751" cy="3155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978015" y="4104715"/>
            <a:ext cx="626187" cy="304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188311" y="31202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2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34123" y="42430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5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7014883" y="3544378"/>
            <a:ext cx="552450" cy="2932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6303859" y="4104715"/>
            <a:ext cx="472539" cy="3534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21205" y="41786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1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63034" y="32263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4</a:t>
            </a:r>
            <a:endParaRPr lang="ru-RU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007904" y="3477516"/>
                <a:ext cx="32060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904" y="3477516"/>
                <a:ext cx="320601" cy="92519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362702" y="3488056"/>
                <a:ext cx="103682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702" y="3488056"/>
                <a:ext cx="1036822" cy="92519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5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36" grpId="0"/>
      <p:bldP spid="41" grpId="0"/>
      <p:bldP spid="42" grpId="0"/>
      <p:bldP spid="43" grpId="0"/>
      <p:bldP spid="44" grpId="0"/>
      <p:bldP spid="45" grpId="0"/>
      <p:bldP spid="46" grpId="0"/>
      <p:bldP spid="50" grpId="0"/>
      <p:bldP spid="51" grpId="0"/>
      <p:bldP spid="56" grpId="0"/>
      <p:bldP spid="57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301163" y="484170"/>
            <a:ext cx="11931294" cy="63244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PT Serif" panose="020A0603040505020204" pitchFamily="18" charset="-52"/>
              </a:rPr>
              <a:t>Пример 2  </a:t>
            </a:r>
          </a:p>
          <a:p>
            <a:r>
              <a:rPr lang="ru-RU" sz="3200" dirty="0" smtClean="0">
                <a:latin typeface="PT Serif" panose="020A0603040505020204" pitchFamily="18" charset="-52"/>
              </a:rPr>
              <a:t>Найдите значение выражения, используя распределительное свойство умножения:</a:t>
            </a:r>
            <a:endParaRPr lang="ru-RU" sz="3200" dirty="0">
              <a:latin typeface="PT Serif" panose="020A0603040505020204" pitchFamily="18" charset="-52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6406" y="1019175"/>
            <a:ext cx="116360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839" y="1729235"/>
                <a:ext cx="3952749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1) </m:t>
                      </m:r>
                      <m:d>
                        <m:d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f>
                            <m:fPr>
                              <m:ctrlP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∙18=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9" y="1729235"/>
                <a:ext cx="3952749" cy="11065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Выгнутая вверх стрелка 27"/>
          <p:cNvSpPr/>
          <p:nvPr/>
        </p:nvSpPr>
        <p:spPr>
          <a:xfrm flipH="1">
            <a:off x="927683" y="1461386"/>
            <a:ext cx="2470506" cy="509742"/>
          </a:xfrm>
          <a:prstGeom prst="curvedDownArrow">
            <a:avLst/>
          </a:prstGeom>
          <a:solidFill>
            <a:srgbClr val="50B9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050588" y="2036273"/>
                <a:ext cx="10736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∙18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588" y="2036273"/>
                <a:ext cx="1073627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Выгнутая вверх стрелка 59"/>
          <p:cNvSpPr/>
          <p:nvPr/>
        </p:nvSpPr>
        <p:spPr>
          <a:xfrm flipH="1">
            <a:off x="1620545" y="1299461"/>
            <a:ext cx="1777644" cy="509742"/>
          </a:xfrm>
          <a:prstGeom prst="curvedDownArrow">
            <a:avLst/>
          </a:prstGeom>
          <a:solidFill>
            <a:srgbClr val="50B9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055539" y="1768533"/>
                <a:ext cx="1448217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∙18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539" y="1768533"/>
                <a:ext cx="1448217" cy="9351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Выгнутая вверх стрелка 61"/>
          <p:cNvSpPr/>
          <p:nvPr/>
        </p:nvSpPr>
        <p:spPr>
          <a:xfrm flipH="1">
            <a:off x="2344178" y="1299461"/>
            <a:ext cx="1003122" cy="509742"/>
          </a:xfrm>
          <a:prstGeom prst="curvedDownArrow">
            <a:avLst/>
          </a:prstGeom>
          <a:solidFill>
            <a:srgbClr val="50B9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450039" y="1781741"/>
                <a:ext cx="186839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∙18=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039" y="1781741"/>
                <a:ext cx="1868397" cy="9219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215024" y="2065780"/>
                <a:ext cx="5482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024" y="2065780"/>
                <a:ext cx="548227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698271" y="1809203"/>
                <a:ext cx="1448217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∙18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271" y="1809203"/>
                <a:ext cx="1448217" cy="9351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132137" y="1830824"/>
                <a:ext cx="186839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∙18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137" y="1830824"/>
                <a:ext cx="1868396" cy="92519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flipH="1">
            <a:off x="9632272" y="1780628"/>
            <a:ext cx="532756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9372565" y="2392962"/>
            <a:ext cx="532756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1066335" y="1778929"/>
            <a:ext cx="532756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13062" y="144025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3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687322" y="24942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H="1">
            <a:off x="10773419" y="2374457"/>
            <a:ext cx="532756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1070674" y="25111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547831" y="15235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2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44169" y="3265530"/>
                <a:ext cx="19121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=54−15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9" y="3265530"/>
                <a:ext cx="1912190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556359" y="3265529"/>
                <a:ext cx="12745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+14=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59" y="3265529"/>
                <a:ext cx="1274580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830939" y="3265528"/>
                <a:ext cx="5482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53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939" y="3265528"/>
                <a:ext cx="548227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55" grpId="0"/>
      <p:bldP spid="60" grpId="0" animBg="1"/>
      <p:bldP spid="60" grpId="1" animBg="1"/>
      <p:bldP spid="61" grpId="0"/>
      <p:bldP spid="62" grpId="0" animBg="1"/>
      <p:bldP spid="62" grpId="1" animBg="1"/>
      <p:bldP spid="63" grpId="0"/>
      <p:bldP spid="64" grpId="0"/>
      <p:bldP spid="65" grpId="0"/>
      <p:bldP spid="66" grpId="0"/>
      <p:bldP spid="35" grpId="0"/>
      <p:bldP spid="69" grpId="0"/>
      <p:bldP spid="71" grpId="0"/>
      <p:bldP spid="72" grpId="0"/>
      <p:bldP spid="73" grpId="0"/>
      <p:bldP spid="74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1651247" y="1514306"/>
            <a:ext cx="627691" cy="14293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592556" y="1523877"/>
            <a:ext cx="627691" cy="14293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301163" y="484170"/>
            <a:ext cx="11931294" cy="63244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PT Serif" panose="020A0603040505020204" pitchFamily="18" charset="-52"/>
              </a:rPr>
              <a:t>Пример 2  </a:t>
            </a:r>
          </a:p>
          <a:p>
            <a:r>
              <a:rPr lang="ru-RU" sz="3200" dirty="0" smtClean="0">
                <a:latin typeface="PT Serif" panose="020A0603040505020204" pitchFamily="18" charset="-52"/>
              </a:rPr>
              <a:t>Найдите значение выражения, используя распределительное свойство умножения:</a:t>
            </a:r>
            <a:endParaRPr lang="ru-RU" sz="3200" dirty="0">
              <a:latin typeface="PT Serif" panose="020A0603040505020204" pitchFamily="18" charset="-52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6406" y="1019175"/>
            <a:ext cx="116360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839" y="1729235"/>
                <a:ext cx="449764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2) 2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9" y="1729235"/>
                <a:ext cx="4497642" cy="925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95481" y="1661350"/>
                <a:ext cx="3728200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ru-R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  <m:f>
                            <m:fPr>
                              <m:ctrlPr>
                                <a:rPr lang="ru-R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481" y="1661350"/>
                <a:ext cx="3728200" cy="11065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237574" y="1729235"/>
                <a:ext cx="2017475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574" y="1729235"/>
                <a:ext cx="2017475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243293" y="1753618"/>
                <a:ext cx="149380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293" y="1753618"/>
                <a:ext cx="1493806" cy="9219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4233" y="3580734"/>
                <a:ext cx="1686359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7∙4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33" y="3580734"/>
                <a:ext cx="1686359" cy="9233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H="1">
            <a:off x="1507412" y="3548713"/>
            <a:ext cx="576931" cy="4616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1218946" y="4159894"/>
            <a:ext cx="576931" cy="4616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81168" y="33201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75022" y="434471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4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376836" y="3566347"/>
                <a:ext cx="740779" cy="9187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836" y="3566347"/>
                <a:ext cx="740779" cy="9187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117615" y="3580734"/>
                <a:ext cx="616643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615" y="3580734"/>
                <a:ext cx="616643" cy="9219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43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/>
      <p:bldP spid="30" grpId="0"/>
      <p:bldP spid="32" grpId="0"/>
      <p:bldP spid="34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4619" y="800100"/>
            <a:ext cx="419100" cy="419100"/>
          </a:xfrm>
          <a:prstGeom prst="ellipse">
            <a:avLst/>
          </a:prstGeom>
          <a:ln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</a:rPr>
              <a:t>1</a:t>
            </a:r>
            <a:endParaRPr lang="ru-RU" sz="24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1020682" y="826775"/>
            <a:ext cx="10812899" cy="632449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PT Serif" panose="020A0603040505020204" pitchFamily="18" charset="-52"/>
              </a:rPr>
              <a:t>Сформулируйте правило умножения дроби на натуральное число.</a:t>
            </a:r>
            <a:endParaRPr lang="ru-RU" sz="3200" dirty="0">
              <a:latin typeface="PT Serif" panose="020A0603040505020204" pitchFamily="18" charset="-52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34619" y="1981030"/>
            <a:ext cx="11398962" cy="709235"/>
            <a:chOff x="434619" y="1981030"/>
            <a:chExt cx="11398962" cy="709235"/>
          </a:xfrm>
        </p:grpSpPr>
        <p:sp>
          <p:nvSpPr>
            <p:cNvPr id="29" name="Овал 28"/>
            <p:cNvSpPr/>
            <p:nvPr/>
          </p:nvSpPr>
          <p:spPr>
            <a:xfrm>
              <a:off x="434619" y="1981030"/>
              <a:ext cx="419100" cy="419100"/>
            </a:xfrm>
            <a:prstGeom prst="ellipse">
              <a:avLst/>
            </a:prstGeom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</a:rPr>
                <a:t>2</a:t>
              </a:r>
              <a:endParaRPr lang="ru-RU" sz="24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6" name="Заголовок 1"/>
            <p:cNvSpPr txBox="1">
              <a:spLocks/>
            </p:cNvSpPr>
            <p:nvPr/>
          </p:nvSpPr>
          <p:spPr>
            <a:xfrm>
              <a:off x="1020682" y="2057816"/>
              <a:ext cx="10812899" cy="632449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600" dirty="0" smtClean="0">
                  <a:latin typeface="PT Serif" panose="020A0603040505020204" pitchFamily="18" charset="-52"/>
                </a:rPr>
                <a:t>Сформулируйте правило умножения двух дробей.</a:t>
              </a:r>
              <a:endParaRPr lang="ru-RU" sz="2600" dirty="0">
                <a:latin typeface="PT Serif" panose="020A0603040505020204" pitchFamily="18" charset="-52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34619" y="3161960"/>
            <a:ext cx="11398961" cy="680256"/>
            <a:chOff x="434619" y="3161960"/>
            <a:chExt cx="11398961" cy="680256"/>
          </a:xfrm>
        </p:grpSpPr>
        <p:sp>
          <p:nvSpPr>
            <p:cNvPr id="30" name="Овал 29"/>
            <p:cNvSpPr/>
            <p:nvPr/>
          </p:nvSpPr>
          <p:spPr>
            <a:xfrm>
              <a:off x="434619" y="3161960"/>
              <a:ext cx="419100" cy="419100"/>
            </a:xfrm>
            <a:prstGeom prst="ellipse">
              <a:avLst/>
            </a:prstGeom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</a:rPr>
                <a:t>3</a:t>
              </a:r>
              <a:endParaRPr lang="ru-RU" sz="24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7" name="Заголовок 1"/>
            <p:cNvSpPr txBox="1">
              <a:spLocks/>
            </p:cNvSpPr>
            <p:nvPr/>
          </p:nvSpPr>
          <p:spPr>
            <a:xfrm>
              <a:off x="1020681" y="3209767"/>
              <a:ext cx="10812899" cy="632449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600" dirty="0" smtClean="0">
                  <a:latin typeface="PT Serif" panose="020A0603040505020204" pitchFamily="18" charset="-52"/>
                </a:rPr>
                <a:t>Чему равно произведение дроби и числа 0?</a:t>
              </a:r>
              <a:endParaRPr lang="ru-RU" sz="2600" dirty="0">
                <a:latin typeface="PT Serif" panose="020A0603040505020204" pitchFamily="18" charset="-52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34619" y="4323345"/>
            <a:ext cx="11398961" cy="632449"/>
            <a:chOff x="434619" y="4323345"/>
            <a:chExt cx="11398961" cy="632449"/>
          </a:xfrm>
        </p:grpSpPr>
        <p:sp>
          <p:nvSpPr>
            <p:cNvPr id="31" name="Овал 30"/>
            <p:cNvSpPr/>
            <p:nvPr/>
          </p:nvSpPr>
          <p:spPr>
            <a:xfrm>
              <a:off x="434619" y="4342890"/>
              <a:ext cx="419100" cy="419100"/>
            </a:xfrm>
            <a:prstGeom prst="ellipse">
              <a:avLst/>
            </a:prstGeom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</a:rPr>
                <a:t>4</a:t>
              </a:r>
              <a:endParaRPr lang="ru-RU" sz="24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8" name="Заголовок 1"/>
            <p:cNvSpPr txBox="1">
              <a:spLocks/>
            </p:cNvSpPr>
            <p:nvPr/>
          </p:nvSpPr>
          <p:spPr>
            <a:xfrm>
              <a:off x="1020681" y="4323345"/>
              <a:ext cx="10812899" cy="632449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600" dirty="0" smtClean="0">
                  <a:latin typeface="PT Serif" panose="020A0603040505020204" pitchFamily="18" charset="-52"/>
                </a:rPr>
                <a:t>Какие свойства умножения выполняются при умножении дробей?</a:t>
              </a:r>
              <a:endParaRPr lang="ru-RU" sz="2600" dirty="0">
                <a:latin typeface="PT Serif" panose="020A0603040505020204" pitchFamily="18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81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46406" y="484162"/>
            <a:ext cx="8936361" cy="632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PT Serif" panose="020A0603040505020204" pitchFamily="18" charset="-52"/>
              </a:rPr>
              <a:t>№333 Выполните умножение:</a:t>
            </a:r>
            <a:endParaRPr lang="ru-RU" sz="3200" dirty="0">
              <a:latin typeface="PT Serif" panose="020A0603040505020204" pitchFamily="18" charset="-52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6406" y="1019175"/>
            <a:ext cx="116360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9082767" y="6059515"/>
            <a:ext cx="2597108" cy="632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B050"/>
                </a:solidFill>
              </a:rPr>
              <a:t>№334 на дом</a:t>
            </a:r>
            <a:endParaRPr lang="ru-RU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7152" y="1176188"/>
                <a:ext cx="179228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1) 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52" y="1176188"/>
                <a:ext cx="1792286" cy="8094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7152" y="2411709"/>
                <a:ext cx="1792286" cy="806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2) 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52" y="2411709"/>
                <a:ext cx="1792286" cy="8063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7152" y="3640943"/>
                <a:ext cx="159351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3) 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52" y="3640943"/>
                <a:ext cx="1593513" cy="8094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77152" y="4873254"/>
                <a:ext cx="1792286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4) 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∙7=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52" y="4873254"/>
                <a:ext cx="1792286" cy="8079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84939" y="1175094"/>
                <a:ext cx="173246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5) 7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939" y="1175094"/>
                <a:ext cx="1732461" cy="8094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84939" y="2410615"/>
                <a:ext cx="1732461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6) 6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939" y="2410615"/>
                <a:ext cx="1732461" cy="8182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484939" y="3639849"/>
                <a:ext cx="1991058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7) 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∙24=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939" y="3639849"/>
                <a:ext cx="1991058" cy="8038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84939" y="4872160"/>
                <a:ext cx="193123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8) 45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939" y="4872160"/>
                <a:ext cx="1931233" cy="8094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0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46406" y="484162"/>
            <a:ext cx="8936361" cy="632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PT Serif" panose="020A0603040505020204" pitchFamily="18" charset="-52"/>
              </a:rPr>
              <a:t>№335 Найдите произведение:</a:t>
            </a:r>
            <a:endParaRPr lang="ru-RU" sz="3200" dirty="0">
              <a:latin typeface="PT Serif" panose="020A0603040505020204" pitchFamily="18" charset="-52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6406" y="1019175"/>
            <a:ext cx="116360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9082767" y="6059515"/>
            <a:ext cx="2597108" cy="632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B050"/>
                </a:solidFill>
              </a:rPr>
              <a:t>№336 на дом</a:t>
            </a:r>
            <a:endParaRPr lang="ru-RU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7152" y="1176188"/>
                <a:ext cx="159351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1) 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52" y="1176188"/>
                <a:ext cx="1593513" cy="8094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7152" y="2411709"/>
                <a:ext cx="159351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2) 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52" y="2411709"/>
                <a:ext cx="1593513" cy="8182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7152" y="3640943"/>
                <a:ext cx="1593513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3) 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52" y="3640943"/>
                <a:ext cx="1593513" cy="8079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77152" y="4873254"/>
                <a:ext cx="1991058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4) 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55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52" y="4873254"/>
                <a:ext cx="1991058" cy="8182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23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46406" y="484162"/>
            <a:ext cx="8936361" cy="632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PT Serif" panose="020A0603040505020204" pitchFamily="18" charset="-52"/>
              </a:rPr>
              <a:t>№335 Найдите произведение:</a:t>
            </a:r>
            <a:endParaRPr lang="ru-RU" sz="3200" dirty="0">
              <a:latin typeface="PT Serif" panose="020A0603040505020204" pitchFamily="18" charset="-52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6406" y="1019175"/>
            <a:ext cx="116360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9082767" y="6059515"/>
            <a:ext cx="2597108" cy="632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B050"/>
                </a:solidFill>
              </a:rPr>
              <a:t>№336 на дом</a:t>
            </a:r>
            <a:endParaRPr lang="ru-RU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7152" y="1176188"/>
                <a:ext cx="199105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5) 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77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52" y="1176188"/>
                <a:ext cx="1991058" cy="8094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7152" y="2411709"/>
                <a:ext cx="199105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6) 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39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52" y="2411709"/>
                <a:ext cx="1991058" cy="8094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7152" y="3640943"/>
                <a:ext cx="199105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7) 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52" y="3640943"/>
                <a:ext cx="1991058" cy="8094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77152" y="4873254"/>
                <a:ext cx="1991058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8) 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85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39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52" y="4873254"/>
                <a:ext cx="1991058" cy="8182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5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4619" y="800100"/>
            <a:ext cx="419100" cy="419100"/>
          </a:xfrm>
          <a:prstGeom prst="ellipse">
            <a:avLst/>
          </a:prstGeom>
          <a:ln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</a:rPr>
              <a:t>1</a:t>
            </a:r>
            <a:endParaRPr lang="ru-RU" sz="24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1020682" y="826775"/>
            <a:ext cx="10812899" cy="632449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PT Serif" panose="020A0603040505020204" pitchFamily="18" charset="-52"/>
              </a:rPr>
              <a:t>Сформулируйте правило умножения дроби на натуральное число.</a:t>
            </a:r>
            <a:endParaRPr lang="ru-RU" sz="3200" dirty="0">
              <a:latin typeface="PT Serif" panose="020A0603040505020204" pitchFamily="18" charset="-52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34619" y="1981030"/>
            <a:ext cx="11398962" cy="709235"/>
            <a:chOff x="434619" y="1981030"/>
            <a:chExt cx="11398962" cy="709235"/>
          </a:xfrm>
        </p:grpSpPr>
        <p:sp>
          <p:nvSpPr>
            <p:cNvPr id="29" name="Овал 28"/>
            <p:cNvSpPr/>
            <p:nvPr/>
          </p:nvSpPr>
          <p:spPr>
            <a:xfrm>
              <a:off x="434619" y="1981030"/>
              <a:ext cx="419100" cy="419100"/>
            </a:xfrm>
            <a:prstGeom prst="ellipse">
              <a:avLst/>
            </a:prstGeom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</a:rPr>
                <a:t>2</a:t>
              </a:r>
              <a:endParaRPr lang="ru-RU" sz="24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6" name="Заголовок 1"/>
            <p:cNvSpPr txBox="1">
              <a:spLocks/>
            </p:cNvSpPr>
            <p:nvPr/>
          </p:nvSpPr>
          <p:spPr>
            <a:xfrm>
              <a:off x="1020682" y="2057816"/>
              <a:ext cx="10812899" cy="632449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600" dirty="0" smtClean="0">
                  <a:latin typeface="PT Serif" panose="020A0603040505020204" pitchFamily="18" charset="-52"/>
                </a:rPr>
                <a:t>Сформулируйте правило умножения двух дробей.</a:t>
              </a:r>
              <a:endParaRPr lang="ru-RU" sz="2600" dirty="0">
                <a:latin typeface="PT Serif" panose="020A0603040505020204" pitchFamily="18" charset="-52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34619" y="3161960"/>
            <a:ext cx="11398961" cy="680256"/>
            <a:chOff x="434619" y="3161960"/>
            <a:chExt cx="11398961" cy="680256"/>
          </a:xfrm>
        </p:grpSpPr>
        <p:sp>
          <p:nvSpPr>
            <p:cNvPr id="30" name="Овал 29"/>
            <p:cNvSpPr/>
            <p:nvPr/>
          </p:nvSpPr>
          <p:spPr>
            <a:xfrm>
              <a:off x="434619" y="3161960"/>
              <a:ext cx="419100" cy="419100"/>
            </a:xfrm>
            <a:prstGeom prst="ellipse">
              <a:avLst/>
            </a:prstGeom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</a:rPr>
                <a:t>3</a:t>
              </a:r>
              <a:endParaRPr lang="ru-RU" sz="24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7" name="Заголовок 1"/>
            <p:cNvSpPr txBox="1">
              <a:spLocks/>
            </p:cNvSpPr>
            <p:nvPr/>
          </p:nvSpPr>
          <p:spPr>
            <a:xfrm>
              <a:off x="1020681" y="3209767"/>
              <a:ext cx="10812899" cy="632449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600" dirty="0" smtClean="0">
                  <a:latin typeface="PT Serif" panose="020A0603040505020204" pitchFamily="18" charset="-52"/>
                </a:rPr>
                <a:t>Чему равно произведение дроби и числа 0?</a:t>
              </a:r>
              <a:endParaRPr lang="ru-RU" sz="2600" dirty="0">
                <a:latin typeface="PT Serif" panose="020A0603040505020204" pitchFamily="18" charset="-52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34619" y="4323345"/>
            <a:ext cx="11398961" cy="632449"/>
            <a:chOff x="434619" y="4323345"/>
            <a:chExt cx="11398961" cy="632449"/>
          </a:xfrm>
        </p:grpSpPr>
        <p:sp>
          <p:nvSpPr>
            <p:cNvPr id="31" name="Овал 30"/>
            <p:cNvSpPr/>
            <p:nvPr/>
          </p:nvSpPr>
          <p:spPr>
            <a:xfrm>
              <a:off x="434619" y="4342890"/>
              <a:ext cx="419100" cy="419100"/>
            </a:xfrm>
            <a:prstGeom prst="ellipse">
              <a:avLst/>
            </a:prstGeom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</a:rPr>
                <a:t>4</a:t>
              </a:r>
              <a:endParaRPr lang="ru-RU" sz="24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8" name="Заголовок 1"/>
            <p:cNvSpPr txBox="1">
              <a:spLocks/>
            </p:cNvSpPr>
            <p:nvPr/>
          </p:nvSpPr>
          <p:spPr>
            <a:xfrm>
              <a:off x="1020681" y="4323345"/>
              <a:ext cx="10812899" cy="632449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600" dirty="0" smtClean="0">
                  <a:latin typeface="PT Serif" panose="020A0603040505020204" pitchFamily="18" charset="-52"/>
                </a:rPr>
                <a:t>Какие свойства умножения выполняются при умножении дробей?</a:t>
              </a:r>
              <a:endParaRPr lang="ru-RU" sz="2600" dirty="0">
                <a:latin typeface="PT Serif" panose="020A0603040505020204" pitchFamily="18" charset="-52"/>
              </a:endParaRPr>
            </a:p>
          </p:txBody>
        </p:sp>
      </p:grpSp>
      <p:sp>
        <p:nvSpPr>
          <p:cNvPr id="39" name="Заголовок 1"/>
          <p:cNvSpPr txBox="1">
            <a:spLocks/>
          </p:cNvSpPr>
          <p:nvPr/>
        </p:nvSpPr>
        <p:spPr>
          <a:xfrm>
            <a:off x="1840788" y="5436618"/>
            <a:ext cx="8930542" cy="632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B050"/>
                </a:solidFill>
              </a:rPr>
              <a:t>Домашнее задание: №№334, 336,  §11 - выучить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46406" y="484162"/>
            <a:ext cx="8936361" cy="632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№329 Упростите выражение:</a:t>
            </a:r>
            <a:endParaRPr lang="ru-RU" sz="3200" dirty="0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6406" y="1019175"/>
            <a:ext cx="116360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98349" y="1487159"/>
                <a:ext cx="17330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49" y="1487159"/>
                <a:ext cx="1733039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98349" y="2978385"/>
                <a:ext cx="20482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0,6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49" y="2978385"/>
                <a:ext cx="2048253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98349" y="4469611"/>
                <a:ext cx="32452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0,8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49" y="4469611"/>
                <a:ext cx="324524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905451" y="1487159"/>
                <a:ext cx="7874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451" y="1487159"/>
                <a:ext cx="787460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48828" y="2992736"/>
                <a:ext cx="10926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4,2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828" y="2992736"/>
                <a:ext cx="1092671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43596" y="4469610"/>
                <a:ext cx="14477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1,6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𝑚𝑛𝑝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596" y="4469610"/>
                <a:ext cx="1447704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4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46406" y="484162"/>
            <a:ext cx="8936361" cy="632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№330 Раскройте скобки:</a:t>
            </a:r>
            <a:endParaRPr lang="ru-RU" sz="3200" dirty="0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6406" y="1019175"/>
            <a:ext cx="116360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98349" y="1487159"/>
                <a:ext cx="20272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+7)=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49" y="1487159"/>
                <a:ext cx="2027222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98349" y="2978385"/>
                <a:ext cx="20360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7(5−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49" y="2978385"/>
                <a:ext cx="2036007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98349" y="4469611"/>
                <a:ext cx="29226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−0,4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49" y="4469611"/>
                <a:ext cx="2922660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25571" y="1514393"/>
                <a:ext cx="14948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571" y="1514393"/>
                <a:ext cx="1494833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48828" y="2992736"/>
                <a:ext cx="150361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35−7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828" y="2992736"/>
                <a:ext cx="1503617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050588" y="4469611"/>
                <a:ext cx="212878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−0,48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588" y="4469611"/>
                <a:ext cx="2128788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52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46406" y="484162"/>
            <a:ext cx="8936361" cy="632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№33</a:t>
            </a:r>
            <a:r>
              <a:rPr lang="en-US" sz="3200" dirty="0" smtClean="0"/>
              <a:t>1</a:t>
            </a:r>
            <a:r>
              <a:rPr lang="ru-RU" sz="3200" dirty="0" smtClean="0"/>
              <a:t> Упростите выражение:</a:t>
            </a:r>
            <a:endParaRPr lang="ru-RU" sz="3200" dirty="0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6406" y="1019175"/>
            <a:ext cx="116360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98349" y="1487159"/>
                <a:ext cx="25426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−0,5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49" y="1487159"/>
                <a:ext cx="2542619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98349" y="2978385"/>
                <a:ext cx="30920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+17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49" y="2978385"/>
                <a:ext cx="3092065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98349" y="4469611"/>
                <a:ext cx="32767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5,6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+0,4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49" y="4469611"/>
                <a:ext cx="3276731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17213" y="1485818"/>
                <a:ext cx="8634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1,1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213" y="1485818"/>
                <a:ext cx="863441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69663" y="2978384"/>
                <a:ext cx="7786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663" y="2978384"/>
                <a:ext cx="778675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88384" y="4469611"/>
                <a:ext cx="12759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384" y="4469611"/>
                <a:ext cx="1275990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59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6665" y="1557076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 smtClean="0"/>
              <a:t>Умножение </a:t>
            </a:r>
            <a:br>
              <a:rPr lang="ru-RU" dirty="0" smtClean="0"/>
            </a:br>
            <a:r>
              <a:rPr lang="ru-RU" dirty="0" smtClean="0"/>
              <a:t>дробей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1679" y="4314818"/>
            <a:ext cx="9144000" cy="1655762"/>
          </a:xfrm>
        </p:spPr>
        <p:txBody>
          <a:bodyPr/>
          <a:lstStyle/>
          <a:p>
            <a:r>
              <a:rPr lang="ru-RU" dirty="0" smtClean="0"/>
              <a:t>6 класс,  по УМК А.Г.Мерзляк</a:t>
            </a:r>
            <a:endParaRPr lang="ru-RU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-2632229" y="-4439"/>
            <a:ext cx="5264458" cy="6862439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086"/>
            <a:ext cx="2632229" cy="3431219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4500000">
            <a:off x="17386" y="3427090"/>
            <a:ext cx="2632229" cy="3431219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4300" y="0"/>
            <a:ext cx="2632229" cy="343121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4500000">
            <a:off x="114299" y="3431528"/>
            <a:ext cx="2632229" cy="343121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51817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062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2307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7552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2797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28042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3287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8532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1817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7062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2307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7552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72797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28042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83287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38532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>
            <a:stCxn id="12" idx="1"/>
          </p:cNvCxnSpPr>
          <p:nvPr/>
        </p:nvCxnSpPr>
        <p:spPr>
          <a:xfrm flipH="1" flipV="1">
            <a:off x="3229841" y="1605926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3229841" y="502421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8823479" y="1605926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8823479" y="5016670"/>
            <a:ext cx="1288338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216785" y="1605926"/>
            <a:ext cx="13056" cy="34182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102955" y="1598385"/>
            <a:ext cx="8862" cy="34182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44" y="2352220"/>
            <a:ext cx="3149908" cy="2362431"/>
          </a:xfrm>
          <a:prstGeom prst="rect">
            <a:avLst/>
          </a:prstGeom>
        </p:spPr>
      </p:pic>
      <p:sp>
        <p:nvSpPr>
          <p:cNvPr id="49" name="Управляющая кнопка: далее 48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518179" y="1285875"/>
            <a:ext cx="43053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518179" y="5305425"/>
            <a:ext cx="43053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5114" y="6433807"/>
            <a:ext cx="6278418" cy="365125"/>
          </a:xfrm>
        </p:spPr>
        <p:txBody>
          <a:bodyPr/>
          <a:lstStyle/>
          <a:p>
            <a:r>
              <a:rPr lang="ru-RU" dirty="0" smtClean="0"/>
              <a:t>Бахова Альфуся Борисовна, учитель математики МКОУ СОШ №6 г.п.Нарткала КБР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0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84287" y="1654345"/>
            <a:ext cx="3351151" cy="3327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5771" y="520076"/>
            <a:ext cx="2794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PT Serif" panose="020A0603040505020204" pitchFamily="18" charset="-52"/>
              </a:rPr>
              <a:t>ABCD - </a:t>
            </a:r>
            <a:r>
              <a:rPr lang="ru-RU" sz="2800" dirty="0" smtClean="0">
                <a:latin typeface="PT Serif" panose="020A0603040505020204" pitchFamily="18" charset="-52"/>
              </a:rPr>
              <a:t>квадрат</a:t>
            </a:r>
            <a:endParaRPr lang="ru-RU" sz="2800" dirty="0">
              <a:latin typeface="PT Serif" panose="020A0603040505020204" pitchFamily="18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00509" y="2857500"/>
                <a:ext cx="735779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 дм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509" y="2857500"/>
                <a:ext cx="735779" cy="6938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603038" y="1654345"/>
            <a:ext cx="6899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Чему равен периметр Р этого квадрата?</a:t>
            </a:r>
            <a:endParaRPr lang="ru-RU" sz="2800" dirty="0">
              <a:solidFill>
                <a:srgbClr val="C00000"/>
              </a:solidFill>
              <a:latin typeface="PT Serif" panose="020A0603040505020204" pitchFamily="18" charset="-52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85617" y="2618131"/>
                <a:ext cx="322485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617" y="2618131"/>
                <a:ext cx="3224857" cy="8094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934973" y="2618131"/>
                <a:ext cx="86132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дм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973" y="2618131"/>
                <a:ext cx="861326" cy="8094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603038" y="3625855"/>
            <a:ext cx="7250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Можно найти Р с помощью произведения</a:t>
            </a:r>
            <a:endParaRPr lang="ru-RU" sz="2800" dirty="0">
              <a:solidFill>
                <a:srgbClr val="C00000"/>
              </a:solidFill>
              <a:latin typeface="PT Serif" panose="020A0603040505020204" pitchFamily="18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93638" y="4244056"/>
                <a:ext cx="2606932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дм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638" y="4244056"/>
                <a:ext cx="2606932" cy="8094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2612313" y="5398604"/>
            <a:ext cx="7585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PT Serif" panose="020A0603040505020204" pitchFamily="18" charset="-52"/>
              </a:rPr>
              <a:t>Как умножить дробь на натуральное число?</a:t>
            </a:r>
            <a:endParaRPr lang="ru-RU" sz="2800" dirty="0">
              <a:solidFill>
                <a:srgbClr val="FF0000"/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6649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266700" y="628650"/>
            <a:ext cx="676275" cy="830997"/>
            <a:chOff x="266700" y="628650"/>
            <a:chExt cx="676275" cy="830997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61949" y="810785"/>
              <a:ext cx="466725" cy="466725"/>
            </a:xfrm>
            <a:prstGeom prst="rect">
              <a:avLst/>
            </a:prstGeom>
            <a:solidFill>
              <a:srgbClr val="4AB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66700" y="628650"/>
                  <a:ext cx="676275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</m:t>
                        </m:r>
                      </m:oMath>
                    </m:oMathPara>
                  </a14:m>
                  <a:endParaRPr lang="ru-RU" sz="5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" y="628650"/>
                  <a:ext cx="676275" cy="83099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/>
          <p:cNvSpPr txBox="1"/>
          <p:nvPr/>
        </p:nvSpPr>
        <p:spPr>
          <a:xfrm>
            <a:off x="1038224" y="573248"/>
            <a:ext cx="10641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PT Serif" panose="020A0603040505020204" pitchFamily="18" charset="-52"/>
              </a:rPr>
              <a:t>Чтобы умножить дробь на натуральное число, надо её числитель умножить на это число, а знаменатель оставить без изменений.</a:t>
            </a:r>
            <a:endParaRPr lang="ru-RU" sz="3200" dirty="0">
              <a:latin typeface="PT Serif" panose="020A0603040505020204" pitchFamily="18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73099" y="2583539"/>
                <a:ext cx="3005118" cy="115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ru-RU" sz="4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ru-RU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099" y="2583539"/>
                <a:ext cx="3005118" cy="11596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4037412" y="2391721"/>
            <a:ext cx="3766974" cy="15432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31388" y="4951007"/>
                <a:ext cx="1817870" cy="948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ru-RU" sz="3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0=0</m:t>
                      </m:r>
                    </m:oMath>
                  </m:oMathPara>
                </a14:m>
                <a:endParaRPr lang="ru-RU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388" y="4951007"/>
                <a:ext cx="1817870" cy="9488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43574" y="4951007"/>
                <a:ext cx="1817869" cy="948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574" y="4951007"/>
                <a:ext cx="1817869" cy="9488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188674" y="4255882"/>
            <a:ext cx="946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PT Serif" panose="020A0603040505020204" pitchFamily="18" charset="-52"/>
              </a:rPr>
              <a:t>Также верными являются следующие равенства</a:t>
            </a:r>
            <a:endParaRPr lang="ru-RU" sz="3200" dirty="0"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0689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46406" y="484162"/>
            <a:ext cx="8936361" cy="632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PT Serif" panose="020A0603040505020204" pitchFamily="18" charset="-52"/>
              </a:rPr>
              <a:t>А как умножить дробь на дробь?</a:t>
            </a:r>
            <a:endParaRPr lang="ru-RU" sz="3200" dirty="0">
              <a:latin typeface="PT Serif" panose="020A0603040505020204" pitchFamily="18" charset="-52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6406" y="1019175"/>
            <a:ext cx="116360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469" y="1343228"/>
                <a:ext cx="1055161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69" y="1343228"/>
                <a:ext cx="1055161" cy="11564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5850793" y="1257817"/>
            <a:ext cx="5112482" cy="5104686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7186612" y="2300329"/>
            <a:ext cx="2795424" cy="2943226"/>
            <a:chOff x="7217487" y="2313682"/>
            <a:chExt cx="2795424" cy="2943226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7217487" y="2313684"/>
              <a:ext cx="0" cy="292417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7379412" y="2313683"/>
              <a:ext cx="0" cy="292417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7669761" y="2313683"/>
              <a:ext cx="0" cy="292417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831686" y="2313682"/>
              <a:ext cx="0" cy="292417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8095923" y="2313683"/>
              <a:ext cx="0" cy="292417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8257848" y="2313682"/>
              <a:ext cx="0" cy="292417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8534073" y="2323210"/>
              <a:ext cx="0" cy="292417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8695998" y="2323209"/>
              <a:ext cx="0" cy="292417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8984211" y="2323208"/>
              <a:ext cx="0" cy="292417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9146136" y="2323207"/>
              <a:ext cx="0" cy="292417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9412836" y="2332733"/>
              <a:ext cx="0" cy="292417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9574761" y="2332732"/>
              <a:ext cx="0" cy="292417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9850986" y="2332733"/>
              <a:ext cx="0" cy="292417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0012911" y="2332732"/>
              <a:ext cx="0" cy="292417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Группа 72"/>
          <p:cNvGrpSpPr/>
          <p:nvPr/>
        </p:nvGrpSpPr>
        <p:grpSpPr>
          <a:xfrm>
            <a:off x="7036512" y="2295363"/>
            <a:ext cx="3107450" cy="2961544"/>
            <a:chOff x="7036512" y="2295363"/>
            <a:chExt cx="3107450" cy="2961544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7036512" y="4257675"/>
              <a:ext cx="3095625" cy="999232"/>
              <a:chOff x="7036512" y="4257675"/>
              <a:chExt cx="3095625" cy="999232"/>
            </a:xfrm>
          </p:grpSpPr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7036512" y="4257675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7036512" y="5237857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7036512" y="4397701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7036512" y="4537727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7036512" y="4677753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7036512" y="4817779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7036512" y="4957805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7036512" y="5097831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Группа 54"/>
            <p:cNvGrpSpPr/>
            <p:nvPr/>
          </p:nvGrpSpPr>
          <p:grpSpPr>
            <a:xfrm>
              <a:off x="7038812" y="3277493"/>
              <a:ext cx="3095625" cy="999232"/>
              <a:chOff x="7036512" y="4257675"/>
              <a:chExt cx="3095625" cy="999232"/>
            </a:xfrm>
          </p:grpSpPr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7036512" y="4257675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7036512" y="5237857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7036512" y="4397701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7036512" y="4537727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7036512" y="4677753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7036512" y="4817779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7036512" y="4957805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7036512" y="5097831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Группа 63"/>
            <p:cNvGrpSpPr/>
            <p:nvPr/>
          </p:nvGrpSpPr>
          <p:grpSpPr>
            <a:xfrm>
              <a:off x="7048337" y="2295363"/>
              <a:ext cx="3095625" cy="999232"/>
              <a:chOff x="7036512" y="4257675"/>
              <a:chExt cx="3095625" cy="999232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7036512" y="4257675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7036512" y="5237857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7036512" y="4397701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7036512" y="4537727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7036512" y="4677753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7036512" y="4817779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7036512" y="4957805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7036512" y="5097831"/>
                <a:ext cx="3095625" cy="190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Прямоугольник 74"/>
          <p:cNvSpPr/>
          <p:nvPr/>
        </p:nvSpPr>
        <p:spPr>
          <a:xfrm>
            <a:off x="8065048" y="1296413"/>
            <a:ext cx="934087" cy="676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181743" y="3459994"/>
            <a:ext cx="934087" cy="676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484935" y="5314271"/>
            <a:ext cx="934087" cy="676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12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783183" y="3771941"/>
            <a:ext cx="934087" cy="924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14</a:t>
            </a:r>
            <a:endParaRPr lang="ru-RU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162383" y="1339225"/>
                <a:ext cx="28244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ru-RU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∙21=441</m:t>
                      </m:r>
                    </m:oMath>
                  </m:oMathPara>
                </a14:m>
                <a:endParaRPr lang="ru-RU" sz="36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83" y="1339225"/>
                <a:ext cx="2824491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151083" y="2028539"/>
                <a:ext cx="28244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ru-RU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∙14=168</m:t>
                      </m:r>
                    </m:oMath>
                  </m:oMathPara>
                </a14:m>
                <a:endParaRPr lang="ru-RU" sz="36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083" y="2028539"/>
                <a:ext cx="2824491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86412" y="2764496"/>
            <a:ext cx="6280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PT Serif" panose="020A0603040505020204" pitchFamily="18" charset="-52"/>
              </a:rPr>
              <a:t>Тогда площадь закрашенной части равна:</a:t>
            </a:r>
            <a:endParaRPr lang="ru-RU" sz="2400" dirty="0">
              <a:latin typeface="PT Serif" panose="020A0603040505020204" pitchFamily="18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86969" y="3313686"/>
                <a:ext cx="1492203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168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441</m:t>
                          </m:r>
                        </m:den>
                      </m:f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69" y="3313686"/>
                <a:ext cx="1492203" cy="11524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1217757" y="347536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:3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46039" y="3313686"/>
                <a:ext cx="1492203" cy="1166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147</m:t>
                          </m:r>
                        </m:den>
                      </m:f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039" y="3313686"/>
                <a:ext cx="1492203" cy="11667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2676121" y="347536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:7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072491" y="3313686"/>
                <a:ext cx="1208472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491" y="3313686"/>
                <a:ext cx="1208472" cy="115249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266902" y="3323946"/>
                <a:ext cx="1055161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902" y="3323946"/>
                <a:ext cx="1055161" cy="115647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414981" y="1358751"/>
                <a:ext cx="2816284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</m:den>
                      </m:f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981" y="1358751"/>
                <a:ext cx="2816284" cy="115647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Заголовок 1"/>
          <p:cNvSpPr txBox="1">
            <a:spLocks/>
          </p:cNvSpPr>
          <p:nvPr/>
        </p:nvSpPr>
        <p:spPr>
          <a:xfrm>
            <a:off x="186969" y="5409633"/>
            <a:ext cx="8936361" cy="632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  <a:latin typeface="PT Serif" panose="020A0603040505020204" pitchFamily="18" charset="-52"/>
              </a:rPr>
              <a:t>А как умножить дробь на дробь?</a:t>
            </a:r>
            <a:endParaRPr lang="ru-RU" sz="3200" dirty="0">
              <a:solidFill>
                <a:srgbClr val="FF0000"/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00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80" grpId="0"/>
      <p:bldP spid="80" grpId="1"/>
      <p:bldP spid="81" grpId="0"/>
      <p:bldP spid="81" grpId="1"/>
      <p:bldP spid="82" grpId="0"/>
      <p:bldP spid="83" grpId="0"/>
      <p:bldP spid="84" grpId="0" build="allAtOnce"/>
      <p:bldP spid="85" grpId="0"/>
      <p:bldP spid="86" grpId="0" build="allAtOnce"/>
      <p:bldP spid="87" grpId="0"/>
      <p:bldP spid="88" grpId="0"/>
      <p:bldP spid="89" grpId="0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266700" y="628650"/>
            <a:ext cx="676275" cy="830997"/>
            <a:chOff x="266700" y="628650"/>
            <a:chExt cx="676275" cy="830997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61949" y="810785"/>
              <a:ext cx="466725" cy="466725"/>
            </a:xfrm>
            <a:prstGeom prst="rect">
              <a:avLst/>
            </a:prstGeom>
            <a:solidFill>
              <a:srgbClr val="4AB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66700" y="628650"/>
                  <a:ext cx="676275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</m:t>
                        </m:r>
                      </m:oMath>
                    </m:oMathPara>
                  </a14:m>
                  <a:endParaRPr lang="ru-RU" sz="5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" y="628650"/>
                  <a:ext cx="676275" cy="83099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/>
          <p:cNvSpPr txBox="1"/>
          <p:nvPr/>
        </p:nvSpPr>
        <p:spPr>
          <a:xfrm>
            <a:off x="1038224" y="573248"/>
            <a:ext cx="10641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PT Serif" panose="020A0603040505020204" pitchFamily="18" charset="-52"/>
              </a:rPr>
              <a:t>Произведением двух дробей является дробь, числитель которой равен произведению числителей, а знаменатель – произведению знаменателей.</a:t>
            </a:r>
            <a:endParaRPr lang="ru-RU" sz="3200" dirty="0">
              <a:latin typeface="PT Serif" panose="020A0603040505020204" pitchFamily="18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73099" y="2583539"/>
                <a:ext cx="3016595" cy="115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ru-RU" sz="4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4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099" y="2583539"/>
                <a:ext cx="3016595" cy="11596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4037412" y="2391721"/>
            <a:ext cx="3766974" cy="15432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30963" y="4346558"/>
                <a:ext cx="40285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>
                    <a:latin typeface="PT Serif" panose="020A0603040505020204" pitchFamily="18" charset="-52"/>
                  </a:rPr>
                  <a:t>п</a:t>
                </a:r>
                <a:r>
                  <a:rPr lang="ru-RU" sz="3200" dirty="0" smtClean="0">
                    <a:latin typeface="PT Serif" panose="020A0603040505020204" pitchFamily="18" charset="-52"/>
                  </a:rPr>
                  <a:t>ричём,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ru-RU" sz="3200" dirty="0">
                  <a:latin typeface="PT Serif" panose="020A0603040505020204" pitchFamily="18" charset="-52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963" y="4346558"/>
                <a:ext cx="4028539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3782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0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479</Words>
  <Application>Microsoft Office PowerPoint</Application>
  <PresentationFormat>Широкоэкранный</PresentationFormat>
  <Paragraphs>146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PT Serif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Умножение  дробей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дробей с разными знаменателями</dc:title>
  <dc:creator>Бахова</dc:creator>
  <cp:lastModifiedBy>Бахова</cp:lastModifiedBy>
  <cp:revision>47</cp:revision>
  <dcterms:created xsi:type="dcterms:W3CDTF">2020-10-11T13:43:13Z</dcterms:created>
  <dcterms:modified xsi:type="dcterms:W3CDTF">2020-10-30T11:16:51Z</dcterms:modified>
</cp:coreProperties>
</file>