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ахова" initials="AБ" lastIdx="2" clrIdx="0">
    <p:extLst>
      <p:ext uri="{19B8F6BF-5375-455C-9EA6-DF929625EA0E}">
        <p15:presenceInfo xmlns:p15="http://schemas.microsoft.com/office/powerpoint/2012/main" userId="Бах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9F91"/>
    <a:srgbClr val="F3D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368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CCACC-13A2-4D92-A07B-496A563D2C8D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8C3F4-6D61-4EC6-B897-03C6696EF7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300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8C3F4-6D61-4EC6-B897-03C6696EF74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443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8C3F4-6D61-4EC6-B897-03C6696EF74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179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754A-9F94-4CBF-B032-82997C9FAE62}" type="datetime1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66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4546-7C07-4478-B670-C902485ABF21}" type="datetime1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98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ACE4-056A-496C-8CC8-6C75DA724A8E}" type="datetime1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09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0144C-7107-4A13-8291-3B75EA5A0257}" type="datetime1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31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F66E-7343-4115-A5DE-A1C400BDED18}" type="datetime1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837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87D0-A87B-415E-AE2E-7944270BF238}" type="datetime1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65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6536-5078-4A09-BBFA-E23D24C41EF1}" type="datetime1">
              <a:rPr lang="ru-RU" smtClean="0"/>
              <a:t>30.10.2020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75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419D-90E6-4256-8CCC-3CF9F4B4A3F2}" type="datetime1">
              <a:rPr lang="ru-RU" smtClean="0"/>
              <a:t>30.10.2020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87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13732-6553-43A7-84B2-5EA94B6A984E}" type="datetime1">
              <a:rPr lang="ru-RU" smtClean="0"/>
              <a:t>30.10.2020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8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0CF5-DE26-4B11-B422-8870CC7DD150}" type="datetime1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25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0055-0789-4A6C-8E55-EB6B7898BB32}" type="datetime1">
              <a:rPr lang="ru-RU" smtClean="0"/>
              <a:t>30.10.2020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450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73587-23AB-4902-A92A-8FAE8E4E0A3B}" type="datetime1">
              <a:rPr lang="ru-RU" smtClean="0"/>
              <a:t>30.10.2020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537BB-AAA7-4F04-A553-4DD226FA8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45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4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microsoft.com/office/2007/relationships/hdphoto" Target="../media/hdphoto1.wdp"/><Relationship Id="rId7" Type="http://schemas.openxmlformats.org/officeDocument/2006/relationships/image" Target="../media/image4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3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microsoft.com/office/2007/relationships/hdphoto" Target="../media/hdphoto1.wdp"/><Relationship Id="rId7" Type="http://schemas.openxmlformats.org/officeDocument/2006/relationships/image" Target="../media/image3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41679" y="182500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Сложение и вычитание дробей с разными знаменателями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41679" y="4314818"/>
            <a:ext cx="9144000" cy="1655762"/>
          </a:xfrm>
        </p:spPr>
        <p:txBody>
          <a:bodyPr/>
          <a:lstStyle/>
          <a:p>
            <a:r>
              <a:rPr lang="ru-RU" dirty="0" smtClean="0"/>
              <a:t>6 класс,  по УМК А.Г.Мерзляк</a:t>
            </a:r>
            <a:endParaRPr lang="ru-RU" dirty="0"/>
          </a:p>
        </p:txBody>
      </p:sp>
      <p:sp>
        <p:nvSpPr>
          <p:cNvPr id="4" name="Блок-схема: решение 3"/>
          <p:cNvSpPr/>
          <p:nvPr/>
        </p:nvSpPr>
        <p:spPr>
          <a:xfrm>
            <a:off x="-2632229" y="-4439"/>
            <a:ext cx="5264458" cy="6862439"/>
          </a:xfrm>
          <a:prstGeom prst="flowChartDecision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5086"/>
            <a:ext cx="2632229" cy="3431219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4500000">
            <a:off x="17386" y="3427090"/>
            <a:ext cx="2632229" cy="3431219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14300" y="0"/>
            <a:ext cx="2632229" cy="3431219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4500000">
            <a:off x="114299" y="3431528"/>
            <a:ext cx="2632229" cy="3431219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518179" y="13908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070629" y="13908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623079" y="13908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75529" y="13908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727979" y="13908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280429" y="13908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832879" y="13908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8385329" y="13908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518179" y="47975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070629" y="47975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623079" y="47975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175529" y="47975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727979" y="47975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280429" y="47975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832879" y="47975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8385329" y="47975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>
            <a:stCxn id="12" idx="1"/>
          </p:cNvCxnSpPr>
          <p:nvPr/>
        </p:nvCxnSpPr>
        <p:spPr>
          <a:xfrm flipH="1" flipV="1">
            <a:off x="3229841" y="1605926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3229841" y="502421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 flipV="1">
            <a:off x="8823479" y="1605926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8823479" y="5016670"/>
            <a:ext cx="1288338" cy="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3216785" y="1605926"/>
            <a:ext cx="13056" cy="341828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0102955" y="1598385"/>
            <a:ext cx="8862" cy="341828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7" name="Рисунок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2744" y="2352220"/>
            <a:ext cx="3149908" cy="2362431"/>
          </a:xfrm>
          <a:prstGeom prst="rect">
            <a:avLst/>
          </a:prstGeom>
        </p:spPr>
      </p:pic>
      <p:sp>
        <p:nvSpPr>
          <p:cNvPr id="49" name="Управляющая кнопка: далее 48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4518179" y="1285875"/>
            <a:ext cx="4305300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518179" y="5305425"/>
            <a:ext cx="4305300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Нижний колонтитул 27"/>
          <p:cNvSpPr>
            <a:spLocks noGrp="1"/>
          </p:cNvSpPr>
          <p:nvPr>
            <p:ph type="ftr" sz="quarter" idx="11"/>
          </p:nvPr>
        </p:nvSpPr>
        <p:spPr>
          <a:xfrm>
            <a:off x="3331288" y="6495524"/>
            <a:ext cx="6823364" cy="365125"/>
          </a:xfrm>
        </p:spPr>
        <p:txBody>
          <a:bodyPr/>
          <a:lstStyle/>
          <a:p>
            <a:r>
              <a:rPr lang="ru-RU" dirty="0" smtClean="0"/>
              <a:t>©Бахова Альфуся Борисовна, учитель математики МКОУ СОШ №6 г.п.Нарткала КБР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605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Овал 47"/>
          <p:cNvSpPr/>
          <p:nvPr/>
        </p:nvSpPr>
        <p:spPr>
          <a:xfrm>
            <a:off x="2393238" y="3577067"/>
            <a:ext cx="438150" cy="438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1166956" y="3566846"/>
            <a:ext cx="438150" cy="438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46406" y="484162"/>
            <a:ext cx="8936361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Пример 1(2). Выполните действия:</a:t>
            </a:r>
            <a:endParaRPr lang="ru-RU" sz="3200" dirty="0"/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175" y="5597366"/>
            <a:ext cx="771525" cy="7119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040140" y="2187424"/>
                <a:ext cx="2558008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−2</m:t>
                      </m:r>
                      <m:f>
                        <m:fPr>
                          <m:ctrlPr>
                            <a:rPr lang="ru-RU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140" y="2187424"/>
                <a:ext cx="2558008" cy="115647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221246" y="354805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659813" y="354805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2477922" y="35582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2916489" y="355827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1420665" y="3431488"/>
            <a:ext cx="140739" cy="237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1699542" y="3431488"/>
            <a:ext cx="132535" cy="226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2674041" y="3430462"/>
            <a:ext cx="113604" cy="226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2962164" y="3430462"/>
            <a:ext cx="114300" cy="237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олилиния 50"/>
          <p:cNvSpPr/>
          <p:nvPr/>
        </p:nvSpPr>
        <p:spPr>
          <a:xfrm>
            <a:off x="2945688" y="2004088"/>
            <a:ext cx="438150" cy="354814"/>
          </a:xfrm>
          <a:custGeom>
            <a:avLst/>
            <a:gdLst>
              <a:gd name="connsiteX0" fmla="*/ 0 w 438150"/>
              <a:gd name="connsiteY0" fmla="*/ 0 h 354814"/>
              <a:gd name="connsiteX1" fmla="*/ 57150 w 438150"/>
              <a:gd name="connsiteY1" fmla="*/ 219075 h 354814"/>
              <a:gd name="connsiteX2" fmla="*/ 266700 w 438150"/>
              <a:gd name="connsiteY2" fmla="*/ 342900 h 354814"/>
              <a:gd name="connsiteX3" fmla="*/ 438150 w 438150"/>
              <a:gd name="connsiteY3" fmla="*/ 342900 h 35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150" h="354814">
                <a:moveTo>
                  <a:pt x="0" y="0"/>
                </a:moveTo>
                <a:cubicBezTo>
                  <a:pt x="6350" y="80962"/>
                  <a:pt x="12700" y="161925"/>
                  <a:pt x="57150" y="219075"/>
                </a:cubicBezTo>
                <a:cubicBezTo>
                  <a:pt x="101600" y="276225"/>
                  <a:pt x="203200" y="322263"/>
                  <a:pt x="266700" y="342900"/>
                </a:cubicBezTo>
                <a:cubicBezTo>
                  <a:pt x="330200" y="363537"/>
                  <a:pt x="384175" y="353218"/>
                  <a:pt x="438150" y="342900"/>
                </a:cubicBezTo>
              </a:path>
            </a:pathLst>
          </a:custGeom>
          <a:ln w="285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779166" y="2181171"/>
                <a:ext cx="3125471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−2</m:t>
                      </m:r>
                      <m:f>
                        <m:fPr>
                          <m:ctrlPr>
                            <a:rPr lang="ru-RU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166" y="2181171"/>
                <a:ext cx="3125471" cy="115647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138380" y="2193675"/>
                <a:ext cx="3125471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−2</m:t>
                      </m:r>
                      <m:f>
                        <m:fPr>
                          <m:ctrlPr>
                            <a:rPr lang="ru-RU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8380" y="2193675"/>
                <a:ext cx="3125471" cy="115647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0158545" y="2183158"/>
                <a:ext cx="1052083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8545" y="2183158"/>
                <a:ext cx="1052083" cy="115249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Полилиния 43"/>
          <p:cNvSpPr/>
          <p:nvPr/>
        </p:nvSpPr>
        <p:spPr>
          <a:xfrm>
            <a:off x="1605106" y="1940732"/>
            <a:ext cx="438150" cy="354814"/>
          </a:xfrm>
          <a:custGeom>
            <a:avLst/>
            <a:gdLst>
              <a:gd name="connsiteX0" fmla="*/ 0 w 438150"/>
              <a:gd name="connsiteY0" fmla="*/ 0 h 354814"/>
              <a:gd name="connsiteX1" fmla="*/ 57150 w 438150"/>
              <a:gd name="connsiteY1" fmla="*/ 219075 h 354814"/>
              <a:gd name="connsiteX2" fmla="*/ 266700 w 438150"/>
              <a:gd name="connsiteY2" fmla="*/ 342900 h 354814"/>
              <a:gd name="connsiteX3" fmla="*/ 438150 w 438150"/>
              <a:gd name="connsiteY3" fmla="*/ 342900 h 35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150" h="354814">
                <a:moveTo>
                  <a:pt x="0" y="0"/>
                </a:moveTo>
                <a:cubicBezTo>
                  <a:pt x="6350" y="80962"/>
                  <a:pt x="12700" y="161925"/>
                  <a:pt x="57150" y="219075"/>
                </a:cubicBezTo>
                <a:cubicBezTo>
                  <a:pt x="101600" y="276225"/>
                  <a:pt x="203200" y="322263"/>
                  <a:pt x="266700" y="342900"/>
                </a:cubicBezTo>
                <a:cubicBezTo>
                  <a:pt x="330200" y="363537"/>
                  <a:pt x="384175" y="353218"/>
                  <a:pt x="438150" y="342900"/>
                </a:cubicBezTo>
              </a:path>
            </a:pathLst>
          </a:custGeom>
          <a:ln w="285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936288" y="2358902"/>
            <a:ext cx="114300" cy="108073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54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08333E-7 4.07407E-6 L 0.11576 -0.23519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81" y="-11759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L -0.10469 -0.24722 L -0.10391 -0.24861 " pathEditMode="relative" ptsTypes="AAA">
                                      <p:cBhvr>
                                        <p:cTn id="8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48" grpId="0" animBg="1"/>
      <p:bldP spid="48" grpId="1" animBg="1"/>
      <p:bldP spid="45" grpId="0" animBg="1"/>
      <p:bldP spid="45" grpId="1" animBg="1"/>
      <p:bldP spid="24" grpId="0"/>
      <p:bldP spid="24" grpId="1"/>
      <p:bldP spid="25" grpId="0"/>
      <p:bldP spid="25" grpId="1"/>
      <p:bldP spid="35" grpId="0"/>
      <p:bldP spid="35" grpId="1"/>
      <p:bldP spid="35" grpId="2"/>
      <p:bldP spid="35" grpId="3"/>
      <p:bldP spid="39" grpId="0"/>
      <p:bldP spid="39" grpId="2"/>
      <p:bldP spid="51" grpId="0" animBg="1"/>
      <p:bldP spid="53" grpId="0"/>
      <p:bldP spid="54" grpId="0"/>
      <p:bldP spid="55" grpId="0"/>
      <p:bldP spid="44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46406" y="484162"/>
            <a:ext cx="8936361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Пример 2. Решить задачу</a:t>
            </a:r>
            <a:endParaRPr lang="ru-RU" sz="3200" dirty="0"/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175" y="5597366"/>
            <a:ext cx="771525" cy="711983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29819" y="958804"/>
            <a:ext cx="119887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Один маляр может покрасить стену за 6 ч, а другой за 8 ч. Какую часть стены они покрасят за 1 ч, работая вместе?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86249" y="1897892"/>
            <a:ext cx="11372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Пусть вся стена - 1</a:t>
            </a:r>
            <a:endParaRPr lang="ru-RU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786249" y="2467648"/>
            <a:ext cx="11372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Какую часть стены покрасит первый маляр за 1 ч?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947308" y="2254937"/>
                <a:ext cx="2826608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 стены за </m:t>
                      </m:r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час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7308" y="2254937"/>
                <a:ext cx="2826608" cy="80945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786249" y="3582772"/>
            <a:ext cx="11372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Какую часть стены покрасит второй маляр за 1 ч?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947308" y="3382723"/>
                <a:ext cx="2826608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 стены за </m:t>
                      </m:r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час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7308" y="3382723"/>
                <a:ext cx="2826608" cy="80945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786249" y="3890177"/>
            <a:ext cx="11372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Какую часть стены они покрасит за 1 ч, работая вместе?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2767030" y="4624387"/>
                <a:ext cx="1620252" cy="8096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 +  </m:t>
                      </m:r>
                      <m:f>
                        <m:fPr>
                          <m:ctrlP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7030" y="4624387"/>
                <a:ext cx="1620252" cy="80964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Овал 58"/>
          <p:cNvSpPr/>
          <p:nvPr/>
        </p:nvSpPr>
        <p:spPr>
          <a:xfrm>
            <a:off x="3486963" y="5725366"/>
            <a:ext cx="438150" cy="438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2513347" y="5715145"/>
            <a:ext cx="438150" cy="438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2567637" y="569635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3006204" y="569635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3571647" y="570657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64" name="TextBox 63"/>
          <p:cNvSpPr txBox="1"/>
          <p:nvPr/>
        </p:nvSpPr>
        <p:spPr>
          <a:xfrm>
            <a:off x="4010214" y="570657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</a:t>
            </a:r>
            <a:endParaRPr lang="ru-RU" sz="2400" dirty="0"/>
          </a:p>
        </p:txBody>
      </p:sp>
      <p:cxnSp>
        <p:nvCxnSpPr>
          <p:cNvPr id="65" name="Прямая со стрелкой 64"/>
          <p:cNvCxnSpPr/>
          <p:nvPr/>
        </p:nvCxnSpPr>
        <p:spPr>
          <a:xfrm flipH="1">
            <a:off x="2767056" y="5579787"/>
            <a:ext cx="140739" cy="237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3045933" y="5579787"/>
            <a:ext cx="132535" cy="226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H="1">
            <a:off x="3767766" y="5578761"/>
            <a:ext cx="113604" cy="226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4055889" y="5578761"/>
            <a:ext cx="114300" cy="237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олилиния 68"/>
          <p:cNvSpPr/>
          <p:nvPr/>
        </p:nvSpPr>
        <p:spPr>
          <a:xfrm>
            <a:off x="3877019" y="4442254"/>
            <a:ext cx="438150" cy="354814"/>
          </a:xfrm>
          <a:custGeom>
            <a:avLst/>
            <a:gdLst>
              <a:gd name="connsiteX0" fmla="*/ 0 w 438150"/>
              <a:gd name="connsiteY0" fmla="*/ 0 h 354814"/>
              <a:gd name="connsiteX1" fmla="*/ 57150 w 438150"/>
              <a:gd name="connsiteY1" fmla="*/ 219075 h 354814"/>
              <a:gd name="connsiteX2" fmla="*/ 266700 w 438150"/>
              <a:gd name="connsiteY2" fmla="*/ 342900 h 354814"/>
              <a:gd name="connsiteX3" fmla="*/ 438150 w 438150"/>
              <a:gd name="connsiteY3" fmla="*/ 342900 h 35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150" h="354814">
                <a:moveTo>
                  <a:pt x="0" y="0"/>
                </a:moveTo>
                <a:cubicBezTo>
                  <a:pt x="6350" y="80962"/>
                  <a:pt x="12700" y="161925"/>
                  <a:pt x="57150" y="219075"/>
                </a:cubicBezTo>
                <a:cubicBezTo>
                  <a:pt x="101600" y="276225"/>
                  <a:pt x="203200" y="322263"/>
                  <a:pt x="266700" y="342900"/>
                </a:cubicBezTo>
                <a:cubicBezTo>
                  <a:pt x="330200" y="363537"/>
                  <a:pt x="384175" y="353218"/>
                  <a:pt x="438150" y="342900"/>
                </a:cubicBezTo>
              </a:path>
            </a:pathLst>
          </a:custGeom>
          <a:ln w="285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2893125" y="4370631"/>
            <a:ext cx="438150" cy="354814"/>
          </a:xfrm>
          <a:custGeom>
            <a:avLst/>
            <a:gdLst>
              <a:gd name="connsiteX0" fmla="*/ 0 w 438150"/>
              <a:gd name="connsiteY0" fmla="*/ 0 h 354814"/>
              <a:gd name="connsiteX1" fmla="*/ 57150 w 438150"/>
              <a:gd name="connsiteY1" fmla="*/ 219075 h 354814"/>
              <a:gd name="connsiteX2" fmla="*/ 266700 w 438150"/>
              <a:gd name="connsiteY2" fmla="*/ 342900 h 354814"/>
              <a:gd name="connsiteX3" fmla="*/ 438150 w 438150"/>
              <a:gd name="connsiteY3" fmla="*/ 342900 h 35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150" h="354814">
                <a:moveTo>
                  <a:pt x="0" y="0"/>
                </a:moveTo>
                <a:cubicBezTo>
                  <a:pt x="6350" y="80962"/>
                  <a:pt x="12700" y="161925"/>
                  <a:pt x="57150" y="219075"/>
                </a:cubicBezTo>
                <a:cubicBezTo>
                  <a:pt x="101600" y="276225"/>
                  <a:pt x="203200" y="322263"/>
                  <a:pt x="266700" y="342900"/>
                </a:cubicBezTo>
                <a:cubicBezTo>
                  <a:pt x="330200" y="363537"/>
                  <a:pt x="384175" y="353218"/>
                  <a:pt x="438150" y="342900"/>
                </a:cubicBezTo>
              </a:path>
            </a:pathLst>
          </a:custGeom>
          <a:ln w="285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4488738" y="4624387"/>
                <a:ext cx="1735668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𝟐𝟒</m:t>
                          </m:r>
                        </m:den>
                      </m:f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𝟐𝟒</m:t>
                          </m:r>
                        </m:den>
                      </m:f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738" y="4624387"/>
                <a:ext cx="1735668" cy="80663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6245221" y="4631023"/>
                <a:ext cx="511358" cy="8050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𝟐𝟒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5221" y="4631023"/>
                <a:ext cx="511358" cy="80509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866884" y="4831856"/>
                <a:ext cx="108042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стены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6884" y="4831856"/>
                <a:ext cx="1080424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7713173" y="5551452"/>
                <a:ext cx="2846357" cy="803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Ответ: </m:t>
                      </m:r>
                      <m:f>
                        <m:fPr>
                          <m:ctrlP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𝟐𝟒</m:t>
                          </m:r>
                        </m:den>
                      </m:f>
                      <m:r>
                        <a:rPr lang="ru-RU" sz="28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стены</m:t>
                      </m:r>
                    </m:oMath>
                  </m:oMathPara>
                </a14:m>
                <a:endParaRPr lang="ru-RU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3173" y="5551452"/>
                <a:ext cx="2846357" cy="80381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7389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0 L 0.00235 -0.05277 L 0.00079 -0.05 " pathEditMode="relative" ptsTypes="AAA">
                                      <p:cBhvr>
                                        <p:cTn id="3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0 L 0.00235 -0.05277 L 0.00079 -0.05 " pathEditMode="relative" ptsTypes="AAA">
                                      <p:cBhvr>
                                        <p:cTn id="3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3.125E-6 -3.7037E-7 L 0.07252 -0.19884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20" y="-9954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1.45833E-6 -7.40741E-7 L -0.08802 -0.20509 L -0.08737 -0.20602 " pathEditMode="relative" rAng="0" ptsTypes="AAA">
                                      <p:cBhvr>
                                        <p:cTn id="12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1" y="-1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6" grpId="0"/>
      <p:bldP spid="47" grpId="0"/>
      <p:bldP spid="37" grpId="0"/>
      <p:bldP spid="50" grpId="0"/>
      <p:bldP spid="50" grpId="1"/>
      <p:bldP spid="56" grpId="0"/>
      <p:bldP spid="56" grpId="1"/>
      <p:bldP spid="57" grpId="0"/>
      <p:bldP spid="58" grpId="0"/>
      <p:bldP spid="59" grpId="0" animBg="1"/>
      <p:bldP spid="59" grpId="1" animBg="1"/>
      <p:bldP spid="60" grpId="0" animBg="1"/>
      <p:bldP spid="60" grpId="1" animBg="1"/>
      <p:bldP spid="61" grpId="0"/>
      <p:bldP spid="61" grpId="1"/>
      <p:bldP spid="62" grpId="0"/>
      <p:bldP spid="62" grpId="1"/>
      <p:bldP spid="63" grpId="0"/>
      <p:bldP spid="63" grpId="1"/>
      <p:bldP spid="63" grpId="2"/>
      <p:bldP spid="63" grpId="3"/>
      <p:bldP spid="64" grpId="0"/>
      <p:bldP spid="64" grpId="1"/>
      <p:bldP spid="69" grpId="0" animBg="1"/>
      <p:bldP spid="70" grpId="0" animBg="1"/>
      <p:bldP spid="71" grpId="0"/>
      <p:bldP spid="72" grpId="0"/>
      <p:bldP spid="73" grpId="0"/>
      <p:bldP spid="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02312" y="625351"/>
            <a:ext cx="11975388" cy="632449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/>
              <a:t>Правила сложения и вычитания дробей с разными знаменателями</a:t>
            </a:r>
            <a:endParaRPr lang="ru-RU" dirty="0"/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33550" y="2050610"/>
            <a:ext cx="97558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1. Сформулируйте правило сложения(вычитания) дробей с разными знаменателями.</a:t>
            </a:r>
            <a:endParaRPr lang="ru-RU" sz="2800" dirty="0"/>
          </a:p>
        </p:txBody>
      </p:sp>
      <p:sp>
        <p:nvSpPr>
          <p:cNvPr id="24" name="Равнобедренный треугольник 23"/>
          <p:cNvSpPr/>
          <p:nvPr/>
        </p:nvSpPr>
        <p:spPr>
          <a:xfrm rot="16200000">
            <a:off x="-1557411" y="2511609"/>
            <a:ext cx="3381525" cy="2114549"/>
          </a:xfrm>
          <a:prstGeom prst="triangle">
            <a:avLst>
              <a:gd name="adj" fmla="val 50324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CB9F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069263" y="1523325"/>
            <a:ext cx="521412" cy="5155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069263" y="2118760"/>
            <a:ext cx="521412" cy="5155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069263" y="2714195"/>
            <a:ext cx="521412" cy="5155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069263" y="3309630"/>
            <a:ext cx="521412" cy="5155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069263" y="3905065"/>
            <a:ext cx="521412" cy="5155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069263" y="4500500"/>
            <a:ext cx="521412" cy="5155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069263" y="5095933"/>
            <a:ext cx="521412" cy="5155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1720412" y="4120596"/>
            <a:ext cx="9755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2. Какими свойствами обладает действие сложения дробей?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3728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660124" y="1651624"/>
            <a:ext cx="9721049" cy="394574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46406" y="484162"/>
            <a:ext cx="8936361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Решаем устно. №1 (</a:t>
            </a:r>
            <a:r>
              <a:rPr lang="ru-RU" sz="3200" dirty="0" err="1" smtClean="0"/>
              <a:t>стр</a:t>
            </a:r>
            <a:r>
              <a:rPr lang="ru-RU" sz="3200" dirty="0" smtClean="0"/>
              <a:t> 59)</a:t>
            </a:r>
            <a:endParaRPr lang="ru-RU" sz="3200" dirty="0"/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46406" y="958784"/>
            <a:ext cx="7139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Сколько минут составляют: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80865" y="2431460"/>
            <a:ext cx="1669877" cy="2219417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55454" y="2795313"/>
                <a:ext cx="985334" cy="1272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ru-RU" sz="4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4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ч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454" y="2795313"/>
                <a:ext cx="985334" cy="127208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Овал 35"/>
          <p:cNvSpPr/>
          <p:nvPr/>
        </p:nvSpPr>
        <p:spPr>
          <a:xfrm>
            <a:off x="2965074" y="2795313"/>
            <a:ext cx="1642369" cy="1535837"/>
          </a:xfrm>
          <a:prstGeom prst="ellips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10 мин</a:t>
            </a:r>
            <a:endParaRPr lang="ru-RU" sz="2800" b="1" dirty="0"/>
          </a:p>
        </p:txBody>
      </p:sp>
      <p:sp>
        <p:nvSpPr>
          <p:cNvPr id="49" name="Овал 48"/>
          <p:cNvSpPr/>
          <p:nvPr/>
        </p:nvSpPr>
        <p:spPr>
          <a:xfrm>
            <a:off x="9150317" y="2795313"/>
            <a:ext cx="1642369" cy="1535837"/>
          </a:xfrm>
          <a:prstGeom prst="ellips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50 мин</a:t>
            </a:r>
            <a:endParaRPr lang="ru-RU" sz="2800" b="1" dirty="0"/>
          </a:p>
        </p:txBody>
      </p:sp>
      <p:sp>
        <p:nvSpPr>
          <p:cNvPr id="50" name="Овал 49"/>
          <p:cNvSpPr/>
          <p:nvPr/>
        </p:nvSpPr>
        <p:spPr>
          <a:xfrm>
            <a:off x="5026822" y="2795313"/>
            <a:ext cx="1642369" cy="1535837"/>
          </a:xfrm>
          <a:prstGeom prst="ellips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12 мин</a:t>
            </a:r>
            <a:endParaRPr lang="ru-RU" sz="2800" b="1" dirty="0"/>
          </a:p>
        </p:txBody>
      </p:sp>
      <p:sp>
        <p:nvSpPr>
          <p:cNvPr id="56" name="Овал 55"/>
          <p:cNvSpPr/>
          <p:nvPr/>
        </p:nvSpPr>
        <p:spPr>
          <a:xfrm>
            <a:off x="7088570" y="2795313"/>
            <a:ext cx="1642369" cy="1535837"/>
          </a:xfrm>
          <a:prstGeom prst="ellips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30 мин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62713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660124" y="1651624"/>
            <a:ext cx="9721049" cy="394574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46406" y="484162"/>
            <a:ext cx="8936361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Решаем устно. №1 (</a:t>
            </a:r>
            <a:r>
              <a:rPr lang="ru-RU" sz="3200" dirty="0" err="1" smtClean="0"/>
              <a:t>стр</a:t>
            </a:r>
            <a:r>
              <a:rPr lang="ru-RU" sz="3200" dirty="0" smtClean="0"/>
              <a:t> 59)</a:t>
            </a:r>
            <a:endParaRPr lang="ru-RU" sz="3200" dirty="0"/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46406" y="958784"/>
            <a:ext cx="7139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Сколько минут составляют: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80865" y="2431460"/>
            <a:ext cx="1669877" cy="2219417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55454" y="2795313"/>
                <a:ext cx="985334" cy="1272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ru-RU" sz="4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4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ч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454" y="2795313"/>
                <a:ext cx="985334" cy="127208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Овал 35"/>
          <p:cNvSpPr/>
          <p:nvPr/>
        </p:nvSpPr>
        <p:spPr>
          <a:xfrm>
            <a:off x="2965074" y="2795313"/>
            <a:ext cx="1642369" cy="1535837"/>
          </a:xfrm>
          <a:prstGeom prst="ellips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10 мин</a:t>
            </a:r>
            <a:endParaRPr lang="ru-RU" sz="2800" b="1" dirty="0"/>
          </a:p>
        </p:txBody>
      </p:sp>
      <p:sp>
        <p:nvSpPr>
          <p:cNvPr id="49" name="Овал 48"/>
          <p:cNvSpPr/>
          <p:nvPr/>
        </p:nvSpPr>
        <p:spPr>
          <a:xfrm>
            <a:off x="5048283" y="2795313"/>
            <a:ext cx="1642369" cy="1535837"/>
          </a:xfrm>
          <a:prstGeom prst="ellips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15 мин</a:t>
            </a:r>
            <a:endParaRPr lang="ru-RU" sz="2800" b="1" dirty="0"/>
          </a:p>
        </p:txBody>
      </p:sp>
      <p:sp>
        <p:nvSpPr>
          <p:cNvPr id="50" name="Овал 49"/>
          <p:cNvSpPr/>
          <p:nvPr/>
        </p:nvSpPr>
        <p:spPr>
          <a:xfrm>
            <a:off x="7131492" y="2795313"/>
            <a:ext cx="1642369" cy="1535837"/>
          </a:xfrm>
          <a:prstGeom prst="ellips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30 мин</a:t>
            </a:r>
            <a:endParaRPr lang="ru-RU" sz="2800" b="1" dirty="0"/>
          </a:p>
        </p:txBody>
      </p:sp>
      <p:sp>
        <p:nvSpPr>
          <p:cNvPr id="56" name="Овал 55"/>
          <p:cNvSpPr/>
          <p:nvPr/>
        </p:nvSpPr>
        <p:spPr>
          <a:xfrm>
            <a:off x="9214702" y="2795313"/>
            <a:ext cx="1642369" cy="1535837"/>
          </a:xfrm>
          <a:prstGeom prst="ellips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40 мин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80184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660124" y="1651624"/>
            <a:ext cx="9721049" cy="394574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46406" y="484162"/>
            <a:ext cx="8936361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Решаем устно. №1 (</a:t>
            </a:r>
            <a:r>
              <a:rPr lang="ru-RU" sz="3200" dirty="0" err="1" smtClean="0"/>
              <a:t>стр</a:t>
            </a:r>
            <a:r>
              <a:rPr lang="ru-RU" sz="3200" dirty="0" smtClean="0"/>
              <a:t> 59)</a:t>
            </a:r>
            <a:endParaRPr lang="ru-RU" sz="3200" dirty="0"/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46406" y="958784"/>
            <a:ext cx="7139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Сколько минут составляют: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80865" y="2431460"/>
            <a:ext cx="1669877" cy="2219417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55454" y="2795313"/>
                <a:ext cx="985333" cy="12676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ru-RU" sz="4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4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ч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454" y="2795313"/>
                <a:ext cx="985333" cy="126765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Овал 35"/>
          <p:cNvSpPr/>
          <p:nvPr/>
        </p:nvSpPr>
        <p:spPr>
          <a:xfrm>
            <a:off x="2965074" y="2795313"/>
            <a:ext cx="1642369" cy="1535837"/>
          </a:xfrm>
          <a:prstGeom prst="ellips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10 мин</a:t>
            </a:r>
            <a:endParaRPr lang="ru-RU" sz="2800" b="1" dirty="0"/>
          </a:p>
        </p:txBody>
      </p:sp>
      <p:sp>
        <p:nvSpPr>
          <p:cNvPr id="49" name="Овал 48"/>
          <p:cNvSpPr/>
          <p:nvPr/>
        </p:nvSpPr>
        <p:spPr>
          <a:xfrm>
            <a:off x="5048283" y="2795313"/>
            <a:ext cx="1642369" cy="1535837"/>
          </a:xfrm>
          <a:prstGeom prst="ellips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15 мин</a:t>
            </a:r>
            <a:endParaRPr lang="ru-RU" sz="2800" b="1" dirty="0"/>
          </a:p>
        </p:txBody>
      </p:sp>
      <p:sp>
        <p:nvSpPr>
          <p:cNvPr id="50" name="Овал 49"/>
          <p:cNvSpPr/>
          <p:nvPr/>
        </p:nvSpPr>
        <p:spPr>
          <a:xfrm>
            <a:off x="9214701" y="2795313"/>
            <a:ext cx="1642369" cy="1535837"/>
          </a:xfrm>
          <a:prstGeom prst="ellips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45 мин</a:t>
            </a:r>
            <a:endParaRPr lang="ru-RU" sz="2800" b="1" dirty="0"/>
          </a:p>
        </p:txBody>
      </p:sp>
      <p:sp>
        <p:nvSpPr>
          <p:cNvPr id="56" name="Овал 55"/>
          <p:cNvSpPr/>
          <p:nvPr/>
        </p:nvSpPr>
        <p:spPr>
          <a:xfrm>
            <a:off x="7131492" y="2773249"/>
            <a:ext cx="1642369" cy="1535837"/>
          </a:xfrm>
          <a:prstGeom prst="ellips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40 мин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52594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660124" y="1651624"/>
            <a:ext cx="9721049" cy="394574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46406" y="484162"/>
            <a:ext cx="8936361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Решаем устно. №1 (</a:t>
            </a:r>
            <a:r>
              <a:rPr lang="ru-RU" sz="3200" dirty="0" err="1" smtClean="0"/>
              <a:t>стр</a:t>
            </a:r>
            <a:r>
              <a:rPr lang="ru-RU" sz="3200" dirty="0" smtClean="0"/>
              <a:t> 59)</a:t>
            </a:r>
            <a:endParaRPr lang="ru-RU" sz="3200" dirty="0"/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46406" y="958784"/>
            <a:ext cx="7139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Сколько минут составляют: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80865" y="2431460"/>
            <a:ext cx="1669877" cy="2219417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55454" y="2795313"/>
                <a:ext cx="985334" cy="1272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ru-RU" sz="4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4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ч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454" y="2795313"/>
                <a:ext cx="985334" cy="127208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Овал 35"/>
          <p:cNvSpPr/>
          <p:nvPr/>
        </p:nvSpPr>
        <p:spPr>
          <a:xfrm>
            <a:off x="2965074" y="2795313"/>
            <a:ext cx="1642369" cy="1535837"/>
          </a:xfrm>
          <a:prstGeom prst="ellips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10 мин</a:t>
            </a:r>
            <a:endParaRPr lang="ru-RU" sz="2800" b="1" dirty="0"/>
          </a:p>
        </p:txBody>
      </p:sp>
      <p:sp>
        <p:nvSpPr>
          <p:cNvPr id="49" name="Овал 48"/>
          <p:cNvSpPr/>
          <p:nvPr/>
        </p:nvSpPr>
        <p:spPr>
          <a:xfrm>
            <a:off x="5048283" y="2795313"/>
            <a:ext cx="1642369" cy="1535837"/>
          </a:xfrm>
          <a:prstGeom prst="ellips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15 мин</a:t>
            </a:r>
            <a:endParaRPr lang="ru-RU" sz="2800" b="1" dirty="0"/>
          </a:p>
        </p:txBody>
      </p:sp>
      <p:sp>
        <p:nvSpPr>
          <p:cNvPr id="50" name="Овал 49"/>
          <p:cNvSpPr/>
          <p:nvPr/>
        </p:nvSpPr>
        <p:spPr>
          <a:xfrm>
            <a:off x="7131492" y="2795313"/>
            <a:ext cx="1642369" cy="1535837"/>
          </a:xfrm>
          <a:prstGeom prst="ellips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30 мин</a:t>
            </a:r>
            <a:endParaRPr lang="ru-RU" sz="2800" b="1" dirty="0"/>
          </a:p>
        </p:txBody>
      </p:sp>
      <p:sp>
        <p:nvSpPr>
          <p:cNvPr id="56" name="Овал 55"/>
          <p:cNvSpPr/>
          <p:nvPr/>
        </p:nvSpPr>
        <p:spPr>
          <a:xfrm>
            <a:off x="9214702" y="2795313"/>
            <a:ext cx="1642369" cy="1535837"/>
          </a:xfrm>
          <a:prstGeom prst="ellips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40 мин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5046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660124" y="1651624"/>
            <a:ext cx="9721049" cy="394574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46406" y="484162"/>
            <a:ext cx="8936361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Решаем устно. №1 (</a:t>
            </a:r>
            <a:r>
              <a:rPr lang="ru-RU" sz="3200" dirty="0" err="1" smtClean="0"/>
              <a:t>стр</a:t>
            </a:r>
            <a:r>
              <a:rPr lang="ru-RU" sz="3200" dirty="0" smtClean="0"/>
              <a:t> 59)</a:t>
            </a:r>
            <a:endParaRPr lang="ru-RU" sz="3200" dirty="0"/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46406" y="958784"/>
            <a:ext cx="7139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Сколько минут составляют: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80865" y="2431460"/>
            <a:ext cx="1669877" cy="2219417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55454" y="2795313"/>
                <a:ext cx="985334" cy="1272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ru-RU" sz="4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4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ч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454" y="2795313"/>
                <a:ext cx="985334" cy="127208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Овал 35"/>
          <p:cNvSpPr/>
          <p:nvPr/>
        </p:nvSpPr>
        <p:spPr>
          <a:xfrm>
            <a:off x="2965074" y="2795313"/>
            <a:ext cx="1642369" cy="1535837"/>
          </a:xfrm>
          <a:prstGeom prst="ellips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10 мин</a:t>
            </a:r>
            <a:endParaRPr lang="ru-RU" sz="2800" b="1" dirty="0"/>
          </a:p>
        </p:txBody>
      </p:sp>
      <p:sp>
        <p:nvSpPr>
          <p:cNvPr id="49" name="Овал 48"/>
          <p:cNvSpPr/>
          <p:nvPr/>
        </p:nvSpPr>
        <p:spPr>
          <a:xfrm>
            <a:off x="5048283" y="2795313"/>
            <a:ext cx="1642369" cy="1535837"/>
          </a:xfrm>
          <a:prstGeom prst="ellips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20 мин</a:t>
            </a:r>
            <a:endParaRPr lang="ru-RU" sz="2800" b="1" dirty="0"/>
          </a:p>
        </p:txBody>
      </p:sp>
      <p:sp>
        <p:nvSpPr>
          <p:cNvPr id="50" name="Овал 49"/>
          <p:cNvSpPr/>
          <p:nvPr/>
        </p:nvSpPr>
        <p:spPr>
          <a:xfrm>
            <a:off x="9214702" y="2795313"/>
            <a:ext cx="1642369" cy="1535837"/>
          </a:xfrm>
          <a:prstGeom prst="ellips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40 мин</a:t>
            </a:r>
            <a:endParaRPr lang="ru-RU" sz="2800" b="1" dirty="0"/>
          </a:p>
        </p:txBody>
      </p:sp>
      <p:sp>
        <p:nvSpPr>
          <p:cNvPr id="56" name="Овал 55"/>
          <p:cNvSpPr/>
          <p:nvPr/>
        </p:nvSpPr>
        <p:spPr>
          <a:xfrm>
            <a:off x="7131492" y="2795313"/>
            <a:ext cx="1642369" cy="1535837"/>
          </a:xfrm>
          <a:prstGeom prst="ellips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25 мин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34145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46406" y="484162"/>
            <a:ext cx="8936361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№269 Вычислите:</a:t>
            </a:r>
            <a:endParaRPr lang="ru-RU" sz="3200" dirty="0"/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01172" y="1481297"/>
                <a:ext cx="1774332" cy="6990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ru-RU" sz="3200" dirty="0" smtClean="0"/>
                  <a:t>1)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72" y="1481297"/>
                <a:ext cx="1774332" cy="699038"/>
              </a:xfrm>
              <a:prstGeom prst="rect">
                <a:avLst/>
              </a:prstGeom>
              <a:blipFill rotWithShape="0">
                <a:blip r:embed="rId2"/>
                <a:stretch>
                  <a:fillRect l="-14089" t="-2609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01172" y="2784763"/>
                <a:ext cx="1774332" cy="6990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ru-RU" sz="3200" dirty="0" smtClean="0"/>
                  <a:t>2)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72" y="2784763"/>
                <a:ext cx="1774332" cy="699038"/>
              </a:xfrm>
              <a:prstGeom prst="rect">
                <a:avLst/>
              </a:prstGeom>
              <a:blipFill rotWithShape="0">
                <a:blip r:embed="rId3"/>
                <a:stretch>
                  <a:fillRect l="-14089" t="-2632" b="-210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01172" y="4088229"/>
                <a:ext cx="1947456" cy="6994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ru-RU" sz="3200" dirty="0" smtClean="0"/>
                  <a:t>3)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72" y="4088229"/>
                <a:ext cx="1947456" cy="699487"/>
              </a:xfrm>
              <a:prstGeom prst="rect">
                <a:avLst/>
              </a:prstGeom>
              <a:blipFill rotWithShape="0">
                <a:blip r:embed="rId4"/>
                <a:stretch>
                  <a:fillRect l="-12853" t="-2632" b="-210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139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46406" y="484162"/>
            <a:ext cx="8936361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№269 Вычислите:</a:t>
            </a:r>
            <a:endParaRPr lang="ru-RU" sz="3200" dirty="0"/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01172" y="1481297"/>
                <a:ext cx="1947456" cy="6990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ru-RU" sz="3200" dirty="0" smtClean="0"/>
                  <a:t>4)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72" y="1481297"/>
                <a:ext cx="1947456" cy="699038"/>
              </a:xfrm>
              <a:prstGeom prst="rect">
                <a:avLst/>
              </a:prstGeom>
              <a:blipFill rotWithShape="0">
                <a:blip r:embed="rId2"/>
                <a:stretch>
                  <a:fillRect l="-12853" t="-2609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01172" y="2784763"/>
                <a:ext cx="2120581" cy="6987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ru-RU" sz="3200" dirty="0" smtClean="0"/>
                  <a:t>5)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72" y="2784763"/>
                <a:ext cx="2120581" cy="698781"/>
              </a:xfrm>
              <a:prstGeom prst="rect">
                <a:avLst/>
              </a:prstGeom>
              <a:blipFill rotWithShape="0">
                <a:blip r:embed="rId3"/>
                <a:stretch>
                  <a:fillRect l="-11782" t="-3509" b="-201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01172" y="4088229"/>
                <a:ext cx="1947456" cy="6994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ru-RU" sz="3200" dirty="0" smtClean="0"/>
                  <a:t>6)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72" y="4088229"/>
                <a:ext cx="1947456" cy="699487"/>
              </a:xfrm>
              <a:prstGeom prst="rect">
                <a:avLst/>
              </a:prstGeom>
              <a:blipFill rotWithShape="0">
                <a:blip r:embed="rId4"/>
                <a:stretch>
                  <a:fillRect l="-12853" t="-3509" b="-201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559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64212" y="301001"/>
            <a:ext cx="9144000" cy="632449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Вычислите: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817519" y="933450"/>
                <a:ext cx="1671548" cy="8154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7519" y="933450"/>
                <a:ext cx="1671548" cy="81541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817519" y="2197270"/>
                <a:ext cx="1671548" cy="8154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7519" y="2197270"/>
                <a:ext cx="1671548" cy="81541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016292" y="3461090"/>
                <a:ext cx="1472775" cy="8154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6292" y="3461090"/>
                <a:ext cx="1472775" cy="81541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300326" y="4724910"/>
                <a:ext cx="2188741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+5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0326" y="4724910"/>
                <a:ext cx="2188741" cy="80945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070944" y="933450"/>
                <a:ext cx="2188740" cy="818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−1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0944" y="933450"/>
                <a:ext cx="2188740" cy="81823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786910" y="2197783"/>
                <a:ext cx="1472774" cy="807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6910" y="2197783"/>
                <a:ext cx="1472774" cy="80791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528313" y="3451792"/>
                <a:ext cx="1731371" cy="818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−3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8313" y="3451792"/>
                <a:ext cx="1731371" cy="81823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468488" y="4716125"/>
                <a:ext cx="1791196" cy="818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7</m:t>
                      </m:r>
                      <m:f>
                        <m:f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−2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8488" y="4716125"/>
                <a:ext cx="1791196" cy="81823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Прямоугольник 35"/>
          <p:cNvSpPr/>
          <p:nvPr/>
        </p:nvSpPr>
        <p:spPr>
          <a:xfrm>
            <a:off x="3483530" y="862570"/>
            <a:ext cx="1671958" cy="1047888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483530" y="2126631"/>
            <a:ext cx="1671958" cy="1047888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3483530" y="3390692"/>
            <a:ext cx="1671958" cy="1047888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483530" y="4654752"/>
            <a:ext cx="1671958" cy="1047888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9243096" y="862570"/>
            <a:ext cx="1660565" cy="1047888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9243096" y="2126631"/>
            <a:ext cx="1660565" cy="1047888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9243096" y="3390692"/>
            <a:ext cx="1660565" cy="1047888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9243096" y="4654752"/>
            <a:ext cx="1660565" cy="1047888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546579" y="983198"/>
                <a:ext cx="511358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6579" y="983198"/>
                <a:ext cx="511358" cy="80663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489067" y="2198722"/>
                <a:ext cx="1193404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𝟏𝟓</m:t>
                          </m:r>
                        </m:den>
                      </m:f>
                      <m:r>
                        <a:rPr lang="ru-RU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067" y="2198722"/>
                <a:ext cx="1193404" cy="80945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498138" y="3506928"/>
                <a:ext cx="785984" cy="8154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f>
                        <m:fPr>
                          <m:ctrlP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138" y="3506928"/>
                <a:ext cx="785984" cy="81541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536293" y="4775380"/>
                <a:ext cx="785984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f>
                        <m:fPr>
                          <m:ctrlP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293" y="4775380"/>
                <a:ext cx="785984" cy="806631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9208212" y="951153"/>
                <a:ext cx="1742657" cy="8096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f>
                        <m:fPr>
                          <m:ctrlP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𝟏𝟖</m:t>
                          </m:r>
                        </m:den>
                      </m:f>
                      <m:r>
                        <a:rPr lang="ru-RU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f>
                        <m:fPr>
                          <m:ctrlP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8212" y="951153"/>
                <a:ext cx="1742657" cy="809645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9314635" y="2207940"/>
                <a:ext cx="511358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4635" y="2207940"/>
                <a:ext cx="511358" cy="806631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9259684" y="3478645"/>
                <a:ext cx="785984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f>
                        <m:fPr>
                          <m:ctrlP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9684" y="3478645"/>
                <a:ext cx="785984" cy="806631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9259684" y="4753846"/>
                <a:ext cx="1527854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f>
                        <m:fPr>
                          <m:ctrlP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r>
                        <a:rPr lang="ru-RU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f>
                        <m:fPr>
                          <m:ctrlP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9684" y="4753846"/>
                <a:ext cx="1527854" cy="809452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46406" y="484162"/>
            <a:ext cx="8936361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№269 Вычислите:</a:t>
            </a:r>
            <a:endParaRPr lang="ru-RU" sz="3200" dirty="0"/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01172" y="1481297"/>
                <a:ext cx="1774332" cy="706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ru-RU" sz="3200" dirty="0" smtClean="0"/>
                  <a:t>7)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72" y="1481297"/>
                <a:ext cx="1774332" cy="706091"/>
              </a:xfrm>
              <a:prstGeom prst="rect">
                <a:avLst/>
              </a:prstGeom>
              <a:blipFill rotWithShape="0">
                <a:blip r:embed="rId2"/>
                <a:stretch>
                  <a:fillRect l="-14089" t="-1724" b="-198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01172" y="2784763"/>
                <a:ext cx="2120581" cy="6987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ru-RU" sz="3200" dirty="0" smtClean="0"/>
                  <a:t>8)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72" y="2784763"/>
                <a:ext cx="2120581" cy="698781"/>
              </a:xfrm>
              <a:prstGeom prst="rect">
                <a:avLst/>
              </a:prstGeom>
              <a:blipFill rotWithShape="0">
                <a:blip r:embed="rId3"/>
                <a:stretch>
                  <a:fillRect l="-11782" t="-2632" b="-210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01172" y="4088229"/>
                <a:ext cx="1947456" cy="6974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ru-RU" sz="3200" dirty="0" smtClean="0"/>
                  <a:t>9)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72" y="4088229"/>
                <a:ext cx="1947456" cy="697435"/>
              </a:xfrm>
              <a:prstGeom prst="rect">
                <a:avLst/>
              </a:prstGeom>
              <a:blipFill rotWithShape="0">
                <a:blip r:embed="rId4"/>
                <a:stretch>
                  <a:fillRect l="-12853" t="-3509" b="-201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683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46406" y="484162"/>
            <a:ext cx="8936361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№269 Вычислите:</a:t>
            </a:r>
            <a:endParaRPr lang="ru-RU" sz="3200" dirty="0"/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01172" y="1481297"/>
                <a:ext cx="2990627" cy="7041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ru-RU" sz="3200" dirty="0" smtClean="0"/>
                  <a:t>10)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72" y="1481297"/>
                <a:ext cx="2990627" cy="704167"/>
              </a:xfrm>
              <a:prstGeom prst="rect">
                <a:avLst/>
              </a:prstGeom>
              <a:blipFill rotWithShape="0">
                <a:blip r:embed="rId2"/>
                <a:stretch>
                  <a:fillRect l="-8367" t="-1724" b="-198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01172" y="2784763"/>
                <a:ext cx="2746970" cy="6984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ru-RU" sz="3200" dirty="0" smtClean="0"/>
                  <a:t>11)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72" y="2784763"/>
                <a:ext cx="2746970" cy="698461"/>
              </a:xfrm>
              <a:prstGeom prst="rect">
                <a:avLst/>
              </a:prstGeom>
              <a:blipFill rotWithShape="0">
                <a:blip r:embed="rId3"/>
                <a:stretch>
                  <a:fillRect l="-9111" t="-3509" b="-201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01172" y="4088229"/>
                <a:ext cx="3163751" cy="6998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ru-RU" sz="3200" dirty="0" smtClean="0"/>
                  <a:t>12)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29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ru-RU" sz="32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ru-RU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72" y="4088229"/>
                <a:ext cx="3163751" cy="699807"/>
              </a:xfrm>
              <a:prstGeom prst="rect">
                <a:avLst/>
              </a:prstGeom>
              <a:blipFill rotWithShape="0">
                <a:blip r:embed="rId4"/>
                <a:stretch>
                  <a:fillRect l="-7900" t="-2632" b="-210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Заголовок 1"/>
          <p:cNvSpPr txBox="1">
            <a:spLocks/>
          </p:cNvSpPr>
          <p:nvPr/>
        </p:nvSpPr>
        <p:spPr>
          <a:xfrm>
            <a:off x="9082767" y="6059515"/>
            <a:ext cx="2597108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B050"/>
                </a:solidFill>
              </a:rPr>
              <a:t>№270 на дом</a:t>
            </a:r>
            <a:endParaRPr lang="ru-RU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04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64212" y="301001"/>
            <a:ext cx="9144000" cy="632449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Решите уравнение: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817519" y="933450"/>
                <a:ext cx="1972976" cy="818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7519" y="933450"/>
                <a:ext cx="1972976" cy="81823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255723" y="933450"/>
                <a:ext cx="3209789" cy="9681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2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ru-RU" sz="28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28</m:t>
                          </m:r>
                        </m:den>
                      </m:f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28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5723" y="933450"/>
                <a:ext cx="3209789" cy="9681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единительная линия 22"/>
          <p:cNvCxnSpPr/>
          <p:nvPr/>
        </p:nvCxnSpPr>
        <p:spPr>
          <a:xfrm>
            <a:off x="6048375" y="301001"/>
            <a:ext cx="0" cy="62491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80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02312" y="625351"/>
            <a:ext cx="11975388" cy="632449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Правила сложения и вычитания дробей с одинаковыми знаменателями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319376" y="1694708"/>
                <a:ext cx="3265701" cy="11692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  <m:r>
                        <a:rPr lang="ru-RU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</m:oMath>
                  </m:oMathPara>
                </a14:m>
                <a:endParaRPr lang="ru-RU" sz="4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376" y="1694708"/>
                <a:ext cx="3265701" cy="11692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364211" y="4048140"/>
                <a:ext cx="3265701" cy="11692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</m:oMath>
                  </m:oMathPara>
                </a14:m>
                <a:endParaRPr lang="ru-RU" sz="4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211" y="4048140"/>
                <a:ext cx="3265701" cy="11692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387923" y="2289592"/>
                <a:ext cx="3179845" cy="17538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6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US" sz="6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  <m:r>
                        <a:rPr lang="en-US" sz="6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ru-RU" sz="6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en-US" sz="6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den>
                      </m:f>
                      <m:r>
                        <a:rPr lang="en-US" sz="6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6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ru-RU" sz="6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7923" y="2289592"/>
                <a:ext cx="3179845" cy="175381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839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Овал 47"/>
          <p:cNvSpPr/>
          <p:nvPr/>
        </p:nvSpPr>
        <p:spPr>
          <a:xfrm>
            <a:off x="3569706" y="3931197"/>
            <a:ext cx="438150" cy="438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2647549" y="3931197"/>
            <a:ext cx="438150" cy="438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02312" y="625351"/>
            <a:ext cx="11975388" cy="632449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/>
              <a:t>Правила сложения и вычитания дробей с разными знаменателями</a:t>
            </a:r>
            <a:endParaRPr lang="ru-RU" dirty="0"/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175" y="5597366"/>
            <a:ext cx="771525" cy="7119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904418" y="2639369"/>
                <a:ext cx="1819601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4418" y="2639369"/>
                <a:ext cx="1819601" cy="115647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2701839" y="391240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140406" y="391240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</a:t>
            </a:r>
            <a:endParaRPr lang="ru-RU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3618702" y="391240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057269" y="391240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2901258" y="3795839"/>
            <a:ext cx="140739" cy="237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3180135" y="3795839"/>
            <a:ext cx="132535" cy="226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3845256" y="3795839"/>
            <a:ext cx="113604" cy="226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057269" y="3795839"/>
            <a:ext cx="114300" cy="237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олилиния 48"/>
          <p:cNvSpPr/>
          <p:nvPr/>
        </p:nvSpPr>
        <p:spPr>
          <a:xfrm>
            <a:off x="3131556" y="2481092"/>
            <a:ext cx="438150" cy="354814"/>
          </a:xfrm>
          <a:custGeom>
            <a:avLst/>
            <a:gdLst>
              <a:gd name="connsiteX0" fmla="*/ 0 w 438150"/>
              <a:gd name="connsiteY0" fmla="*/ 0 h 354814"/>
              <a:gd name="connsiteX1" fmla="*/ 57150 w 438150"/>
              <a:gd name="connsiteY1" fmla="*/ 219075 h 354814"/>
              <a:gd name="connsiteX2" fmla="*/ 266700 w 438150"/>
              <a:gd name="connsiteY2" fmla="*/ 342900 h 354814"/>
              <a:gd name="connsiteX3" fmla="*/ 438150 w 438150"/>
              <a:gd name="connsiteY3" fmla="*/ 342900 h 35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150" h="354814">
                <a:moveTo>
                  <a:pt x="0" y="0"/>
                </a:moveTo>
                <a:cubicBezTo>
                  <a:pt x="6350" y="80962"/>
                  <a:pt x="12700" y="161925"/>
                  <a:pt x="57150" y="219075"/>
                </a:cubicBezTo>
                <a:cubicBezTo>
                  <a:pt x="101600" y="276225"/>
                  <a:pt x="203200" y="322263"/>
                  <a:pt x="266700" y="342900"/>
                </a:cubicBezTo>
                <a:cubicBezTo>
                  <a:pt x="330200" y="363537"/>
                  <a:pt x="384175" y="353218"/>
                  <a:pt x="438150" y="342900"/>
                </a:cubicBezTo>
              </a:path>
            </a:pathLst>
          </a:custGeom>
          <a:ln w="285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4028952" y="2488195"/>
            <a:ext cx="438150" cy="354814"/>
          </a:xfrm>
          <a:custGeom>
            <a:avLst/>
            <a:gdLst>
              <a:gd name="connsiteX0" fmla="*/ 0 w 438150"/>
              <a:gd name="connsiteY0" fmla="*/ 0 h 354814"/>
              <a:gd name="connsiteX1" fmla="*/ 57150 w 438150"/>
              <a:gd name="connsiteY1" fmla="*/ 219075 h 354814"/>
              <a:gd name="connsiteX2" fmla="*/ 266700 w 438150"/>
              <a:gd name="connsiteY2" fmla="*/ 342900 h 354814"/>
              <a:gd name="connsiteX3" fmla="*/ 438150 w 438150"/>
              <a:gd name="connsiteY3" fmla="*/ 342900 h 35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150" h="354814">
                <a:moveTo>
                  <a:pt x="0" y="0"/>
                </a:moveTo>
                <a:cubicBezTo>
                  <a:pt x="6350" y="80962"/>
                  <a:pt x="12700" y="161925"/>
                  <a:pt x="57150" y="219075"/>
                </a:cubicBezTo>
                <a:cubicBezTo>
                  <a:pt x="101600" y="276225"/>
                  <a:pt x="203200" y="322263"/>
                  <a:pt x="266700" y="342900"/>
                </a:cubicBezTo>
                <a:cubicBezTo>
                  <a:pt x="330200" y="363537"/>
                  <a:pt x="384175" y="353218"/>
                  <a:pt x="438150" y="342900"/>
                </a:cubicBezTo>
              </a:path>
            </a:pathLst>
          </a:custGeom>
          <a:ln w="285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763748" y="2639369"/>
                <a:ext cx="2387064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3748" y="2639369"/>
                <a:ext cx="2387064" cy="115249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095824" y="2643139"/>
                <a:ext cx="1819601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9+4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5824" y="2643139"/>
                <a:ext cx="1819601" cy="115249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8879055" y="2646909"/>
                <a:ext cx="682879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9055" y="2646909"/>
                <a:ext cx="682879" cy="115249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378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0" presetClass="path" presetSubtype="0" accel="50000" decel="5000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4.79167E-6 3.33333E-6 L -0.07174 -0.22824 L -0.07174 -0.22801 " pathEditMode="relative" rAng="0" ptsTypes="AAA">
                                      <p:cBhvr>
                                        <p:cTn id="8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94" y="-11412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4.375E-6 3.33333E-6 L 0.08204 -0.21806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02" y="-10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48" grpId="0" animBg="1"/>
      <p:bldP spid="48" grpId="1" animBg="1"/>
      <p:bldP spid="45" grpId="0" animBg="1"/>
      <p:bldP spid="45" grpId="1" animBg="1"/>
      <p:bldP spid="24" grpId="0"/>
      <p:bldP spid="24" grpId="1"/>
      <p:bldP spid="25" grpId="0"/>
      <p:bldP spid="25" grpId="1"/>
      <p:bldP spid="35" grpId="0"/>
      <p:bldP spid="35" grpId="1"/>
      <p:bldP spid="35" grpId="2"/>
      <p:bldP spid="35" grpId="3"/>
      <p:bldP spid="39" grpId="0"/>
      <p:bldP spid="39" grpId="1"/>
      <p:bldP spid="49" grpId="0" animBg="1"/>
      <p:bldP spid="51" grpId="0" animBg="1"/>
      <p:bldP spid="53" grpId="0"/>
      <p:bldP spid="54" grpId="0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Овал 47"/>
          <p:cNvSpPr/>
          <p:nvPr/>
        </p:nvSpPr>
        <p:spPr>
          <a:xfrm>
            <a:off x="3527337" y="3922581"/>
            <a:ext cx="438150" cy="438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2449153" y="3922581"/>
            <a:ext cx="438150" cy="438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02312" y="625351"/>
            <a:ext cx="11975388" cy="632449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/>
              <a:t>Правила сложения и вычитания дробей с разными знаменателями</a:t>
            </a:r>
            <a:endParaRPr lang="ru-RU" dirty="0"/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175" y="5597366"/>
            <a:ext cx="771525" cy="7119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497465" y="2618249"/>
                <a:ext cx="2387064" cy="11689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7465" y="2618249"/>
                <a:ext cx="2387064" cy="116897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2503443" y="390379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942010" y="390379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</a:t>
            </a:r>
            <a:endParaRPr lang="ru-RU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3612021" y="390379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</a:t>
            </a:r>
            <a:endParaRPr lang="ru-RU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050588" y="390379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2702862" y="3787223"/>
            <a:ext cx="140739" cy="237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2981739" y="3787223"/>
            <a:ext cx="132535" cy="226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3808140" y="3775976"/>
            <a:ext cx="113604" cy="226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096263" y="3775976"/>
            <a:ext cx="114300" cy="237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олилиния 48"/>
          <p:cNvSpPr/>
          <p:nvPr/>
        </p:nvSpPr>
        <p:spPr>
          <a:xfrm>
            <a:off x="2935347" y="2454437"/>
            <a:ext cx="438150" cy="354814"/>
          </a:xfrm>
          <a:custGeom>
            <a:avLst/>
            <a:gdLst>
              <a:gd name="connsiteX0" fmla="*/ 0 w 438150"/>
              <a:gd name="connsiteY0" fmla="*/ 0 h 354814"/>
              <a:gd name="connsiteX1" fmla="*/ 57150 w 438150"/>
              <a:gd name="connsiteY1" fmla="*/ 219075 h 354814"/>
              <a:gd name="connsiteX2" fmla="*/ 266700 w 438150"/>
              <a:gd name="connsiteY2" fmla="*/ 342900 h 354814"/>
              <a:gd name="connsiteX3" fmla="*/ 438150 w 438150"/>
              <a:gd name="connsiteY3" fmla="*/ 342900 h 35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150" h="354814">
                <a:moveTo>
                  <a:pt x="0" y="0"/>
                </a:moveTo>
                <a:cubicBezTo>
                  <a:pt x="6350" y="80962"/>
                  <a:pt x="12700" y="161925"/>
                  <a:pt x="57150" y="219075"/>
                </a:cubicBezTo>
                <a:cubicBezTo>
                  <a:pt x="101600" y="276225"/>
                  <a:pt x="203200" y="322263"/>
                  <a:pt x="266700" y="342900"/>
                </a:cubicBezTo>
                <a:cubicBezTo>
                  <a:pt x="330200" y="363537"/>
                  <a:pt x="384175" y="353218"/>
                  <a:pt x="438150" y="342900"/>
                </a:cubicBezTo>
              </a:path>
            </a:pathLst>
          </a:custGeom>
          <a:ln w="285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4028952" y="2488195"/>
            <a:ext cx="438150" cy="354814"/>
          </a:xfrm>
          <a:custGeom>
            <a:avLst/>
            <a:gdLst>
              <a:gd name="connsiteX0" fmla="*/ 0 w 438150"/>
              <a:gd name="connsiteY0" fmla="*/ 0 h 354814"/>
              <a:gd name="connsiteX1" fmla="*/ 57150 w 438150"/>
              <a:gd name="connsiteY1" fmla="*/ 219075 h 354814"/>
              <a:gd name="connsiteX2" fmla="*/ 266700 w 438150"/>
              <a:gd name="connsiteY2" fmla="*/ 342900 h 354814"/>
              <a:gd name="connsiteX3" fmla="*/ 438150 w 438150"/>
              <a:gd name="connsiteY3" fmla="*/ 342900 h 35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150" h="354814">
                <a:moveTo>
                  <a:pt x="0" y="0"/>
                </a:moveTo>
                <a:cubicBezTo>
                  <a:pt x="6350" y="80962"/>
                  <a:pt x="12700" y="161925"/>
                  <a:pt x="57150" y="219075"/>
                </a:cubicBezTo>
                <a:cubicBezTo>
                  <a:pt x="101600" y="276225"/>
                  <a:pt x="203200" y="322263"/>
                  <a:pt x="266700" y="342900"/>
                </a:cubicBezTo>
                <a:cubicBezTo>
                  <a:pt x="330200" y="363537"/>
                  <a:pt x="384175" y="353218"/>
                  <a:pt x="438150" y="342900"/>
                </a:cubicBezTo>
              </a:path>
            </a:pathLst>
          </a:custGeom>
          <a:ln w="285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763748" y="2639369"/>
                <a:ext cx="2387064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48</m:t>
                          </m:r>
                        </m:den>
                      </m:f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48</m:t>
                          </m:r>
                        </m:den>
                      </m:f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3748" y="2639369"/>
                <a:ext cx="2387064" cy="115249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095824" y="2643139"/>
                <a:ext cx="2387064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21−20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48</m:t>
                          </m:r>
                        </m:den>
                      </m:f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5824" y="2643139"/>
                <a:ext cx="2387064" cy="115249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9396249" y="2639368"/>
                <a:ext cx="682879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48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6249" y="2639368"/>
                <a:ext cx="682879" cy="115647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718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0" presetClass="path" presetSubtype="0" accel="50000" decel="5000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3.95833E-6 2.22222E-6 L -0.08867 -0.22107 L -0.08867 -0.22107 " pathEditMode="relative" rAng="0" ptsTypes="AAA">
                                      <p:cBhvr>
                                        <p:cTn id="8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40" y="-11065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1.66667E-6 2.22222E-6 L 0.0901 -0.22107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5" y="-1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48" grpId="0" animBg="1"/>
      <p:bldP spid="48" grpId="1" animBg="1"/>
      <p:bldP spid="45" grpId="0" animBg="1"/>
      <p:bldP spid="45" grpId="1" animBg="1"/>
      <p:bldP spid="24" grpId="0"/>
      <p:bldP spid="24" grpId="1"/>
      <p:bldP spid="25" grpId="0"/>
      <p:bldP spid="25" grpId="1"/>
      <p:bldP spid="35" grpId="0"/>
      <p:bldP spid="35" grpId="1"/>
      <p:bldP spid="35" grpId="2"/>
      <p:bldP spid="35" grpId="3"/>
      <p:bldP spid="39" grpId="0"/>
      <p:bldP spid="39" grpId="1"/>
      <p:bldP spid="49" grpId="0" animBg="1"/>
      <p:bldP spid="51" grpId="0" animBg="1"/>
      <p:bldP spid="53" grpId="0"/>
      <p:bldP spid="54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02312" y="625351"/>
            <a:ext cx="11975388" cy="632449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/>
              <a:t>Правила сложения и вычитания дробей с разными знаменателями</a:t>
            </a:r>
            <a:endParaRPr lang="ru-RU" dirty="0"/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33550" y="2050610"/>
            <a:ext cx="97558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/>
              <a:t>Чтобы сложить (вычесть) две дроби с разными знаменателями, надо привести их к общему знаменателю, а затем применить правило сложения (вычитания)дробей с одинаковыми знаменателями.</a:t>
            </a:r>
            <a:endParaRPr lang="ru-RU" sz="3600" dirty="0"/>
          </a:p>
        </p:txBody>
      </p:sp>
      <p:sp>
        <p:nvSpPr>
          <p:cNvPr id="24" name="Равнобедренный треугольник 23"/>
          <p:cNvSpPr/>
          <p:nvPr/>
        </p:nvSpPr>
        <p:spPr>
          <a:xfrm rot="16200000">
            <a:off x="-1557411" y="2511609"/>
            <a:ext cx="3381525" cy="2114549"/>
          </a:xfrm>
          <a:prstGeom prst="triangle">
            <a:avLst>
              <a:gd name="adj" fmla="val 50324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CB9F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069263" y="1523325"/>
            <a:ext cx="521412" cy="5155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069263" y="2118760"/>
            <a:ext cx="521412" cy="5155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069263" y="2714195"/>
            <a:ext cx="521412" cy="5155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069263" y="3309630"/>
            <a:ext cx="521412" cy="5155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069263" y="3905065"/>
            <a:ext cx="521412" cy="5155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069263" y="4500500"/>
            <a:ext cx="521412" cy="5155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069263" y="5095933"/>
            <a:ext cx="521412" cy="5155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28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02312" y="539084"/>
            <a:ext cx="11975388" cy="632449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/>
              <a:t>Свойства сложения</a:t>
            </a:r>
            <a:endParaRPr lang="ru-RU" dirty="0"/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914930" y="1855223"/>
                <a:ext cx="2583208" cy="8434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930" y="1855223"/>
                <a:ext cx="2583208" cy="8434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49184" y="3871669"/>
                <a:ext cx="4905253" cy="11065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3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den>
                          </m:f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den>
                          </m:f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184" y="3871669"/>
                <a:ext cx="4905253" cy="110652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Прямая соединительная линия 44"/>
          <p:cNvCxnSpPr/>
          <p:nvPr/>
        </p:nvCxnSpPr>
        <p:spPr>
          <a:xfrm flipH="1">
            <a:off x="502790" y="1549113"/>
            <a:ext cx="3355263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502791" y="2892138"/>
            <a:ext cx="3317162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502792" y="3797013"/>
            <a:ext cx="5193158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 flipV="1">
            <a:off x="502791" y="5140038"/>
            <a:ext cx="5212209" cy="5108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527671" y="1542592"/>
            <a:ext cx="0" cy="135907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9" name="Рисунок 5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796" y="3766491"/>
            <a:ext cx="54869" cy="1390008"/>
          </a:xfrm>
          <a:prstGeom prst="rect">
            <a:avLst/>
          </a:prstGeom>
        </p:spPr>
      </p:pic>
      <p:cxnSp>
        <p:nvCxnSpPr>
          <p:cNvPr id="60" name="Прямая соединительная линия 59"/>
          <p:cNvCxnSpPr/>
          <p:nvPr/>
        </p:nvCxnSpPr>
        <p:spPr>
          <a:xfrm flipV="1">
            <a:off x="3829478" y="1542592"/>
            <a:ext cx="0" cy="44467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3810428" y="2466517"/>
            <a:ext cx="0" cy="44467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5677328" y="3776016"/>
            <a:ext cx="0" cy="44467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5687281" y="4768182"/>
            <a:ext cx="0" cy="44467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717213" y="1974735"/>
            <a:ext cx="5440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- переместительное свойство сложения</a:t>
            </a:r>
            <a:endParaRPr lang="ru-RU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5471188" y="4229670"/>
            <a:ext cx="4889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- сочетательное свойство сложения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1512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Овал 47"/>
          <p:cNvSpPr/>
          <p:nvPr/>
        </p:nvSpPr>
        <p:spPr>
          <a:xfrm>
            <a:off x="2710929" y="3539859"/>
            <a:ext cx="438150" cy="438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1319356" y="3529545"/>
            <a:ext cx="438150" cy="4381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5983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508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7032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57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081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3606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91306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465512" y="85895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2" idx="1"/>
          </p:cNvCxnSpPr>
          <p:nvPr/>
        </p:nvCxnSpPr>
        <p:spPr>
          <a:xfrm flipH="1" flipV="1">
            <a:off x="0" y="301001"/>
            <a:ext cx="6598362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0903662" y="301001"/>
            <a:ext cx="1288338" cy="396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2883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407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9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32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456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81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0505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60303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55488" y="6331120"/>
            <a:ext cx="43815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0" y="6557737"/>
            <a:ext cx="1288338" cy="396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93638" y="6550196"/>
            <a:ext cx="6598362" cy="754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/>
          <p:cNvSpPr txBox="1">
            <a:spLocks/>
          </p:cNvSpPr>
          <p:nvPr/>
        </p:nvSpPr>
        <p:spPr>
          <a:xfrm>
            <a:off x="146406" y="484162"/>
            <a:ext cx="8936361" cy="63244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Пример 1(1). Выполните действия:</a:t>
            </a:r>
            <a:endParaRPr lang="ru-RU" sz="3200" dirty="0"/>
          </a:p>
        </p:txBody>
      </p:sp>
      <p:sp>
        <p:nvSpPr>
          <p:cNvPr id="52" name="Управляющая кнопка: далее 51">
            <a:hlinkClick r:id="" action="ppaction://hlinkshowjump?jump=nextslide" highlightClick="1"/>
          </p:cNvPr>
          <p:cNvSpPr/>
          <p:nvPr/>
        </p:nvSpPr>
        <p:spPr>
          <a:xfrm>
            <a:off x="11547831" y="6375740"/>
            <a:ext cx="390525" cy="333375"/>
          </a:xfrm>
          <a:prstGeom prst="actionButtonForwardNex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6406" y="1019175"/>
            <a:ext cx="1163601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175" y="5597366"/>
            <a:ext cx="771525" cy="7119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040140" y="2187424"/>
                <a:ext cx="2841740" cy="1164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+2</m:t>
                      </m:r>
                      <m:f>
                        <m:fPr>
                          <m:ctrlPr>
                            <a:rPr lang="ru-RU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140" y="2187424"/>
                <a:ext cx="2841740" cy="116499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373646" y="351075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812213" y="351075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2795613" y="35210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</a:t>
            </a:r>
            <a:endParaRPr lang="ru-RU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234180" y="35210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 flipH="1">
            <a:off x="1573065" y="3394187"/>
            <a:ext cx="140739" cy="237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1851942" y="3394187"/>
            <a:ext cx="132535" cy="226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2991732" y="3393254"/>
            <a:ext cx="113604" cy="226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3279855" y="3393254"/>
            <a:ext cx="114300" cy="237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олилиния 50"/>
          <p:cNvSpPr/>
          <p:nvPr/>
        </p:nvSpPr>
        <p:spPr>
          <a:xfrm>
            <a:off x="3155027" y="2004592"/>
            <a:ext cx="438150" cy="354814"/>
          </a:xfrm>
          <a:custGeom>
            <a:avLst/>
            <a:gdLst>
              <a:gd name="connsiteX0" fmla="*/ 0 w 438150"/>
              <a:gd name="connsiteY0" fmla="*/ 0 h 354814"/>
              <a:gd name="connsiteX1" fmla="*/ 57150 w 438150"/>
              <a:gd name="connsiteY1" fmla="*/ 219075 h 354814"/>
              <a:gd name="connsiteX2" fmla="*/ 266700 w 438150"/>
              <a:gd name="connsiteY2" fmla="*/ 342900 h 354814"/>
              <a:gd name="connsiteX3" fmla="*/ 438150 w 438150"/>
              <a:gd name="connsiteY3" fmla="*/ 342900 h 35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150" h="354814">
                <a:moveTo>
                  <a:pt x="0" y="0"/>
                </a:moveTo>
                <a:cubicBezTo>
                  <a:pt x="6350" y="80962"/>
                  <a:pt x="12700" y="161925"/>
                  <a:pt x="57150" y="219075"/>
                </a:cubicBezTo>
                <a:cubicBezTo>
                  <a:pt x="101600" y="276225"/>
                  <a:pt x="203200" y="322263"/>
                  <a:pt x="266700" y="342900"/>
                </a:cubicBezTo>
                <a:cubicBezTo>
                  <a:pt x="330200" y="363537"/>
                  <a:pt x="384175" y="353218"/>
                  <a:pt x="438150" y="342900"/>
                </a:cubicBezTo>
              </a:path>
            </a:pathLst>
          </a:custGeom>
          <a:ln w="285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779166" y="2181171"/>
                <a:ext cx="3125471" cy="1164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+2</m:t>
                      </m:r>
                      <m:f>
                        <m:fPr>
                          <m:ctrlPr>
                            <a:rPr lang="ru-RU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166" y="2181171"/>
                <a:ext cx="3125471" cy="11649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138380" y="2193675"/>
                <a:ext cx="1577675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6</m:t>
                      </m:r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8380" y="2193675"/>
                <a:ext cx="1577675" cy="115647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8627217" y="2195662"/>
                <a:ext cx="1052083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7</m:t>
                      </m:r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7217" y="2195662"/>
                <a:ext cx="1052083" cy="115249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9643663" y="2187422"/>
                <a:ext cx="1577676" cy="11524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0" i="1" smtClean="0">
                          <a:latin typeface="Cambria Math" panose="02040503050406030204" pitchFamily="18" charset="0"/>
                        </a:rPr>
                        <m:t>=7</m:t>
                      </m:r>
                      <m:f>
                        <m:f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4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3663" y="2187422"/>
                <a:ext cx="1577676" cy="115249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880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08333E-7 -3.7037E-7 L 0.11576 -0.23518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81" y="-1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48" grpId="0" animBg="1"/>
      <p:bldP spid="48" grpId="1" animBg="1"/>
      <p:bldP spid="45" grpId="0" animBg="1"/>
      <p:bldP spid="45" grpId="1" animBg="1"/>
      <p:bldP spid="24" grpId="0"/>
      <p:bldP spid="24" grpId="1"/>
      <p:bldP spid="25" grpId="0"/>
      <p:bldP spid="25" grpId="1"/>
      <p:bldP spid="35" grpId="0"/>
      <p:bldP spid="35" grpId="1"/>
      <p:bldP spid="35" grpId="2"/>
      <p:bldP spid="35" grpId="3"/>
      <p:bldP spid="39" grpId="0"/>
      <p:bldP spid="39" grpId="1"/>
      <p:bldP spid="51" grpId="0" animBg="1"/>
      <p:bldP spid="53" grpId="0"/>
      <p:bldP spid="54" grpId="0"/>
      <p:bldP spid="55" grpId="0"/>
      <p:bldP spid="42" grpId="0"/>
    </p:bldLst>
  </p:timing>
</p:sld>
</file>

<file path=ppt/theme/theme1.xml><?xml version="1.0" encoding="utf-8"?>
<a:theme xmlns:a="http://schemas.openxmlformats.org/drawingml/2006/main" name="Тема Office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414</Words>
  <Application>Microsoft Office PowerPoint</Application>
  <PresentationFormat>Широкоэкранный</PresentationFormat>
  <Paragraphs>145</Paragraphs>
  <Slides>21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Тема Office</vt:lpstr>
      <vt:lpstr>Сложение и вычитание дробей с разными знаменателями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дробей с разными знаменателями</dc:title>
  <dc:creator>Бахова</dc:creator>
  <dc:description>©Бахова Альфуся Борисовна, учитель математики МКОУ СОШ №6 г.п.Нарткала КБР 
 Капирование материала только с указанием ссылки на первоисточник и автора
</dc:description>
  <cp:lastModifiedBy>Бахова</cp:lastModifiedBy>
  <cp:revision>28</cp:revision>
  <dcterms:created xsi:type="dcterms:W3CDTF">2020-10-11T13:43:13Z</dcterms:created>
  <dcterms:modified xsi:type="dcterms:W3CDTF">2020-10-30T11:10:06Z</dcterms:modified>
</cp:coreProperties>
</file>